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4"/>
  </p:notesMasterIdLst>
  <p:handoutMasterIdLst>
    <p:handoutMasterId r:id="rId115"/>
  </p:handoutMasterIdLst>
  <p:sldIdLst>
    <p:sldId id="373" r:id="rId2"/>
    <p:sldId id="257" r:id="rId3"/>
    <p:sldId id="258" r:id="rId4"/>
    <p:sldId id="338" r:id="rId5"/>
    <p:sldId id="403" r:id="rId6"/>
    <p:sldId id="404" r:id="rId7"/>
    <p:sldId id="405" r:id="rId8"/>
    <p:sldId id="406" r:id="rId9"/>
    <p:sldId id="261" r:id="rId10"/>
    <p:sldId id="269" r:id="rId11"/>
    <p:sldId id="407" r:id="rId12"/>
    <p:sldId id="264" r:id="rId13"/>
    <p:sldId id="263" r:id="rId14"/>
    <p:sldId id="265" r:id="rId15"/>
    <p:sldId id="339" r:id="rId16"/>
    <p:sldId id="341" r:id="rId17"/>
    <p:sldId id="342" r:id="rId18"/>
    <p:sldId id="273" r:id="rId19"/>
    <p:sldId id="316" r:id="rId20"/>
    <p:sldId id="272" r:id="rId21"/>
    <p:sldId id="408" r:id="rId22"/>
    <p:sldId id="343" r:id="rId23"/>
    <p:sldId id="310" r:id="rId24"/>
    <p:sldId id="305" r:id="rId25"/>
    <p:sldId id="306" r:id="rId26"/>
    <p:sldId id="365" r:id="rId27"/>
    <p:sldId id="307" r:id="rId28"/>
    <p:sldId id="383" r:id="rId29"/>
    <p:sldId id="308" r:id="rId30"/>
    <p:sldId id="309" r:id="rId31"/>
    <p:sldId id="346" r:id="rId32"/>
    <p:sldId id="347" r:id="rId33"/>
    <p:sldId id="279" r:id="rId34"/>
    <p:sldId id="280" r:id="rId35"/>
    <p:sldId id="283" r:id="rId36"/>
    <p:sldId id="382" r:id="rId37"/>
    <p:sldId id="282" r:id="rId38"/>
    <p:sldId id="284" r:id="rId39"/>
    <p:sldId id="348" r:id="rId40"/>
    <p:sldId id="349" r:id="rId41"/>
    <p:sldId id="285" r:id="rId42"/>
    <p:sldId id="350" r:id="rId43"/>
    <p:sldId id="333" r:id="rId44"/>
    <p:sldId id="286" r:id="rId45"/>
    <p:sldId id="288" r:id="rId46"/>
    <p:sldId id="370" r:id="rId47"/>
    <p:sldId id="351" r:id="rId48"/>
    <p:sldId id="400" r:id="rId49"/>
    <p:sldId id="409" r:id="rId50"/>
    <p:sldId id="410" r:id="rId51"/>
    <p:sldId id="411" r:id="rId52"/>
    <p:sldId id="412" r:id="rId53"/>
    <p:sldId id="289" r:id="rId54"/>
    <p:sldId id="366" r:id="rId55"/>
    <p:sldId id="418" r:id="rId56"/>
    <p:sldId id="419" r:id="rId57"/>
    <p:sldId id="413" r:id="rId58"/>
    <p:sldId id="414" r:id="rId59"/>
    <p:sldId id="415" r:id="rId60"/>
    <p:sldId id="416" r:id="rId61"/>
    <p:sldId id="417" r:id="rId62"/>
    <p:sldId id="290" r:id="rId63"/>
    <p:sldId id="292" r:id="rId64"/>
    <p:sldId id="352" r:id="rId65"/>
    <p:sldId id="293" r:id="rId66"/>
    <p:sldId id="314" r:id="rId67"/>
    <p:sldId id="335" r:id="rId68"/>
    <p:sldId id="294" r:id="rId69"/>
    <p:sldId id="295" r:id="rId70"/>
    <p:sldId id="296" r:id="rId71"/>
    <p:sldId id="291" r:id="rId72"/>
    <p:sldId id="353" r:id="rId73"/>
    <p:sldId id="303" r:id="rId74"/>
    <p:sldId id="298" r:id="rId75"/>
    <p:sldId id="297" r:id="rId76"/>
    <p:sldId id="299" r:id="rId77"/>
    <p:sldId id="401" r:id="rId78"/>
    <p:sldId id="402" r:id="rId79"/>
    <p:sldId id="300" r:id="rId80"/>
    <p:sldId id="315" r:id="rId81"/>
    <p:sldId id="324" r:id="rId82"/>
    <p:sldId id="301" r:id="rId83"/>
    <p:sldId id="302" r:id="rId84"/>
    <p:sldId id="399" r:id="rId85"/>
    <p:sldId id="354" r:id="rId86"/>
    <p:sldId id="377" r:id="rId87"/>
    <p:sldId id="376" r:id="rId88"/>
    <p:sldId id="304" r:id="rId89"/>
    <p:sldId id="311" r:id="rId90"/>
    <p:sldId id="317" r:id="rId91"/>
    <p:sldId id="312" r:id="rId92"/>
    <p:sldId id="322" r:id="rId93"/>
    <p:sldId id="319" r:id="rId94"/>
    <p:sldId id="362" r:id="rId95"/>
    <p:sldId id="321" r:id="rId96"/>
    <p:sldId id="323" r:id="rId97"/>
    <p:sldId id="326" r:id="rId98"/>
    <p:sldId id="367" r:id="rId99"/>
    <p:sldId id="368" r:id="rId100"/>
    <p:sldId id="369" r:id="rId101"/>
    <p:sldId id="329" r:id="rId102"/>
    <p:sldId id="330" r:id="rId103"/>
    <p:sldId id="331" r:id="rId104"/>
    <p:sldId id="355" r:id="rId105"/>
    <p:sldId id="356" r:id="rId106"/>
    <p:sldId id="357" r:id="rId107"/>
    <p:sldId id="358" r:id="rId108"/>
    <p:sldId id="359" r:id="rId109"/>
    <p:sldId id="360" r:id="rId110"/>
    <p:sldId id="361" r:id="rId111"/>
    <p:sldId id="363" r:id="rId112"/>
    <p:sldId id="379" r:id="rId113"/>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8D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65" autoAdjust="0"/>
    <p:restoredTop sz="62632" autoAdjust="0"/>
  </p:normalViewPr>
  <p:slideViewPr>
    <p:cSldViewPr>
      <p:cViewPr varScale="1">
        <p:scale>
          <a:sx n="53" d="100"/>
          <a:sy n="53" d="100"/>
        </p:scale>
        <p:origin x="1248" y="72"/>
      </p:cViewPr>
      <p:guideLst>
        <p:guide orient="horz" pos="2160"/>
        <p:guide pos="2880"/>
      </p:guideLst>
    </p:cSldViewPr>
  </p:slideViewPr>
  <p:notesTextViewPr>
    <p:cViewPr>
      <p:scale>
        <a:sx n="1" d="1"/>
        <a:sy n="1" d="1"/>
      </p:scale>
      <p:origin x="0" y="0"/>
    </p:cViewPr>
  </p:notesTextViewPr>
  <p:sorterViewPr>
    <p:cViewPr>
      <p:scale>
        <a:sx n="100" d="100"/>
        <a:sy n="100" d="100"/>
      </p:scale>
      <p:origin x="0" y="2796"/>
    </p:cViewPr>
  </p:sorterViewPr>
  <p:notesViewPr>
    <p:cSldViewPr>
      <p:cViewPr varScale="1">
        <p:scale>
          <a:sx n="70" d="100"/>
          <a:sy n="70" d="100"/>
        </p:scale>
        <p:origin x="3216"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56050" y="0"/>
            <a:ext cx="3027363" cy="463550"/>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27A275C5-F585-442C-AD2A-E2413E629C94}" type="datetimeFigureOut">
              <a:rPr lang="en-US"/>
              <a:pPr>
                <a:defRPr/>
              </a:pPr>
              <a:t>12/5/2017</a:t>
            </a:fld>
            <a:endParaRPr lang="en-US" dirty="0"/>
          </a:p>
        </p:txBody>
      </p:sp>
      <p:sp>
        <p:nvSpPr>
          <p:cNvPr id="4" name="Footer Placeholder 3"/>
          <p:cNvSpPr>
            <a:spLocks noGrp="1"/>
          </p:cNvSpPr>
          <p:nvPr>
            <p:ph type="ftr" sz="quarter" idx="2"/>
          </p:nvPr>
        </p:nvSpPr>
        <p:spPr>
          <a:xfrm>
            <a:off x="0" y="8818563"/>
            <a:ext cx="3027363" cy="463550"/>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a:t>Describing Persons</a:t>
            </a:r>
          </a:p>
        </p:txBody>
      </p:sp>
      <p:sp>
        <p:nvSpPr>
          <p:cNvPr id="5" name="Slide Number Placeholder 4"/>
          <p:cNvSpPr>
            <a:spLocks noGrp="1"/>
          </p:cNvSpPr>
          <p:nvPr>
            <p:ph type="sldNum" sz="quarter" idx="3"/>
          </p:nvPr>
        </p:nvSpPr>
        <p:spPr>
          <a:xfrm>
            <a:off x="3956050" y="8818563"/>
            <a:ext cx="3027363" cy="463550"/>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6F993B6D-1397-4B9F-A800-2F8AB6C011A1}" type="slidenum">
              <a:rPr lang="en-US"/>
              <a:pPr>
                <a:defRPr/>
              </a:pPr>
              <a:t>‹#›</a:t>
            </a:fld>
            <a:endParaRPr lang="en-US" dirty="0"/>
          </a:p>
        </p:txBody>
      </p:sp>
    </p:spTree>
    <p:extLst>
      <p:ext uri="{BB962C8B-B14F-4D97-AF65-F5344CB8AC3E}">
        <p14:creationId xmlns:p14="http://schemas.microsoft.com/office/powerpoint/2010/main" val="81238104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56050" y="0"/>
            <a:ext cx="3027363" cy="463550"/>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7692E69A-BB9B-481F-96F0-9C31258520AF}" type="datetimeFigureOut">
              <a:rPr lang="en-US"/>
              <a:pPr>
                <a:defRPr/>
              </a:pPr>
              <a:t>12/5/2017</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a:p>
        </p:txBody>
      </p:sp>
      <p:sp>
        <p:nvSpPr>
          <p:cNvPr id="5" name="Notes Placeholder 4"/>
          <p:cNvSpPr>
            <a:spLocks noGrp="1"/>
          </p:cNvSpPr>
          <p:nvPr>
            <p:ph type="body" sz="quarter" idx="3"/>
          </p:nvPr>
        </p:nvSpPr>
        <p:spPr>
          <a:xfrm>
            <a:off x="698500" y="4410075"/>
            <a:ext cx="5588000" cy="4176713"/>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18563"/>
            <a:ext cx="3027363" cy="463550"/>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a:t>Describing Persons</a:t>
            </a:r>
          </a:p>
        </p:txBody>
      </p:sp>
      <p:sp>
        <p:nvSpPr>
          <p:cNvPr id="7" name="Slide Number Placeholder 6"/>
          <p:cNvSpPr>
            <a:spLocks noGrp="1"/>
          </p:cNvSpPr>
          <p:nvPr>
            <p:ph type="sldNum" sz="quarter" idx="5"/>
          </p:nvPr>
        </p:nvSpPr>
        <p:spPr>
          <a:xfrm>
            <a:off x="3956050" y="8818563"/>
            <a:ext cx="3027363" cy="463550"/>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2485379-1E76-4A4E-8FB4-FE540B36F25C}" type="slidenum">
              <a:rPr lang="en-US"/>
              <a:pPr>
                <a:defRPr/>
              </a:pPr>
              <a:t>‹#›</a:t>
            </a:fld>
            <a:endParaRPr lang="en-US" dirty="0"/>
          </a:p>
        </p:txBody>
      </p:sp>
    </p:spTree>
    <p:extLst>
      <p:ext uri="{BB962C8B-B14F-4D97-AF65-F5344CB8AC3E}">
        <p14:creationId xmlns:p14="http://schemas.microsoft.com/office/powerpoint/2010/main" val="4194015390"/>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bwMode="auto">
          <a:xfrm>
            <a:off x="1057275" y="609600"/>
            <a:ext cx="4641850" cy="3481388"/>
          </a:xfrm>
          <a:noFill/>
          <a:ln>
            <a:solidFill>
              <a:srgbClr val="000000"/>
            </a:solidFill>
            <a:miter lim="800000"/>
            <a:headEnd/>
            <a:tailEnd/>
          </a:ln>
        </p:spPr>
      </p:sp>
      <p:sp>
        <p:nvSpPr>
          <p:cNvPr id="16386" name="Rectangle 3"/>
          <p:cNvSpPr>
            <a:spLocks noGrp="1" noChangeArrowheads="1"/>
          </p:cNvSpPr>
          <p:nvPr>
            <p:ph type="body" idx="1"/>
          </p:nvPr>
        </p:nvSpPr>
        <p:spPr bwMode="auto">
          <a:xfrm>
            <a:off x="944563" y="4421188"/>
            <a:ext cx="5126037" cy="4175125"/>
          </a:xfrm>
          <a:noFill/>
        </p:spPr>
        <p:txBody>
          <a:bodyPr wrap="square" lIns="92934" tIns="46467" rIns="92934" bIns="46467" numCol="1" anchor="t" anchorCtr="0" compatLnSpc="1">
            <a:prstTxWarp prst="textNoShape">
              <a:avLst/>
            </a:prstTxWarp>
          </a:bodyPr>
          <a:lstStyle/>
          <a:p>
            <a:pPr marL="219075" indent="-219075" eaLnBrk="1" hangingPunct="1">
              <a:lnSpc>
                <a:spcPct val="90000"/>
              </a:lnSpc>
              <a:spcBef>
                <a:spcPct val="0"/>
              </a:spcBef>
            </a:pPr>
            <a:r>
              <a:rPr lang="en-US" dirty="0" smtClean="0"/>
              <a:t>(</a:t>
            </a:r>
            <a:r>
              <a:rPr lang="en-US" dirty="0" err="1" smtClean="0"/>
              <a:t>Fecha</a:t>
            </a:r>
            <a:r>
              <a:rPr lang="en-US" dirty="0" smtClean="0"/>
              <a:t> de</a:t>
            </a:r>
            <a:r>
              <a:rPr lang="en-US" baseline="0" dirty="0" smtClean="0"/>
              <a:t> la </a:t>
            </a:r>
            <a:r>
              <a:rPr lang="en-US" baseline="0" dirty="0" err="1" smtClean="0"/>
              <a:t>creación</a:t>
            </a:r>
            <a:r>
              <a:rPr lang="en-US" baseline="0" dirty="0" smtClean="0"/>
              <a:t> o </a:t>
            </a:r>
            <a:r>
              <a:rPr lang="en-US" baseline="0" dirty="0" err="1" smtClean="0"/>
              <a:t>última</a:t>
            </a:r>
            <a:r>
              <a:rPr lang="en-US" baseline="0" dirty="0" smtClean="0"/>
              <a:t> </a:t>
            </a:r>
            <a:r>
              <a:rPr lang="en-US" baseline="0" dirty="0" err="1" smtClean="0"/>
              <a:t>revisión</a:t>
            </a:r>
            <a:r>
              <a:rPr lang="en-US" baseline="0" dirty="0" smtClean="0"/>
              <a:t> de la </a:t>
            </a:r>
            <a:r>
              <a:rPr lang="en-US" baseline="0" dirty="0" err="1" smtClean="0"/>
              <a:t>diapositiva</a:t>
            </a:r>
            <a:r>
              <a:rPr lang="en-US" baseline="0" dirty="0" smtClean="0"/>
              <a:t> </a:t>
            </a:r>
            <a:r>
              <a:rPr lang="en-US" baseline="0" dirty="0" err="1" smtClean="0"/>
              <a:t>encima</a:t>
            </a:r>
            <a:r>
              <a:rPr lang="en-US" baseline="0" dirty="0" smtClean="0"/>
              <a:t> de </a:t>
            </a:r>
            <a:r>
              <a:rPr lang="en-US" baseline="0" dirty="0" err="1" smtClean="0"/>
              <a:t>las</a:t>
            </a:r>
            <a:r>
              <a:rPr lang="en-US" baseline="0" dirty="0" smtClean="0"/>
              <a:t> </a:t>
            </a:r>
            <a:r>
              <a:rPr lang="en-US" baseline="0" dirty="0" err="1" smtClean="0"/>
              <a:t>notas</a:t>
            </a:r>
            <a:r>
              <a:rPr lang="en-US" baseline="0" dirty="0" smtClean="0"/>
              <a:t> de </a:t>
            </a:r>
            <a:r>
              <a:rPr lang="en-US" baseline="0" dirty="0" err="1" smtClean="0"/>
              <a:t>cada</a:t>
            </a:r>
            <a:r>
              <a:rPr lang="en-US" baseline="0" dirty="0" smtClean="0"/>
              <a:t> </a:t>
            </a:r>
            <a:r>
              <a:rPr lang="en-US" baseline="0" dirty="0" err="1" smtClean="0"/>
              <a:t>diapositiva</a:t>
            </a:r>
            <a:r>
              <a:rPr lang="en-US" baseline="0" dirty="0" smtClean="0"/>
              <a:t>)</a:t>
            </a:r>
            <a:endParaRPr lang="en-US" dirty="0" smtClean="0"/>
          </a:p>
        </p:txBody>
      </p:sp>
      <p:sp>
        <p:nvSpPr>
          <p:cNvPr id="1638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smtClean="0"/>
              <a:t>1 mayo</a:t>
            </a:r>
            <a:r>
              <a:rPr lang="en-US" baseline="0" dirty="0" smtClean="0"/>
              <a:t> 2013</a:t>
            </a:r>
            <a:endParaRPr lang="en-US" dirty="0" smtClean="0"/>
          </a:p>
          <a:p>
            <a:pPr defTabSz="928688" eaLnBrk="1" hangingPunct="1">
              <a:spcBef>
                <a:spcPct val="0"/>
              </a:spcBef>
            </a:pPr>
            <a:r>
              <a:rPr lang="en-US" dirty="0" smtClean="0"/>
              <a:t>Las </a:t>
            </a:r>
            <a:r>
              <a:rPr lang="en-US" dirty="0" err="1" smtClean="0"/>
              <a:t>pautas</a:t>
            </a:r>
            <a:r>
              <a:rPr lang="en-US" baseline="0" dirty="0" smtClean="0"/>
              <a:t> </a:t>
            </a:r>
            <a:r>
              <a:rPr lang="en-US" dirty="0" smtClean="0"/>
              <a:t>e</a:t>
            </a:r>
            <a:r>
              <a:rPr lang="en-US" baseline="0" dirty="0" smtClean="0"/>
              <a:t> </a:t>
            </a:r>
            <a:r>
              <a:rPr lang="en-US" baseline="0" dirty="0" err="1" smtClean="0"/>
              <a:t>instrucciones</a:t>
            </a:r>
            <a:r>
              <a:rPr lang="en-US" baseline="0" dirty="0" smtClean="0"/>
              <a:t> para </a:t>
            </a:r>
            <a:r>
              <a:rPr lang="en-US" baseline="0" dirty="0" err="1" smtClean="0"/>
              <a:t>describir</a:t>
            </a:r>
            <a:r>
              <a:rPr lang="en-US" baseline="0" dirty="0" smtClean="0"/>
              <a:t> Personas en </a:t>
            </a:r>
            <a:r>
              <a:rPr lang="en-US" baseline="0" dirty="0" err="1" smtClean="0"/>
              <a:t>registros</a:t>
            </a:r>
            <a:r>
              <a:rPr lang="en-US" baseline="0" dirty="0" smtClean="0"/>
              <a:t> de </a:t>
            </a:r>
            <a:r>
              <a:rPr lang="en-US" baseline="0" dirty="0" err="1" smtClean="0"/>
              <a:t>autoridad</a:t>
            </a:r>
            <a:r>
              <a:rPr lang="en-US" baseline="0" dirty="0" smtClean="0"/>
              <a:t> se </a:t>
            </a:r>
            <a:r>
              <a:rPr lang="en-US" baseline="0" dirty="0" err="1" smtClean="0"/>
              <a:t>localizan</a:t>
            </a:r>
            <a:r>
              <a:rPr lang="en-US" baseline="0" dirty="0" smtClean="0"/>
              <a:t> en los </a:t>
            </a:r>
            <a:r>
              <a:rPr lang="en-US" baseline="0" dirty="0" err="1" smtClean="0"/>
              <a:t>capítulos</a:t>
            </a:r>
            <a:r>
              <a:rPr lang="en-US" baseline="0" dirty="0" smtClean="0"/>
              <a:t> 8 y 9 de RDA.</a:t>
            </a:r>
          </a:p>
          <a:p>
            <a:pPr defTabSz="928688" eaLnBrk="1" hangingPunct="1">
              <a:spcBef>
                <a:spcPct val="0"/>
              </a:spcBef>
            </a:pPr>
            <a:endParaRPr lang="en-US" baseline="0" dirty="0" smtClean="0"/>
          </a:p>
          <a:p>
            <a:pPr defTabSz="928688" eaLnBrk="1" hangingPunct="1">
              <a:spcBef>
                <a:spcPct val="0"/>
              </a:spcBef>
            </a:pPr>
            <a:r>
              <a:rPr lang="en-US" baseline="0" dirty="0" smtClean="0"/>
              <a:t>Al </a:t>
            </a:r>
            <a:r>
              <a:rPr lang="en-US" baseline="0" dirty="0" err="1" smtClean="0"/>
              <a:t>finalizar</a:t>
            </a:r>
            <a:r>
              <a:rPr lang="en-US" baseline="0" dirty="0" smtClean="0"/>
              <a:t> </a:t>
            </a:r>
            <a:r>
              <a:rPr lang="en-US" baseline="0" dirty="0" err="1" smtClean="0"/>
              <a:t>este</a:t>
            </a:r>
            <a:r>
              <a:rPr lang="en-US" baseline="0" dirty="0" smtClean="0"/>
              <a:t> </a:t>
            </a:r>
            <a:r>
              <a:rPr lang="en-US" baseline="0" dirty="0" err="1" smtClean="0"/>
              <a:t>módulo</a:t>
            </a:r>
            <a:r>
              <a:rPr lang="en-US" baseline="0" dirty="0" smtClean="0"/>
              <a:t>, los </a:t>
            </a:r>
            <a:r>
              <a:rPr lang="en-US" baseline="0" dirty="0" err="1" smtClean="0"/>
              <a:t>participantes</a:t>
            </a:r>
            <a:r>
              <a:rPr lang="en-US" baseline="0" dirty="0" smtClean="0"/>
              <a:t> </a:t>
            </a:r>
            <a:r>
              <a:rPr lang="en-US" baseline="0" dirty="0" err="1" smtClean="0"/>
              <a:t>serán</a:t>
            </a:r>
            <a:r>
              <a:rPr lang="en-US" baseline="0" dirty="0" smtClean="0"/>
              <a:t> </a:t>
            </a:r>
            <a:r>
              <a:rPr lang="en-US" baseline="0" dirty="0" err="1" smtClean="0"/>
              <a:t>capaces</a:t>
            </a:r>
            <a:r>
              <a:rPr lang="en-US" baseline="0" dirty="0" smtClean="0"/>
              <a:t> de:</a:t>
            </a:r>
          </a:p>
          <a:p>
            <a:pPr marL="171450" indent="-171450" defTabSz="928688" eaLnBrk="1" hangingPunct="1">
              <a:spcBef>
                <a:spcPct val="0"/>
              </a:spcBef>
              <a:buFontTx/>
              <a:buChar char="-"/>
            </a:pPr>
            <a:r>
              <a:rPr lang="en-US" baseline="0" dirty="0" err="1" smtClean="0"/>
              <a:t>Consultar</a:t>
            </a:r>
            <a:r>
              <a:rPr lang="en-US" baseline="0" dirty="0" smtClean="0"/>
              <a:t> y </a:t>
            </a:r>
            <a:r>
              <a:rPr lang="en-US" baseline="0" dirty="0" err="1" smtClean="0"/>
              <a:t>usar</a:t>
            </a:r>
            <a:r>
              <a:rPr lang="en-US" baseline="0" dirty="0" smtClean="0"/>
              <a:t> RDA y la </a:t>
            </a:r>
            <a:r>
              <a:rPr lang="en-US" baseline="0" dirty="0" err="1" smtClean="0"/>
              <a:t>Declaración</a:t>
            </a:r>
            <a:r>
              <a:rPr lang="en-US" baseline="0" dirty="0" smtClean="0"/>
              <a:t> de </a:t>
            </a:r>
            <a:r>
              <a:rPr lang="en-US" baseline="0" dirty="0" err="1" smtClean="0"/>
              <a:t>Políticas</a:t>
            </a:r>
            <a:r>
              <a:rPr lang="en-US" baseline="0" dirty="0" smtClean="0"/>
              <a:t> LC-PCC </a:t>
            </a:r>
            <a:r>
              <a:rPr lang="en-US" baseline="0" dirty="0" err="1" smtClean="0"/>
              <a:t>como</a:t>
            </a:r>
            <a:r>
              <a:rPr lang="en-US" baseline="0" dirty="0" smtClean="0"/>
              <a:t> </a:t>
            </a:r>
            <a:r>
              <a:rPr lang="en-US" baseline="0" dirty="0" err="1" smtClean="0"/>
              <a:t>herramientas</a:t>
            </a:r>
            <a:r>
              <a:rPr lang="en-US" baseline="0" dirty="0" smtClean="0"/>
              <a:t> de </a:t>
            </a:r>
            <a:r>
              <a:rPr lang="en-US" baseline="0" dirty="0" err="1" smtClean="0"/>
              <a:t>referencia</a:t>
            </a:r>
            <a:r>
              <a:rPr lang="en-US" baseline="0" dirty="0" smtClean="0"/>
              <a:t> </a:t>
            </a:r>
            <a:r>
              <a:rPr lang="en-US" baseline="0" dirty="0" err="1" smtClean="0"/>
              <a:t>para</a:t>
            </a:r>
            <a:r>
              <a:rPr lang="en-US" baseline="0" dirty="0" smtClean="0"/>
              <a:t> </a:t>
            </a:r>
            <a:r>
              <a:rPr lang="en-US" baseline="0" dirty="0" err="1" smtClean="0"/>
              <a:t>autoridades</a:t>
            </a:r>
            <a:r>
              <a:rPr lang="en-US" baseline="0" dirty="0" smtClean="0"/>
              <a:t> de </a:t>
            </a:r>
            <a:r>
              <a:rPr lang="en-US" baseline="0" dirty="0" err="1" smtClean="0"/>
              <a:t>nombres</a:t>
            </a:r>
            <a:r>
              <a:rPr lang="en-US" baseline="0" dirty="0" smtClean="0"/>
              <a:t> </a:t>
            </a:r>
            <a:r>
              <a:rPr lang="en-US" baseline="0" dirty="0" err="1" smtClean="0"/>
              <a:t>personales</a:t>
            </a:r>
            <a:r>
              <a:rPr lang="en-US" baseline="0" dirty="0" smtClean="0"/>
              <a:t>.</a:t>
            </a:r>
          </a:p>
          <a:p>
            <a:pPr marL="171450" indent="-171450" defTabSz="928688" eaLnBrk="1" hangingPunct="1">
              <a:spcBef>
                <a:spcPct val="0"/>
              </a:spcBef>
              <a:buFontTx/>
              <a:buChar char="-"/>
            </a:pPr>
            <a:r>
              <a:rPr lang="en-US" baseline="0" dirty="0" err="1" smtClean="0"/>
              <a:t>Aplicar</a:t>
            </a:r>
            <a:r>
              <a:rPr lang="en-US" baseline="0" dirty="0" smtClean="0"/>
              <a:t> </a:t>
            </a:r>
            <a:r>
              <a:rPr lang="en-US" baseline="0" dirty="0" err="1" smtClean="0"/>
              <a:t>las</a:t>
            </a:r>
            <a:r>
              <a:rPr lang="en-US" baseline="0" dirty="0" smtClean="0"/>
              <a:t> </a:t>
            </a:r>
            <a:r>
              <a:rPr lang="en-US" baseline="0" dirty="0" err="1" smtClean="0"/>
              <a:t>instrucciones</a:t>
            </a:r>
            <a:r>
              <a:rPr lang="en-US" baseline="0" dirty="0" smtClean="0"/>
              <a:t> </a:t>
            </a:r>
            <a:r>
              <a:rPr lang="en-US" baseline="0" dirty="0" err="1" smtClean="0"/>
              <a:t>contenidas</a:t>
            </a:r>
            <a:r>
              <a:rPr lang="en-US" baseline="0" dirty="0" smtClean="0"/>
              <a:t> en los </a:t>
            </a:r>
            <a:r>
              <a:rPr lang="en-US" baseline="0" dirty="0" err="1" smtClean="0"/>
              <a:t>capítulos</a:t>
            </a:r>
            <a:r>
              <a:rPr lang="en-US" baseline="0" dirty="0" smtClean="0"/>
              <a:t> 8 y 9 de RDA </a:t>
            </a:r>
            <a:r>
              <a:rPr lang="en-US" baseline="0" dirty="0" err="1" smtClean="0"/>
              <a:t>las</a:t>
            </a:r>
            <a:r>
              <a:rPr lang="en-US" baseline="0" dirty="0" smtClean="0"/>
              <a:t> LC-PCC PSs </a:t>
            </a:r>
            <a:r>
              <a:rPr lang="en-US" baseline="0" dirty="0" err="1" smtClean="0"/>
              <a:t>relacionadas</a:t>
            </a:r>
            <a:r>
              <a:rPr lang="en-US" baseline="0" dirty="0" smtClean="0"/>
              <a:t> con la </a:t>
            </a:r>
            <a:r>
              <a:rPr lang="en-US" baseline="0" dirty="0" err="1" smtClean="0"/>
              <a:t>creación</a:t>
            </a:r>
            <a:r>
              <a:rPr lang="en-US" baseline="0" dirty="0" smtClean="0"/>
              <a:t> de </a:t>
            </a:r>
            <a:r>
              <a:rPr lang="en-US" baseline="0" dirty="0" err="1" smtClean="0"/>
              <a:t>registros</a:t>
            </a:r>
            <a:r>
              <a:rPr lang="en-US" baseline="0" dirty="0" smtClean="0"/>
              <a:t> de </a:t>
            </a:r>
            <a:r>
              <a:rPr lang="en-US" baseline="0" dirty="0" err="1" smtClean="0"/>
              <a:t>autoridad</a:t>
            </a:r>
            <a:r>
              <a:rPr lang="en-US" baseline="0" dirty="0" smtClean="0"/>
              <a:t> de </a:t>
            </a:r>
            <a:r>
              <a:rPr lang="en-US" baseline="0" dirty="0" err="1" smtClean="0"/>
              <a:t>nombres</a:t>
            </a:r>
            <a:r>
              <a:rPr lang="en-US" baseline="0" dirty="0" smtClean="0"/>
              <a:t> </a:t>
            </a:r>
            <a:r>
              <a:rPr lang="en-US" baseline="0" dirty="0" err="1" smtClean="0"/>
              <a:t>personales</a:t>
            </a:r>
            <a:r>
              <a:rPr lang="en-US" baseline="0" dirty="0" smtClean="0"/>
              <a:t>.</a:t>
            </a:r>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842B1D-88F1-4A8D-8358-9D00D8157DFE}" type="slidenum">
              <a:rPr lang="en-US">
                <a:cs typeface="Arial" charset="0"/>
              </a:rPr>
              <a:pPr fontAlgn="base">
                <a:spcBef>
                  <a:spcPct val="0"/>
                </a:spcBef>
                <a:spcAft>
                  <a:spcPct val="0"/>
                </a:spcAft>
                <a:defRPr/>
              </a:pPr>
              <a:t>2</a:t>
            </a:fld>
            <a:endParaRPr lang="en-US">
              <a:cs typeface="Arial" charset="0"/>
            </a:endParaRPr>
          </a:p>
        </p:txBody>
      </p:sp>
      <p:sp>
        <p:nvSpPr>
          <p:cNvPr id="1843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noProof="0" dirty="0" smtClean="0"/>
              <a:t>Revisión: 24 febrero 2014</a:t>
            </a:r>
          </a:p>
          <a:p>
            <a:pPr eaLnBrk="1" hangingPunct="1">
              <a:spcBef>
                <a:spcPct val="0"/>
              </a:spcBef>
            </a:pPr>
            <a:endParaRPr lang="es-MX" noProof="0" dirty="0" smtClean="0"/>
          </a:p>
          <a:p>
            <a:pPr eaLnBrk="1" hangingPunct="1">
              <a:spcBef>
                <a:spcPct val="0"/>
              </a:spcBef>
            </a:pPr>
            <a:r>
              <a:rPr lang="es-MX" noProof="0" dirty="0" smtClean="0"/>
              <a:t>En</a:t>
            </a:r>
            <a:r>
              <a:rPr lang="es-MX" baseline="0" noProof="0" dirty="0" smtClean="0"/>
              <a:t> RDA, una persona puede ser un individuo o una identidad establecida por un individuo solo o una identidad establecida en colaboración con uno o más individuos presentados como si fueran un individuo.</a:t>
            </a:r>
          </a:p>
          <a:p>
            <a:pPr eaLnBrk="1" hangingPunct="1">
              <a:spcBef>
                <a:spcPct val="0"/>
              </a:spcBef>
            </a:pPr>
            <a:endParaRPr lang="es-MX" baseline="0" noProof="0" dirty="0" smtClean="0"/>
          </a:p>
          <a:p>
            <a:pPr eaLnBrk="1" hangingPunct="1">
              <a:spcBef>
                <a:spcPct val="0"/>
              </a:spcBef>
            </a:pPr>
            <a:r>
              <a:rPr lang="es-MX" baseline="0" noProof="0" dirty="0" smtClean="0"/>
              <a:t>La mención de alcance en RDA 9.0 incluye entidades ficticias como personas y la </a:t>
            </a:r>
            <a:r>
              <a:rPr lang="es-MX" u="sng" baseline="0" noProof="0" dirty="0" smtClean="0"/>
              <a:t>LC-PCC PS para 9.0</a:t>
            </a:r>
            <a:r>
              <a:rPr lang="es-MX" u="none" baseline="0" noProof="0" dirty="0" smtClean="0"/>
              <a:t> ofrece la siguiente instrucción: “Aplique  este capítulo para entidades ficticias, entidades no humanas reales, que cumplen funciones como creadores o colaboradores […]” Esto es, bajo RDA, las entidades no humanas que son presentadas en un recurso como responsables de la creación de una obra serán representadas por un punto de acceso autorizado. También se crean en el archivo de autoridades LC/NACO si es necesario usarlo como punto de acceso, los </a:t>
            </a:r>
            <a:r>
              <a:rPr lang="en-US" i="0" baseline="0" dirty="0" err="1" smtClean="0"/>
              <a:t>encabezamientos</a:t>
            </a:r>
            <a:r>
              <a:rPr lang="en-US" i="0" baseline="0" dirty="0" smtClean="0"/>
              <a:t> de </a:t>
            </a:r>
            <a:r>
              <a:rPr lang="en-US" i="0" baseline="0" dirty="0" err="1" smtClean="0"/>
              <a:t>materia</a:t>
            </a:r>
            <a:r>
              <a:rPr lang="es-MX" u="none" baseline="0" noProof="0" dirty="0" smtClean="0"/>
              <a:t> </a:t>
            </a:r>
            <a:r>
              <a:rPr lang="es-MX" u="none" baseline="0" noProof="0" dirty="0" err="1" smtClean="0"/>
              <a:t>incluídos</a:t>
            </a:r>
            <a:r>
              <a:rPr lang="es-MX" u="none" baseline="0" noProof="0" dirty="0" smtClean="0"/>
              <a:t>.</a:t>
            </a:r>
          </a:p>
          <a:p>
            <a:pPr eaLnBrk="1" hangingPunct="1">
              <a:spcBef>
                <a:spcPct val="0"/>
              </a:spcBef>
            </a:pPr>
            <a:endParaRPr lang="es-MX" u="none" baseline="0" noProof="0" dirty="0" smtClean="0"/>
          </a:p>
          <a:p>
            <a:pPr eaLnBrk="1" hangingPunct="1">
              <a:spcBef>
                <a:spcPct val="0"/>
              </a:spcBef>
            </a:pPr>
            <a:r>
              <a:rPr lang="es-MX" i="1" u="none" baseline="0" noProof="0" dirty="0" smtClean="0"/>
              <a:t>Nota:</a:t>
            </a:r>
          </a:p>
          <a:p>
            <a:pPr eaLnBrk="1" hangingPunct="1">
              <a:spcBef>
                <a:spcPct val="0"/>
              </a:spcBef>
            </a:pPr>
            <a:r>
              <a:rPr lang="es-MX" b="1" i="0" u="none" baseline="0" noProof="0" dirty="0" smtClean="0"/>
              <a:t>El texto de 9.0 en esta diapositiva refleja la instrucción revisada para su implementación en Junio, 5/21/13</a:t>
            </a:r>
          </a:p>
          <a:p>
            <a:pPr eaLnBrk="1" hangingPunct="1">
              <a:spcBef>
                <a:spcPct val="0"/>
              </a:spcBef>
            </a:pPr>
            <a:endParaRPr lang="en-US" b="1" i="0" dirty="0" smtClean="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A8857D-031E-427E-92B0-73B9DDCB8ECE}" type="slidenum">
              <a:rPr lang="en-US">
                <a:cs typeface="Arial" charset="0"/>
              </a:rPr>
              <a:pPr fontAlgn="base">
                <a:spcBef>
                  <a:spcPct val="0"/>
                </a:spcBef>
                <a:spcAft>
                  <a:spcPct val="0"/>
                </a:spcAft>
                <a:defRPr/>
              </a:pPr>
              <a:t>3</a:t>
            </a:fld>
            <a:endParaRPr lang="en-US">
              <a:cs typeface="Arial" charset="0"/>
            </a:endParaRPr>
          </a:p>
        </p:txBody>
      </p:sp>
      <p:sp>
        <p:nvSpPr>
          <p:cNvPr id="2048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smtClean="0"/>
              <a:t>1 mayo 2013</a:t>
            </a:r>
          </a:p>
          <a:p>
            <a:pPr defTabSz="928688" eaLnBrk="1" hangingPunct="1">
              <a:spcBef>
                <a:spcPct val="0"/>
              </a:spcBef>
            </a:pPr>
            <a:r>
              <a:rPr lang="en-US" dirty="0" smtClean="0"/>
              <a:t>Si </a:t>
            </a:r>
            <a:r>
              <a:rPr lang="en-US" dirty="0" err="1" smtClean="0"/>
              <a:t>usted</a:t>
            </a:r>
            <a:r>
              <a:rPr lang="en-US" dirty="0" smtClean="0"/>
              <a:t> </a:t>
            </a:r>
            <a:r>
              <a:rPr lang="en-US" dirty="0" err="1" smtClean="0"/>
              <a:t>piensa</a:t>
            </a:r>
            <a:r>
              <a:rPr lang="en-US" dirty="0" smtClean="0"/>
              <a:t> </a:t>
            </a:r>
            <a:r>
              <a:rPr lang="en-US" dirty="0" err="1" smtClean="0"/>
              <a:t>que</a:t>
            </a:r>
            <a:r>
              <a:rPr lang="en-US" dirty="0" smtClean="0"/>
              <a:t> la </a:t>
            </a:r>
            <a:r>
              <a:rPr lang="en-US" dirty="0" err="1" smtClean="0"/>
              <a:t>mayoría</a:t>
            </a:r>
            <a:r>
              <a:rPr lang="en-US" dirty="0" smtClean="0"/>
              <a:t> del </a:t>
            </a:r>
            <a:r>
              <a:rPr lang="en-US" dirty="0" err="1" smtClean="0"/>
              <a:t>tiempo</a:t>
            </a:r>
            <a:r>
              <a:rPr lang="en-US" dirty="0" smtClean="0"/>
              <a:t> </a:t>
            </a:r>
            <a:r>
              <a:rPr lang="en-US" dirty="0" err="1" smtClean="0"/>
              <a:t>necesitará</a:t>
            </a:r>
            <a:r>
              <a:rPr lang="en-US" dirty="0" smtClean="0"/>
              <a:t> </a:t>
            </a:r>
            <a:r>
              <a:rPr lang="en-US" dirty="0" err="1" smtClean="0"/>
              <a:t>establecer</a:t>
            </a:r>
            <a:r>
              <a:rPr lang="en-US" dirty="0" smtClean="0"/>
              <a:t> </a:t>
            </a:r>
            <a:r>
              <a:rPr lang="en-US" dirty="0" err="1" smtClean="0"/>
              <a:t>nombres</a:t>
            </a:r>
            <a:r>
              <a:rPr lang="en-US" dirty="0" smtClean="0"/>
              <a:t> de </a:t>
            </a:r>
            <a:r>
              <a:rPr lang="en-US" dirty="0" err="1" smtClean="0"/>
              <a:t>entidades</a:t>
            </a:r>
            <a:r>
              <a:rPr lang="en-US" dirty="0" smtClean="0"/>
              <a:t> </a:t>
            </a:r>
            <a:r>
              <a:rPr lang="en-US" dirty="0" err="1" smtClean="0"/>
              <a:t>humanas</a:t>
            </a:r>
            <a:r>
              <a:rPr lang="en-US" dirty="0" smtClean="0"/>
              <a:t>; </a:t>
            </a:r>
            <a:r>
              <a:rPr lang="en-US" dirty="0" err="1" smtClean="0"/>
              <a:t>veamos</a:t>
            </a:r>
            <a:r>
              <a:rPr lang="en-US" dirty="0" smtClean="0"/>
              <a:t> un par de </a:t>
            </a:r>
            <a:r>
              <a:rPr lang="en-US" dirty="0" err="1" smtClean="0"/>
              <a:t>ejemplos</a:t>
            </a:r>
            <a:r>
              <a:rPr lang="en-US" dirty="0" smtClean="0"/>
              <a:t> de </a:t>
            </a:r>
            <a:r>
              <a:rPr lang="en-US" dirty="0" err="1" smtClean="0"/>
              <a:t>otros</a:t>
            </a:r>
            <a:r>
              <a:rPr lang="en-US" dirty="0" smtClean="0"/>
              <a:t> </a:t>
            </a:r>
            <a:r>
              <a:rPr lang="en-US" dirty="0" err="1" smtClean="0"/>
              <a:t>nombres</a:t>
            </a:r>
            <a:r>
              <a:rPr lang="en-US" dirty="0" smtClean="0"/>
              <a:t> de personas.</a:t>
            </a:r>
          </a:p>
          <a:p>
            <a:pPr defTabSz="928688" eaLnBrk="1" hangingPunct="1">
              <a:spcBef>
                <a:spcPct val="0"/>
              </a:spcBef>
            </a:pPr>
            <a:endParaRPr lang="en-US" dirty="0" smtClean="0"/>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868E77-90A2-4061-9713-29DBD330C2C6}" type="slidenum">
              <a:rPr lang="en-US">
                <a:cs typeface="Arial" charset="0"/>
              </a:rPr>
              <a:pPr fontAlgn="base">
                <a:spcBef>
                  <a:spcPct val="0"/>
                </a:spcBef>
                <a:spcAft>
                  <a:spcPct val="0"/>
                </a:spcAft>
                <a:defRPr/>
              </a:pPr>
              <a:t>4</a:t>
            </a:fld>
            <a:endParaRPr lang="en-US">
              <a:cs typeface="Arial" charset="0"/>
            </a:endParaRPr>
          </a:p>
        </p:txBody>
      </p:sp>
      <p:sp>
        <p:nvSpPr>
          <p:cNvPr id="2253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bwMode="auto">
          <a:noFill/>
          <a:ln>
            <a:solidFill>
              <a:srgbClr val="000000"/>
            </a:solidFill>
            <a:miter lim="800000"/>
            <a:headEnd/>
            <a:tailEnd/>
          </a:ln>
        </p:spPr>
      </p:sp>
      <p:sp>
        <p:nvSpPr>
          <p:cNvPr id="21606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dirty="0" smtClean="0"/>
              <a:t>1 mayo 2013</a:t>
            </a:r>
          </a:p>
          <a:p>
            <a:pPr>
              <a:spcBef>
                <a:spcPct val="0"/>
              </a:spcBef>
            </a:pPr>
            <a:r>
              <a:rPr lang="en-US" dirty="0" smtClean="0"/>
              <a:t>Para RDA 9.0, Keiko en el </a:t>
            </a:r>
            <a:r>
              <a:rPr lang="en-US" dirty="0" err="1" smtClean="0"/>
              <a:t>papel</a:t>
            </a:r>
            <a:r>
              <a:rPr lang="en-US" dirty="0" smtClean="0"/>
              <a:t> de "Willy", </a:t>
            </a:r>
            <a:r>
              <a:rPr lang="en-US" dirty="0" err="1" smtClean="0"/>
              <a:t>está</a:t>
            </a:r>
            <a:r>
              <a:rPr lang="en-US" dirty="0" smtClean="0"/>
              <a:t> </a:t>
            </a:r>
            <a:r>
              <a:rPr lang="en-US" dirty="0" err="1" smtClean="0"/>
              <a:t>establecido</a:t>
            </a:r>
            <a:r>
              <a:rPr lang="en-US" dirty="0" smtClean="0"/>
              <a:t> en el NAF.</a:t>
            </a:r>
          </a:p>
          <a:p>
            <a:pPr>
              <a:spcBef>
                <a:spcPct val="0"/>
              </a:spcBef>
            </a:pPr>
            <a:endParaRPr lang="en-US" dirty="0" smtClean="0"/>
          </a:p>
        </p:txBody>
      </p:sp>
      <p:sp>
        <p:nvSpPr>
          <p:cNvPr id="216068" name="Footer Placeholder 3"/>
          <p:cNvSpPr txBox="1">
            <a:spLocks noGrp="1"/>
          </p:cNvSpPr>
          <p:nvPr/>
        </p:nvSpPr>
        <p:spPr bwMode="auto">
          <a:xfrm>
            <a:off x="0" y="8818563"/>
            <a:ext cx="3027363" cy="463550"/>
          </a:xfrm>
          <a:prstGeom prst="rect">
            <a:avLst/>
          </a:prstGeom>
          <a:noFill/>
          <a:ln w="9525">
            <a:noFill/>
            <a:miter lim="800000"/>
            <a:headEnd/>
            <a:tailEnd/>
          </a:ln>
        </p:spPr>
        <p:txBody>
          <a:bodyPr lIns="92958" tIns="46479" rIns="92958" bIns="46479" anchor="b"/>
          <a:lstStyle/>
          <a:p>
            <a:pPr defTabSz="930275"/>
            <a:r>
              <a:rPr lang="en-US" sz="1200">
                <a:latin typeface="Calibri" pitchFamily="34" charset="0"/>
              </a:rPr>
              <a:t>Describing Persons</a:t>
            </a:r>
          </a:p>
        </p:txBody>
      </p:sp>
      <p:sp>
        <p:nvSpPr>
          <p:cNvPr id="216069" name="Slide Number Placeholder 4"/>
          <p:cNvSpPr txBox="1">
            <a:spLocks noGrp="1"/>
          </p:cNvSpPr>
          <p:nvPr/>
        </p:nvSpPr>
        <p:spPr bwMode="auto">
          <a:xfrm>
            <a:off x="3956050" y="8818563"/>
            <a:ext cx="3027363" cy="463550"/>
          </a:xfrm>
          <a:prstGeom prst="rect">
            <a:avLst/>
          </a:prstGeom>
          <a:noFill/>
          <a:ln w="9525">
            <a:noFill/>
            <a:miter lim="800000"/>
            <a:headEnd/>
            <a:tailEnd/>
          </a:ln>
        </p:spPr>
        <p:txBody>
          <a:bodyPr lIns="92958" tIns="46479" rIns="92958" bIns="46479" anchor="b"/>
          <a:lstStyle/>
          <a:p>
            <a:pPr algn="r" defTabSz="930275"/>
            <a:fld id="{83A68774-6C26-411F-A005-2023DAA0368A}" type="slidenum">
              <a:rPr lang="en-US" sz="1200">
                <a:latin typeface="Calibri" pitchFamily="34" charset="0"/>
              </a:rPr>
              <a:pPr algn="r" defTabSz="930275"/>
              <a:t>5</a:t>
            </a:fld>
            <a:endParaRPr lang="en-US" sz="12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p:spPr>
      </p:sp>
      <p:sp>
        <p:nvSpPr>
          <p:cNvPr id="218115"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a:spcBef>
                <a:spcPct val="0"/>
              </a:spcBef>
            </a:pPr>
            <a:r>
              <a:rPr lang="en-US" dirty="0" err="1" smtClean="0"/>
              <a:t>Revisión</a:t>
            </a:r>
            <a:r>
              <a:rPr lang="en-US" dirty="0" smtClean="0"/>
              <a:t>:</a:t>
            </a:r>
            <a:r>
              <a:rPr lang="en-US" baseline="0" dirty="0" smtClean="0"/>
              <a:t> 24 </a:t>
            </a:r>
            <a:r>
              <a:rPr lang="en-US" baseline="0" dirty="0" err="1" smtClean="0"/>
              <a:t>febrero</a:t>
            </a:r>
            <a:r>
              <a:rPr lang="en-US" baseline="0" dirty="0" smtClean="0"/>
              <a:t> 2014</a:t>
            </a:r>
          </a:p>
          <a:p>
            <a:pPr defTabSz="928688">
              <a:spcBef>
                <a:spcPct val="0"/>
              </a:spcBef>
            </a:pPr>
            <a:endParaRPr lang="en-US" dirty="0" smtClean="0"/>
          </a:p>
          <a:p>
            <a:pPr defTabSz="928688">
              <a:spcBef>
                <a:spcPct val="0"/>
              </a:spcBef>
            </a:pPr>
            <a:r>
              <a:rPr lang="en-US" dirty="0" smtClean="0"/>
              <a:t>Se</a:t>
            </a:r>
            <a:r>
              <a:rPr lang="en-US" baseline="0" dirty="0" smtClean="0"/>
              <a:t> ha </a:t>
            </a:r>
            <a:r>
              <a:rPr lang="en-US" baseline="0" dirty="0" err="1" smtClean="0"/>
              <a:t>creado</a:t>
            </a:r>
            <a:r>
              <a:rPr lang="en-US" baseline="0" dirty="0" smtClean="0"/>
              <a:t> </a:t>
            </a:r>
            <a:r>
              <a:rPr lang="en-US" baseline="0" dirty="0" err="1" smtClean="0"/>
              <a:t>e</a:t>
            </a:r>
            <a:r>
              <a:rPr lang="en-US" dirty="0" err="1" smtClean="0"/>
              <a:t>ste</a:t>
            </a:r>
            <a:r>
              <a:rPr lang="en-US" dirty="0" smtClean="0"/>
              <a:t> RAN de RDA para Jessica Fletcher, el </a:t>
            </a:r>
            <a:r>
              <a:rPr lang="en-US" dirty="0" err="1" smtClean="0"/>
              <a:t>autor</a:t>
            </a:r>
            <a:r>
              <a:rPr lang="en-US" dirty="0" smtClean="0"/>
              <a:t> </a:t>
            </a:r>
            <a:r>
              <a:rPr lang="en-US" dirty="0" err="1" smtClean="0"/>
              <a:t>ficticio</a:t>
            </a:r>
            <a:r>
              <a:rPr lang="en-US" dirty="0" smtClean="0"/>
              <a:t>, </a:t>
            </a:r>
            <a:r>
              <a:rPr lang="en-US" dirty="0" err="1" smtClean="0"/>
              <a:t>cuyo</a:t>
            </a:r>
            <a:r>
              <a:rPr lang="en-US" dirty="0" smtClean="0"/>
              <a:t> </a:t>
            </a:r>
            <a:r>
              <a:rPr lang="en-US" dirty="0" err="1" smtClean="0"/>
              <a:t>nombre</a:t>
            </a:r>
            <a:r>
              <a:rPr lang="en-US" dirty="0" smtClean="0"/>
              <a:t> </a:t>
            </a:r>
            <a:r>
              <a:rPr lang="en-US" dirty="0" err="1" smtClean="0"/>
              <a:t>aparece</a:t>
            </a:r>
            <a:r>
              <a:rPr lang="en-US" dirty="0" smtClean="0"/>
              <a:t> en </a:t>
            </a:r>
            <a:r>
              <a:rPr lang="en-US" dirty="0" err="1" smtClean="0"/>
              <a:t>una</a:t>
            </a:r>
            <a:r>
              <a:rPr lang="en-US" dirty="0" smtClean="0"/>
              <a:t> </a:t>
            </a:r>
            <a:r>
              <a:rPr lang="en-US" dirty="0" err="1" smtClean="0"/>
              <a:t>portada</a:t>
            </a:r>
            <a:r>
              <a:rPr lang="en-US" dirty="0" smtClean="0"/>
              <a:t> </a:t>
            </a:r>
            <a:r>
              <a:rPr lang="en-US" dirty="0" err="1" smtClean="0"/>
              <a:t>como</a:t>
            </a:r>
            <a:r>
              <a:rPr lang="en-US" dirty="0" smtClean="0"/>
              <a:t> el </a:t>
            </a:r>
            <a:r>
              <a:rPr lang="en-US" dirty="0" err="1" smtClean="0"/>
              <a:t>creador</a:t>
            </a:r>
            <a:r>
              <a:rPr lang="en-US" dirty="0" smtClean="0"/>
              <a:t> de “Trouble at high tide.”</a:t>
            </a:r>
          </a:p>
          <a:p>
            <a:pPr defTabSz="928688">
              <a:spcBef>
                <a:spcPct val="0"/>
              </a:spcBef>
            </a:pPr>
            <a:endParaRPr lang="en-US" dirty="0" smtClean="0"/>
          </a:p>
          <a:p>
            <a:pPr defTabSz="928688">
              <a:spcBef>
                <a:spcPct val="0"/>
              </a:spcBef>
            </a:pPr>
            <a:r>
              <a:rPr lang="en-US" i="1" dirty="0" smtClean="0"/>
              <a:t>Nota: </a:t>
            </a:r>
            <a:r>
              <a:rPr lang="en-US" i="0" dirty="0" smtClean="0"/>
              <a:t>Este RAN </a:t>
            </a:r>
            <a:r>
              <a:rPr lang="en-US" i="0" dirty="0" err="1" smtClean="0"/>
              <a:t>fue</a:t>
            </a:r>
            <a:r>
              <a:rPr lang="en-US" i="0" dirty="0" smtClean="0"/>
              <a:t> </a:t>
            </a:r>
            <a:r>
              <a:rPr lang="en-US" i="0" dirty="0" err="1" smtClean="0"/>
              <a:t>creado</a:t>
            </a:r>
            <a:r>
              <a:rPr lang="en-US" i="0" dirty="0" smtClean="0"/>
              <a:t> antes del </a:t>
            </a:r>
            <a:r>
              <a:rPr lang="en-US" i="0" dirty="0" err="1" smtClean="0"/>
              <a:t>desarrollo</a:t>
            </a:r>
            <a:r>
              <a:rPr lang="en-US" i="0" dirty="0" smtClean="0"/>
              <a:t> de la </a:t>
            </a:r>
            <a:r>
              <a:rPr lang="en-US" i="0" dirty="0" err="1" smtClean="0"/>
              <a:t>mayoría</a:t>
            </a:r>
            <a:r>
              <a:rPr lang="en-US" i="0" dirty="0" smtClean="0"/>
              <a:t> de </a:t>
            </a:r>
            <a:r>
              <a:rPr lang="en-US" i="0" dirty="0" err="1" smtClean="0"/>
              <a:t>las</a:t>
            </a:r>
            <a:r>
              <a:rPr lang="en-US" i="0" dirty="0" smtClean="0"/>
              <a:t> </a:t>
            </a:r>
            <a:r>
              <a:rPr lang="en-US" i="0" dirty="0" err="1" smtClean="0"/>
              <a:t>mejores</a:t>
            </a:r>
            <a:r>
              <a:rPr lang="en-US" i="0" dirty="0" smtClean="0"/>
              <a:t> </a:t>
            </a:r>
            <a:r>
              <a:rPr lang="en-US" i="0" dirty="0" err="1" smtClean="0"/>
              <a:t>prácticas</a:t>
            </a:r>
            <a:r>
              <a:rPr lang="en-US" i="0" dirty="0" smtClean="0"/>
              <a:t> del</a:t>
            </a:r>
            <a:r>
              <a:rPr lang="en-US" i="0" baseline="0" dirty="0" smtClean="0"/>
              <a:t> PCC. La </a:t>
            </a:r>
            <a:r>
              <a:rPr lang="en-US" i="0" baseline="0" dirty="0" err="1" smtClean="0"/>
              <a:t>mejor</a:t>
            </a:r>
            <a:r>
              <a:rPr lang="en-US" i="0" baseline="0" dirty="0" smtClean="0"/>
              <a:t> </a:t>
            </a:r>
            <a:r>
              <a:rPr lang="en-US" i="0" baseline="0" dirty="0" err="1" smtClean="0"/>
              <a:t>práctica</a:t>
            </a:r>
            <a:r>
              <a:rPr lang="en-US" i="0" baseline="0" dirty="0" smtClean="0"/>
              <a:t> actual del PCC </a:t>
            </a:r>
            <a:r>
              <a:rPr lang="en-US" i="0" baseline="0" dirty="0" err="1" smtClean="0"/>
              <a:t>es</a:t>
            </a:r>
            <a:r>
              <a:rPr lang="en-US" i="0" baseline="0" dirty="0" smtClean="0"/>
              <a:t> </a:t>
            </a:r>
            <a:r>
              <a:rPr lang="en-US" i="0" baseline="0" dirty="0" err="1" smtClean="0"/>
              <a:t>poner</a:t>
            </a:r>
            <a:r>
              <a:rPr lang="en-US" i="0" baseline="0" dirty="0" smtClean="0"/>
              <a:t> el </a:t>
            </a:r>
            <a:r>
              <a:rPr lang="en-US" i="0" baseline="0" dirty="0" err="1" smtClean="0"/>
              <a:t>subcampo</a:t>
            </a:r>
            <a:r>
              <a:rPr lang="en-US" i="0" baseline="0" dirty="0" smtClean="0"/>
              <a:t> $e </a:t>
            </a:r>
            <a:r>
              <a:rPr lang="en-US" i="0" baseline="0" dirty="0" err="1" smtClean="0"/>
              <a:t>rda</a:t>
            </a:r>
            <a:r>
              <a:rPr lang="en-US" i="0" baseline="0" dirty="0" smtClean="0"/>
              <a:t> </a:t>
            </a:r>
            <a:r>
              <a:rPr lang="en-US" i="0" baseline="0" dirty="0" err="1" smtClean="0"/>
              <a:t>inmediatamente</a:t>
            </a:r>
            <a:r>
              <a:rPr lang="en-US" i="0" baseline="0" dirty="0" smtClean="0"/>
              <a:t> antes del </a:t>
            </a:r>
            <a:r>
              <a:rPr lang="en-US" i="0" baseline="0" dirty="0" err="1" smtClean="0"/>
              <a:t>subcampo</a:t>
            </a:r>
            <a:r>
              <a:rPr lang="en-US" i="0" baseline="0" dirty="0" smtClean="0"/>
              <a:t> $c en el campo 040.</a:t>
            </a:r>
          </a:p>
          <a:p>
            <a:pPr defTabSz="928688">
              <a:spcBef>
                <a:spcPct val="0"/>
              </a:spcBef>
            </a:pPr>
            <a:endParaRPr lang="en-US" i="0" baseline="0" dirty="0" smtClean="0"/>
          </a:p>
          <a:p>
            <a:pPr defTabSz="928688">
              <a:spcBef>
                <a:spcPct val="0"/>
              </a:spcBef>
            </a:pPr>
            <a:r>
              <a:rPr lang="en-US" i="1" baseline="0" dirty="0" smtClean="0"/>
              <a:t>Nota </a:t>
            </a:r>
            <a:r>
              <a:rPr lang="en-US" i="1" baseline="0" dirty="0" err="1" smtClean="0"/>
              <a:t>en</a:t>
            </a:r>
            <a:r>
              <a:rPr lang="en-US" i="1" baseline="0" dirty="0" smtClean="0"/>
              <a:t> el </a:t>
            </a:r>
            <a:r>
              <a:rPr lang="en-US" i="1" baseline="0" dirty="0" err="1" smtClean="0"/>
              <a:t>punto</a:t>
            </a:r>
            <a:r>
              <a:rPr lang="en-US" i="1" baseline="0" dirty="0" smtClean="0"/>
              <a:t> de </a:t>
            </a:r>
            <a:r>
              <a:rPr lang="en-US" i="1" baseline="0" dirty="0" err="1" smtClean="0"/>
              <a:t>acceso</a:t>
            </a:r>
            <a:r>
              <a:rPr lang="en-US" i="1" baseline="0" dirty="0" smtClean="0"/>
              <a:t> </a:t>
            </a:r>
            <a:r>
              <a:rPr lang="en-US" i="1" baseline="0" dirty="0" err="1" smtClean="0"/>
              <a:t>autorizado</a:t>
            </a:r>
            <a:r>
              <a:rPr lang="en-US" i="1" baseline="0" dirty="0" smtClean="0"/>
              <a:t>:</a:t>
            </a:r>
            <a:r>
              <a:rPr lang="en-US" i="0" baseline="0" dirty="0" smtClean="0"/>
              <a:t> El </a:t>
            </a:r>
            <a:r>
              <a:rPr lang="en-US" i="0" baseline="0" dirty="0" err="1" smtClean="0"/>
              <a:t>calificador</a:t>
            </a:r>
            <a:r>
              <a:rPr lang="en-US" i="0" baseline="0" dirty="0" smtClean="0"/>
              <a:t> “(Fictitious character)” NO se </a:t>
            </a:r>
            <a:r>
              <a:rPr lang="en-US" i="0" baseline="0" dirty="0" err="1" smtClean="0"/>
              <a:t>requiere</a:t>
            </a:r>
            <a:r>
              <a:rPr lang="en-US" i="0" baseline="0" dirty="0" smtClean="0"/>
              <a:t> salvo </a:t>
            </a:r>
            <a:r>
              <a:rPr lang="en-US" i="0" baseline="0" dirty="0" err="1" smtClean="0"/>
              <a:t>que</a:t>
            </a:r>
            <a:r>
              <a:rPr lang="en-US" i="0" baseline="0" dirty="0" smtClean="0"/>
              <a:t> sea </a:t>
            </a:r>
            <a:r>
              <a:rPr lang="en-US" i="0" baseline="0" dirty="0" err="1" smtClean="0"/>
              <a:t>necesario</a:t>
            </a:r>
            <a:r>
              <a:rPr lang="en-US" i="0" baseline="0" dirty="0" smtClean="0"/>
              <a:t> para </a:t>
            </a:r>
            <a:r>
              <a:rPr lang="en-US" i="0" baseline="0" dirty="0" err="1" smtClean="0"/>
              <a:t>diferenciar</a:t>
            </a:r>
            <a:r>
              <a:rPr lang="en-US" i="0" baseline="0" dirty="0" smtClean="0"/>
              <a:t> el </a:t>
            </a:r>
            <a:r>
              <a:rPr lang="en-US" i="0" baseline="0" dirty="0" err="1" smtClean="0"/>
              <a:t>nombre</a:t>
            </a:r>
            <a:r>
              <a:rPr lang="en-US" i="0" baseline="0" dirty="0" smtClean="0"/>
              <a:t>.</a:t>
            </a:r>
            <a:endParaRPr lang="en-US" i="1" baseline="0" dirty="0" smtClean="0"/>
          </a:p>
          <a:p>
            <a:pPr defTabSz="928688">
              <a:spcBef>
                <a:spcPct val="0"/>
              </a:spcBef>
            </a:pPr>
            <a:endParaRPr lang="en-US" i="1" baseline="0" dirty="0" smtClean="0"/>
          </a:p>
          <a:p>
            <a:pPr defTabSz="928688">
              <a:spcBef>
                <a:spcPct val="0"/>
              </a:spcBef>
            </a:pPr>
            <a:r>
              <a:rPr lang="en-US" i="1" baseline="0" dirty="0" smtClean="0"/>
              <a:t>Nota:  </a:t>
            </a:r>
            <a:r>
              <a:rPr lang="en-US" i="0" baseline="0" dirty="0" smtClean="0"/>
              <a:t>La LC-PCC del 9.0 </a:t>
            </a:r>
            <a:r>
              <a:rPr lang="en-US" i="0" baseline="0" dirty="0" err="1" smtClean="0"/>
              <a:t>cambió</a:t>
            </a:r>
            <a:r>
              <a:rPr lang="en-US" i="0" baseline="0" dirty="0" smtClean="0"/>
              <a:t> el 9 de Julio de 2013. Hasta el </a:t>
            </a:r>
            <a:r>
              <a:rPr lang="en-US" i="0" baseline="0" dirty="0" err="1" smtClean="0"/>
              <a:t>día</a:t>
            </a:r>
            <a:r>
              <a:rPr lang="en-US" i="0" baseline="0" dirty="0" smtClean="0"/>
              <a:t> 8 de </a:t>
            </a:r>
            <a:r>
              <a:rPr lang="en-US" i="0" baseline="0" dirty="0" err="1" smtClean="0"/>
              <a:t>julio</a:t>
            </a:r>
            <a:r>
              <a:rPr lang="en-US" i="0" baseline="0" dirty="0" smtClean="0"/>
              <a:t> de 2013, la </a:t>
            </a:r>
            <a:r>
              <a:rPr lang="en-US" i="0" baseline="0" dirty="0" err="1" smtClean="0"/>
              <a:t>política</a:t>
            </a:r>
            <a:r>
              <a:rPr lang="en-US" i="0" baseline="0" dirty="0" smtClean="0"/>
              <a:t> NACO/LCSH era </a:t>
            </a:r>
            <a:r>
              <a:rPr lang="en-US" i="0" baseline="0" dirty="0" err="1" smtClean="0"/>
              <a:t>que</a:t>
            </a:r>
            <a:r>
              <a:rPr lang="en-US" i="0" baseline="0" dirty="0" smtClean="0"/>
              <a:t> los </a:t>
            </a:r>
            <a:r>
              <a:rPr lang="en-US" i="0" baseline="0" dirty="0" err="1" smtClean="0"/>
              <a:t>puntos</a:t>
            </a:r>
            <a:r>
              <a:rPr lang="en-US" i="0" baseline="0" dirty="0" smtClean="0"/>
              <a:t> de </a:t>
            </a:r>
            <a:r>
              <a:rPr lang="en-US" i="0" baseline="0" dirty="0" err="1" smtClean="0"/>
              <a:t>acceso</a:t>
            </a:r>
            <a:r>
              <a:rPr lang="en-US" i="0" baseline="0" dirty="0" smtClean="0"/>
              <a:t> </a:t>
            </a:r>
            <a:r>
              <a:rPr lang="en-US" i="0" baseline="0" dirty="0" err="1" smtClean="0"/>
              <a:t>para</a:t>
            </a:r>
            <a:r>
              <a:rPr lang="en-US" i="0" baseline="0" dirty="0" smtClean="0"/>
              <a:t> </a:t>
            </a:r>
            <a:r>
              <a:rPr lang="en-US" i="0" baseline="0" dirty="0" err="1" smtClean="0"/>
              <a:t>personajes</a:t>
            </a:r>
            <a:r>
              <a:rPr lang="en-US" i="0" baseline="0" dirty="0" smtClean="0"/>
              <a:t> </a:t>
            </a:r>
            <a:r>
              <a:rPr lang="en-US" i="0" baseline="0" dirty="0" err="1" smtClean="0"/>
              <a:t>ficticios</a:t>
            </a:r>
            <a:r>
              <a:rPr lang="en-US" i="0" baseline="0" dirty="0" smtClean="0"/>
              <a:t> </a:t>
            </a:r>
            <a:r>
              <a:rPr lang="en-US" i="0" baseline="0" dirty="0" err="1" smtClean="0"/>
              <a:t>eran</a:t>
            </a:r>
            <a:r>
              <a:rPr lang="en-US" i="0" baseline="0" dirty="0" smtClean="0"/>
              <a:t> </a:t>
            </a:r>
            <a:r>
              <a:rPr lang="en-US" i="0" baseline="0" dirty="0" err="1" smtClean="0"/>
              <a:t>válidos</a:t>
            </a:r>
            <a:r>
              <a:rPr lang="en-US" i="0" baseline="0" dirty="0" smtClean="0"/>
              <a:t> </a:t>
            </a:r>
            <a:r>
              <a:rPr lang="en-US" i="0" baseline="0" dirty="0" err="1" smtClean="0"/>
              <a:t>como</a:t>
            </a:r>
            <a:r>
              <a:rPr lang="en-US" i="0" baseline="0" dirty="0" smtClean="0"/>
              <a:t> </a:t>
            </a:r>
            <a:r>
              <a:rPr lang="en-US" i="0" baseline="0" dirty="0" err="1" smtClean="0"/>
              <a:t>puntos</a:t>
            </a:r>
            <a:r>
              <a:rPr lang="en-US" i="0" baseline="0" dirty="0" smtClean="0"/>
              <a:t> de </a:t>
            </a:r>
            <a:r>
              <a:rPr lang="en-US" i="0" baseline="0" dirty="0" err="1" smtClean="0"/>
              <a:t>acceso</a:t>
            </a:r>
            <a:r>
              <a:rPr lang="en-US" i="0" baseline="0" dirty="0" smtClean="0"/>
              <a:t> </a:t>
            </a:r>
            <a:r>
              <a:rPr lang="en-US" i="0" baseline="0" dirty="0" err="1" smtClean="0"/>
              <a:t>para</a:t>
            </a:r>
            <a:r>
              <a:rPr lang="en-US" i="0" baseline="0" dirty="0" smtClean="0"/>
              <a:t> </a:t>
            </a:r>
            <a:r>
              <a:rPr lang="en-US" i="0" baseline="0" dirty="0" err="1" smtClean="0"/>
              <a:t>creadores</a:t>
            </a:r>
            <a:r>
              <a:rPr lang="en-US" i="0" baseline="0" dirty="0" smtClean="0"/>
              <a:t> y </a:t>
            </a:r>
            <a:r>
              <a:rPr lang="en-US" i="0" baseline="0" dirty="0" err="1" smtClean="0"/>
              <a:t>colaboradores</a:t>
            </a:r>
            <a:r>
              <a:rPr lang="en-US" i="0" baseline="0" dirty="0" smtClean="0"/>
              <a:t>, no </a:t>
            </a:r>
            <a:r>
              <a:rPr lang="en-US" i="0" baseline="0" dirty="0" err="1" smtClean="0"/>
              <a:t>sólo</a:t>
            </a:r>
            <a:r>
              <a:rPr lang="en-US" i="0" baseline="0" dirty="0" smtClean="0"/>
              <a:t> </a:t>
            </a:r>
            <a:r>
              <a:rPr lang="en-US" i="0" baseline="0" dirty="0" err="1" smtClean="0"/>
              <a:t>como</a:t>
            </a:r>
            <a:r>
              <a:rPr lang="en-US" i="0" baseline="0" dirty="0" smtClean="0"/>
              <a:t> </a:t>
            </a:r>
            <a:r>
              <a:rPr lang="en-US" i="0" baseline="0" dirty="0" err="1" smtClean="0"/>
              <a:t>encabezamientos</a:t>
            </a:r>
            <a:r>
              <a:rPr lang="en-US" i="0" baseline="0" dirty="0" smtClean="0"/>
              <a:t> de </a:t>
            </a:r>
            <a:r>
              <a:rPr lang="en-US" i="0" baseline="0" dirty="0" err="1" smtClean="0"/>
              <a:t>materia</a:t>
            </a:r>
            <a:r>
              <a:rPr lang="en-US" i="0" baseline="0" dirty="0" smtClean="0"/>
              <a:t>. Los </a:t>
            </a:r>
            <a:r>
              <a:rPr lang="en-US" i="0" baseline="0" dirty="0" err="1" smtClean="0"/>
              <a:t>registros</a:t>
            </a:r>
            <a:r>
              <a:rPr lang="en-US" i="0" baseline="0" dirty="0" smtClean="0"/>
              <a:t> de </a:t>
            </a:r>
            <a:r>
              <a:rPr lang="en-US" i="0" baseline="0" dirty="0" err="1" smtClean="0"/>
              <a:t>autoridad</a:t>
            </a:r>
            <a:r>
              <a:rPr lang="en-US" i="0" baseline="0" dirty="0" smtClean="0"/>
              <a:t> de </a:t>
            </a:r>
            <a:r>
              <a:rPr lang="en-US" i="0" baseline="0" dirty="0" err="1" smtClean="0"/>
              <a:t>nombre</a:t>
            </a:r>
            <a:r>
              <a:rPr lang="en-US" i="0" baseline="0" dirty="0" smtClean="0"/>
              <a:t> de RDA de </a:t>
            </a:r>
            <a:r>
              <a:rPr lang="en-US" i="0" baseline="0" dirty="0" err="1" smtClean="0"/>
              <a:t>personajes</a:t>
            </a:r>
            <a:r>
              <a:rPr lang="en-US" i="0" baseline="0" dirty="0" smtClean="0"/>
              <a:t> </a:t>
            </a:r>
            <a:r>
              <a:rPr lang="en-US" i="0" baseline="0" dirty="0" err="1" smtClean="0"/>
              <a:t>ficticios</a:t>
            </a:r>
            <a:r>
              <a:rPr lang="en-US" i="0" baseline="0" dirty="0" smtClean="0"/>
              <a:t> </a:t>
            </a:r>
            <a:r>
              <a:rPr lang="en-US" i="0" baseline="0" dirty="0" err="1" smtClean="0"/>
              <a:t>creados</a:t>
            </a:r>
            <a:r>
              <a:rPr lang="en-US" i="0" baseline="0" dirty="0" smtClean="0"/>
              <a:t> antes del 9 de </a:t>
            </a:r>
            <a:r>
              <a:rPr lang="en-US" i="0" baseline="0" dirty="0" err="1" smtClean="0"/>
              <a:t>julio</a:t>
            </a:r>
            <a:r>
              <a:rPr lang="en-US" i="0" baseline="0" dirty="0" smtClean="0"/>
              <a:t> de 2013 se </a:t>
            </a:r>
            <a:r>
              <a:rPr lang="en-US" i="0" baseline="0" dirty="0" err="1" smtClean="0"/>
              <a:t>codificaban</a:t>
            </a:r>
            <a:r>
              <a:rPr lang="en-US" i="0" baseline="0" dirty="0" smtClean="0"/>
              <a:t> </a:t>
            </a:r>
            <a:r>
              <a:rPr lang="en-US" i="0" baseline="0" dirty="0" err="1" smtClean="0"/>
              <a:t>como</a:t>
            </a:r>
            <a:r>
              <a:rPr lang="en-US" i="0" baseline="0" dirty="0" smtClean="0"/>
              <a:t> no </a:t>
            </a:r>
            <a:r>
              <a:rPr lang="en-US" i="0" baseline="0" dirty="0" err="1" smtClean="0"/>
              <a:t>válidos</a:t>
            </a:r>
            <a:r>
              <a:rPr lang="en-US" i="0" baseline="0" dirty="0" smtClean="0"/>
              <a:t> </a:t>
            </a:r>
            <a:r>
              <a:rPr lang="en-US" i="0" baseline="0" dirty="0" err="1" smtClean="0"/>
              <a:t>para</a:t>
            </a:r>
            <a:r>
              <a:rPr lang="en-US" i="0" baseline="0" dirty="0" smtClean="0"/>
              <a:t> </a:t>
            </a:r>
            <a:r>
              <a:rPr lang="en-US" i="0" baseline="0" dirty="0" err="1" smtClean="0"/>
              <a:t>ser</a:t>
            </a:r>
            <a:r>
              <a:rPr lang="en-US" i="0" baseline="0" dirty="0" smtClean="0"/>
              <a:t> </a:t>
            </a:r>
            <a:r>
              <a:rPr lang="en-US" i="0" baseline="0" dirty="0" err="1" smtClean="0"/>
              <a:t>utilizados</a:t>
            </a:r>
            <a:r>
              <a:rPr lang="en-US" i="0" baseline="0" dirty="0" smtClean="0"/>
              <a:t> </a:t>
            </a:r>
            <a:r>
              <a:rPr lang="en-US" i="0" baseline="0" dirty="0" err="1" smtClean="0"/>
              <a:t>como</a:t>
            </a:r>
            <a:r>
              <a:rPr lang="en-US" i="0" baseline="0" dirty="0" smtClean="0"/>
              <a:t> </a:t>
            </a:r>
            <a:r>
              <a:rPr lang="en-US" i="0" baseline="0" dirty="0" err="1" smtClean="0"/>
              <a:t>materias</a:t>
            </a:r>
            <a:r>
              <a:rPr lang="en-US" i="0" baseline="0" dirty="0" smtClean="0"/>
              <a:t>. A </a:t>
            </a:r>
            <a:r>
              <a:rPr lang="en-US" i="0" baseline="0" dirty="0" err="1" smtClean="0"/>
              <a:t>partir</a:t>
            </a:r>
            <a:r>
              <a:rPr lang="en-US" i="0" baseline="0" dirty="0" smtClean="0"/>
              <a:t> del 9 de </a:t>
            </a:r>
            <a:r>
              <a:rPr lang="en-US" i="0" baseline="0" dirty="0" err="1" smtClean="0"/>
              <a:t>julio</a:t>
            </a:r>
            <a:r>
              <a:rPr lang="en-US" i="0" baseline="0" dirty="0" smtClean="0"/>
              <a:t> de 2013 los </a:t>
            </a:r>
            <a:r>
              <a:rPr lang="en-US" i="0" baseline="0" dirty="0" err="1" smtClean="0"/>
              <a:t>puntos</a:t>
            </a:r>
            <a:r>
              <a:rPr lang="en-US" i="0" baseline="0" dirty="0" smtClean="0"/>
              <a:t> de </a:t>
            </a:r>
            <a:r>
              <a:rPr lang="en-US" i="0" baseline="0" dirty="0" err="1" smtClean="0"/>
              <a:t>acceso</a:t>
            </a:r>
            <a:r>
              <a:rPr lang="en-US" i="0" baseline="0" dirty="0" smtClean="0"/>
              <a:t> </a:t>
            </a:r>
            <a:r>
              <a:rPr lang="en-US" i="0" baseline="0" dirty="0" err="1" smtClean="0"/>
              <a:t>para</a:t>
            </a:r>
            <a:r>
              <a:rPr lang="en-US" i="0" baseline="0" dirty="0" smtClean="0"/>
              <a:t> </a:t>
            </a:r>
            <a:r>
              <a:rPr lang="en-US" i="0" baseline="0" dirty="0" err="1" smtClean="0"/>
              <a:t>personajes</a:t>
            </a:r>
            <a:r>
              <a:rPr lang="en-US" i="0" baseline="0" dirty="0" smtClean="0"/>
              <a:t> </a:t>
            </a:r>
            <a:r>
              <a:rPr lang="en-US" i="0" baseline="0" dirty="0" err="1" smtClean="0"/>
              <a:t>individuales</a:t>
            </a:r>
            <a:r>
              <a:rPr lang="en-US" i="0" baseline="0" dirty="0" smtClean="0"/>
              <a:t> </a:t>
            </a:r>
            <a:r>
              <a:rPr lang="en-US" i="0" baseline="0" dirty="0" err="1" smtClean="0"/>
              <a:t>ficticios</a:t>
            </a:r>
            <a:r>
              <a:rPr lang="en-US" i="0" baseline="0" dirty="0" smtClean="0"/>
              <a:t> y </a:t>
            </a:r>
            <a:r>
              <a:rPr lang="en-US" i="0" baseline="0" dirty="0" err="1" smtClean="0"/>
              <a:t>legendarios</a:t>
            </a:r>
            <a:r>
              <a:rPr lang="en-US" i="0" baseline="0" dirty="0" smtClean="0"/>
              <a:t> y </a:t>
            </a:r>
            <a:r>
              <a:rPr lang="en-US" i="0" baseline="0" dirty="0" err="1" smtClean="0"/>
              <a:t>para</a:t>
            </a:r>
            <a:r>
              <a:rPr lang="en-US" i="0" baseline="0" dirty="0" smtClean="0"/>
              <a:t> </a:t>
            </a:r>
            <a:r>
              <a:rPr lang="en-US" i="0" baseline="0" dirty="0" err="1" smtClean="0"/>
              <a:t>animales</a:t>
            </a:r>
            <a:r>
              <a:rPr lang="en-US" i="0" baseline="0" dirty="0" smtClean="0"/>
              <a:t> </a:t>
            </a:r>
            <a:r>
              <a:rPr lang="en-US" i="0" baseline="0" dirty="0" err="1" smtClean="0"/>
              <a:t>individuales</a:t>
            </a:r>
            <a:r>
              <a:rPr lang="en-US" i="0" baseline="0" dirty="0" smtClean="0"/>
              <a:t> con </a:t>
            </a:r>
            <a:r>
              <a:rPr lang="en-US" i="0" baseline="0" dirty="0" err="1" smtClean="0"/>
              <a:t>nombre</a:t>
            </a:r>
            <a:r>
              <a:rPr lang="en-US" i="0" baseline="0" dirty="0" smtClean="0"/>
              <a:t> </a:t>
            </a:r>
            <a:r>
              <a:rPr lang="en-US" i="0" baseline="0" dirty="0" err="1" smtClean="0"/>
              <a:t>propio</a:t>
            </a:r>
            <a:r>
              <a:rPr lang="en-US" i="0" baseline="0" dirty="0" smtClean="0"/>
              <a:t> </a:t>
            </a:r>
            <a:r>
              <a:rPr lang="en-US" i="0" baseline="0" dirty="0" err="1" smtClean="0"/>
              <a:t>serán</a:t>
            </a:r>
            <a:r>
              <a:rPr lang="en-US" i="0" baseline="0" dirty="0" smtClean="0"/>
              <a:t> </a:t>
            </a:r>
            <a:r>
              <a:rPr lang="en-US" i="0" baseline="0" dirty="0" err="1" smtClean="0"/>
              <a:t>establecidos</a:t>
            </a:r>
            <a:r>
              <a:rPr lang="en-US" i="0" baseline="0" dirty="0" smtClean="0"/>
              <a:t> </a:t>
            </a:r>
            <a:r>
              <a:rPr lang="en-US" i="0" baseline="0" dirty="0" err="1" smtClean="0"/>
              <a:t>solamente</a:t>
            </a:r>
            <a:r>
              <a:rPr lang="en-US" i="0" baseline="0" dirty="0" smtClean="0"/>
              <a:t> en el </a:t>
            </a:r>
            <a:r>
              <a:rPr lang="en-US" i="0" baseline="0" dirty="0" err="1" smtClean="0"/>
              <a:t>archivo</a:t>
            </a:r>
            <a:r>
              <a:rPr lang="en-US" i="0" baseline="0" dirty="0" smtClean="0"/>
              <a:t> de </a:t>
            </a:r>
            <a:r>
              <a:rPr lang="en-US" i="0" baseline="0" dirty="0" err="1" smtClean="0"/>
              <a:t>autoridades</a:t>
            </a:r>
            <a:r>
              <a:rPr lang="en-US" i="0" baseline="0" dirty="0" smtClean="0"/>
              <a:t> de </a:t>
            </a:r>
            <a:r>
              <a:rPr lang="en-US" i="0" baseline="0" dirty="0" err="1" smtClean="0"/>
              <a:t>nombre</a:t>
            </a:r>
            <a:r>
              <a:rPr lang="en-US" i="0" baseline="0" dirty="0" smtClean="0"/>
              <a:t> </a:t>
            </a:r>
            <a:r>
              <a:rPr lang="en-US" i="0" baseline="0" dirty="0" err="1" smtClean="0"/>
              <a:t>utilizando</a:t>
            </a:r>
            <a:r>
              <a:rPr lang="en-US" i="0" baseline="0" dirty="0" smtClean="0"/>
              <a:t> </a:t>
            </a:r>
            <a:r>
              <a:rPr lang="en-US" i="0" baseline="0" dirty="0" err="1" smtClean="0"/>
              <a:t>las</a:t>
            </a:r>
            <a:r>
              <a:rPr lang="en-US" i="0" baseline="0" dirty="0" smtClean="0"/>
              <a:t> </a:t>
            </a:r>
            <a:r>
              <a:rPr lang="en-US" i="0" baseline="0" dirty="0" err="1" smtClean="0"/>
              <a:t>instrucciones</a:t>
            </a:r>
            <a:r>
              <a:rPr lang="en-US" i="0" baseline="0" dirty="0" smtClean="0"/>
              <a:t> RDA. El </a:t>
            </a:r>
            <a:r>
              <a:rPr lang="en-US" i="0" baseline="0" dirty="0" err="1" smtClean="0"/>
              <a:t>encabezamiento</a:t>
            </a:r>
            <a:r>
              <a:rPr lang="en-US" i="0" baseline="0" dirty="0" smtClean="0"/>
              <a:t> RDA </a:t>
            </a:r>
            <a:r>
              <a:rPr lang="en-US" i="0" baseline="0" dirty="0" err="1" smtClean="0"/>
              <a:t>será</a:t>
            </a:r>
            <a:r>
              <a:rPr lang="en-US" i="0" baseline="0" dirty="0" smtClean="0"/>
              <a:t> </a:t>
            </a:r>
            <a:r>
              <a:rPr lang="en-US" i="0" baseline="0" dirty="0" err="1" smtClean="0"/>
              <a:t>válido</a:t>
            </a:r>
            <a:r>
              <a:rPr lang="en-US" i="0" baseline="0" dirty="0" smtClean="0"/>
              <a:t> para </a:t>
            </a:r>
            <a:r>
              <a:rPr lang="en-US" i="0" baseline="0" dirty="0" err="1" smtClean="0"/>
              <a:t>usarse</a:t>
            </a:r>
            <a:r>
              <a:rPr lang="en-US" i="0" baseline="0" dirty="0" smtClean="0"/>
              <a:t> </a:t>
            </a:r>
            <a:r>
              <a:rPr lang="en-US" i="0" baseline="0" dirty="0" err="1" smtClean="0"/>
              <a:t>como</a:t>
            </a:r>
            <a:r>
              <a:rPr lang="en-US" i="0" baseline="0" dirty="0" smtClean="0"/>
              <a:t> </a:t>
            </a:r>
            <a:r>
              <a:rPr lang="en-US" i="0" baseline="0" dirty="0" err="1" smtClean="0"/>
              <a:t>encabezamiento</a:t>
            </a:r>
            <a:r>
              <a:rPr lang="en-US" i="0" baseline="0" dirty="0" smtClean="0"/>
              <a:t> de </a:t>
            </a:r>
            <a:r>
              <a:rPr lang="en-US" i="0" baseline="0" dirty="0" err="1" smtClean="0"/>
              <a:t>materia</a:t>
            </a:r>
            <a:r>
              <a:rPr lang="en-US" i="0" baseline="0" dirty="0" smtClean="0"/>
              <a:t>. Los </a:t>
            </a:r>
            <a:r>
              <a:rPr lang="en-US" i="0" baseline="0" dirty="0" err="1" smtClean="0"/>
              <a:t>nuevos</a:t>
            </a:r>
            <a:r>
              <a:rPr lang="en-US" i="0" baseline="0" dirty="0" smtClean="0"/>
              <a:t> </a:t>
            </a:r>
            <a:r>
              <a:rPr lang="en-US" i="0" baseline="0" dirty="0" err="1" smtClean="0"/>
              <a:t>encabezamientos</a:t>
            </a:r>
            <a:r>
              <a:rPr lang="en-US" i="0" baseline="0" dirty="0" smtClean="0"/>
              <a:t> de </a:t>
            </a:r>
            <a:r>
              <a:rPr lang="en-US" i="0" baseline="0" dirty="0" err="1" smtClean="0"/>
              <a:t>materia</a:t>
            </a:r>
            <a:r>
              <a:rPr lang="en-US" i="0" baseline="0" dirty="0" smtClean="0"/>
              <a:t> de LC </a:t>
            </a:r>
            <a:r>
              <a:rPr lang="en-US" i="0" baseline="0" dirty="0" err="1" smtClean="0"/>
              <a:t>para</a:t>
            </a:r>
            <a:r>
              <a:rPr lang="en-US" i="0" baseline="0" dirty="0" smtClean="0"/>
              <a:t> </a:t>
            </a:r>
            <a:r>
              <a:rPr lang="en-US" i="0" baseline="0" dirty="0" err="1" smtClean="0"/>
              <a:t>personajes</a:t>
            </a:r>
            <a:r>
              <a:rPr lang="en-US" i="0" baseline="0" dirty="0" smtClean="0"/>
              <a:t> </a:t>
            </a:r>
            <a:r>
              <a:rPr lang="en-US" i="0" baseline="0" dirty="0" err="1" smtClean="0"/>
              <a:t>individuales</a:t>
            </a:r>
            <a:r>
              <a:rPr lang="en-US" i="0" baseline="0" dirty="0" smtClean="0"/>
              <a:t> y </a:t>
            </a:r>
            <a:r>
              <a:rPr lang="en-US" i="0" baseline="0" dirty="0" err="1" smtClean="0"/>
              <a:t>animales</a:t>
            </a:r>
            <a:r>
              <a:rPr lang="en-US" i="0" baseline="0" dirty="0" smtClean="0"/>
              <a:t> </a:t>
            </a:r>
            <a:r>
              <a:rPr lang="en-US" i="0" baseline="0" dirty="0" err="1" smtClean="0"/>
              <a:t>individuales</a:t>
            </a:r>
            <a:r>
              <a:rPr lang="en-US" i="0" baseline="0" dirty="0" smtClean="0"/>
              <a:t> con </a:t>
            </a:r>
            <a:r>
              <a:rPr lang="en-US" i="0" baseline="0" dirty="0" err="1" smtClean="0"/>
              <a:t>nombre</a:t>
            </a:r>
            <a:r>
              <a:rPr lang="en-US" i="0" baseline="0" dirty="0" smtClean="0"/>
              <a:t> </a:t>
            </a:r>
            <a:r>
              <a:rPr lang="en-US" i="0" baseline="0" dirty="0" err="1" smtClean="0"/>
              <a:t>propio</a:t>
            </a:r>
            <a:r>
              <a:rPr lang="en-US" i="0" baseline="0" dirty="0" smtClean="0"/>
              <a:t> no </a:t>
            </a:r>
            <a:r>
              <a:rPr lang="en-US" i="0" baseline="0" dirty="0" err="1" smtClean="0"/>
              <a:t>serán</a:t>
            </a:r>
            <a:r>
              <a:rPr lang="en-US" i="0" baseline="0" dirty="0" smtClean="0"/>
              <a:t> </a:t>
            </a:r>
            <a:r>
              <a:rPr lang="en-US" i="0" baseline="0" dirty="0" err="1" smtClean="0"/>
              <a:t>aceptados</a:t>
            </a:r>
            <a:r>
              <a:rPr lang="en-US" i="0" baseline="0" dirty="0" smtClean="0"/>
              <a:t>. Los </a:t>
            </a:r>
            <a:r>
              <a:rPr lang="en-US" i="0" baseline="0" dirty="0" err="1" smtClean="0"/>
              <a:t>encabezamientos</a:t>
            </a:r>
            <a:r>
              <a:rPr lang="en-US" i="0" baseline="0" dirty="0" smtClean="0"/>
              <a:t> de </a:t>
            </a:r>
            <a:r>
              <a:rPr lang="en-US" i="0" baseline="0" dirty="0" err="1" smtClean="0"/>
              <a:t>materia</a:t>
            </a:r>
            <a:r>
              <a:rPr lang="en-US" i="0" baseline="0" dirty="0" smtClean="0"/>
              <a:t> de LC </a:t>
            </a:r>
            <a:r>
              <a:rPr lang="en-US" i="0" baseline="0" dirty="0" err="1" smtClean="0"/>
              <a:t>existentes</a:t>
            </a:r>
            <a:r>
              <a:rPr lang="en-US" i="0" baseline="0" dirty="0" smtClean="0"/>
              <a:t> </a:t>
            </a:r>
            <a:r>
              <a:rPr lang="en-US" i="0" baseline="0" dirty="0" err="1" smtClean="0"/>
              <a:t>continuarán</a:t>
            </a:r>
            <a:r>
              <a:rPr lang="en-US" i="0" baseline="0" dirty="0" smtClean="0"/>
              <a:t> </a:t>
            </a:r>
            <a:r>
              <a:rPr lang="en-US" i="0" baseline="0" dirty="0" err="1" smtClean="0"/>
              <a:t>siendo</a:t>
            </a:r>
            <a:r>
              <a:rPr lang="en-US" i="0" baseline="0" dirty="0" smtClean="0"/>
              <a:t> </a:t>
            </a:r>
            <a:r>
              <a:rPr lang="en-US" i="0" baseline="0" dirty="0" err="1" smtClean="0"/>
              <a:t>asignados</a:t>
            </a:r>
            <a:r>
              <a:rPr lang="en-US" i="0" baseline="0" dirty="0" smtClean="0"/>
              <a:t> </a:t>
            </a:r>
            <a:r>
              <a:rPr lang="en-US" i="0" baseline="0" dirty="0" err="1" smtClean="0"/>
              <a:t>como</a:t>
            </a:r>
            <a:r>
              <a:rPr lang="en-US" i="0" baseline="0" dirty="0" smtClean="0"/>
              <a:t> </a:t>
            </a:r>
            <a:r>
              <a:rPr lang="en-US" i="0" baseline="0" dirty="0" err="1" smtClean="0"/>
              <a:t>encabezamientos</a:t>
            </a:r>
            <a:r>
              <a:rPr lang="en-US" i="0" baseline="0" dirty="0" smtClean="0"/>
              <a:t> de </a:t>
            </a:r>
            <a:r>
              <a:rPr lang="en-US" i="0" baseline="0" dirty="0" err="1" smtClean="0"/>
              <a:t>materia</a:t>
            </a:r>
            <a:r>
              <a:rPr lang="en-US" i="0" baseline="0" dirty="0" smtClean="0"/>
              <a:t> hasta </a:t>
            </a:r>
            <a:r>
              <a:rPr lang="en-US" i="0" baseline="0" dirty="0" err="1" smtClean="0"/>
              <a:t>que</a:t>
            </a:r>
            <a:r>
              <a:rPr lang="en-US" i="0" baseline="0" dirty="0" smtClean="0"/>
              <a:t> el </a:t>
            </a:r>
            <a:r>
              <a:rPr lang="en-US" i="0" baseline="0" dirty="0" err="1" smtClean="0"/>
              <a:t>registro</a:t>
            </a:r>
            <a:r>
              <a:rPr lang="en-US" i="0" baseline="0" dirty="0" smtClean="0"/>
              <a:t> de </a:t>
            </a:r>
            <a:r>
              <a:rPr lang="en-US" i="0" baseline="0" dirty="0" err="1" smtClean="0"/>
              <a:t>autoridad</a:t>
            </a:r>
            <a:r>
              <a:rPr lang="en-US" i="0" baseline="0" dirty="0" smtClean="0"/>
              <a:t> de </a:t>
            </a:r>
            <a:r>
              <a:rPr lang="en-US" i="0" baseline="0" dirty="0" err="1" smtClean="0"/>
              <a:t>nombre</a:t>
            </a:r>
            <a:r>
              <a:rPr lang="en-US" i="0" baseline="0" dirty="0" smtClean="0"/>
              <a:t> RDA </a:t>
            </a:r>
            <a:r>
              <a:rPr lang="en-US" i="0" baseline="0" dirty="0" err="1" smtClean="0"/>
              <a:t>para</a:t>
            </a:r>
            <a:r>
              <a:rPr lang="en-US" i="0" baseline="0" dirty="0" smtClean="0"/>
              <a:t> </a:t>
            </a:r>
            <a:r>
              <a:rPr lang="en-US" i="0" baseline="0" dirty="0" err="1" smtClean="0"/>
              <a:t>ellos</a:t>
            </a:r>
            <a:r>
              <a:rPr lang="en-US" i="0" baseline="0" dirty="0" smtClean="0"/>
              <a:t> sea </a:t>
            </a:r>
            <a:r>
              <a:rPr lang="en-US" i="0" baseline="0" dirty="0" err="1" smtClean="0"/>
              <a:t>creado</a:t>
            </a:r>
            <a:r>
              <a:rPr lang="en-US" i="0" baseline="0" dirty="0" smtClean="0"/>
              <a:t>, </a:t>
            </a:r>
            <a:r>
              <a:rPr lang="en-US" i="0" baseline="0" dirty="0" err="1" smtClean="0"/>
              <a:t>por</a:t>
            </a:r>
            <a:r>
              <a:rPr lang="en-US" i="0" baseline="0" dirty="0" smtClean="0"/>
              <a:t> lo </a:t>
            </a:r>
            <a:r>
              <a:rPr lang="en-US" i="0" baseline="0" dirty="0" err="1" smtClean="0"/>
              <a:t>cual</a:t>
            </a:r>
            <a:r>
              <a:rPr lang="en-US" i="0" baseline="0" dirty="0" smtClean="0"/>
              <a:t> el </a:t>
            </a:r>
            <a:r>
              <a:rPr lang="en-US" i="0" baseline="0" dirty="0" err="1" smtClean="0"/>
              <a:t>registro</a:t>
            </a:r>
            <a:r>
              <a:rPr lang="en-US" i="0" baseline="0" dirty="0" smtClean="0"/>
              <a:t> de </a:t>
            </a:r>
            <a:r>
              <a:rPr lang="en-US" i="0" baseline="0" dirty="0" err="1" smtClean="0"/>
              <a:t>autoridad</a:t>
            </a:r>
            <a:r>
              <a:rPr lang="en-US" i="0" baseline="0" dirty="0" smtClean="0"/>
              <a:t> de </a:t>
            </a:r>
            <a:r>
              <a:rPr lang="en-US" i="0" baseline="0" dirty="0" err="1" smtClean="0"/>
              <a:t>materia</a:t>
            </a:r>
            <a:r>
              <a:rPr lang="en-US" i="0" baseline="0" dirty="0" smtClean="0"/>
              <a:t> </a:t>
            </a:r>
            <a:r>
              <a:rPr lang="en-US" i="0" baseline="0" dirty="0" err="1" smtClean="0"/>
              <a:t>debe</a:t>
            </a:r>
            <a:r>
              <a:rPr lang="en-US" i="0" baseline="0" dirty="0" smtClean="0"/>
              <a:t> </a:t>
            </a:r>
            <a:r>
              <a:rPr lang="en-US" i="0" baseline="0" dirty="0" err="1" smtClean="0"/>
              <a:t>ser</a:t>
            </a:r>
            <a:r>
              <a:rPr lang="en-US" i="0" baseline="0" dirty="0" smtClean="0"/>
              <a:t> </a:t>
            </a:r>
            <a:r>
              <a:rPr lang="en-US" i="0" baseline="0" dirty="0" err="1" smtClean="0"/>
              <a:t>reportado</a:t>
            </a:r>
            <a:r>
              <a:rPr lang="en-US" i="0" baseline="0" dirty="0" smtClean="0"/>
              <a:t> a la </a:t>
            </a:r>
            <a:r>
              <a:rPr lang="en-US" i="0" baseline="0" dirty="0" err="1" smtClean="0"/>
              <a:t>Oficina</a:t>
            </a:r>
            <a:r>
              <a:rPr lang="en-US" i="0" baseline="0" dirty="0" smtClean="0"/>
              <a:t> de </a:t>
            </a:r>
            <a:r>
              <a:rPr lang="en-US" i="0" baseline="0" dirty="0" err="1" smtClean="0"/>
              <a:t>Políticas</a:t>
            </a:r>
            <a:r>
              <a:rPr lang="en-US" i="0" baseline="0" dirty="0" smtClean="0"/>
              <a:t> y </a:t>
            </a:r>
            <a:r>
              <a:rPr lang="en-US" i="0" baseline="0" dirty="0" err="1" smtClean="0"/>
              <a:t>Normas</a:t>
            </a:r>
            <a:r>
              <a:rPr lang="en-US" i="0" baseline="0" dirty="0" smtClean="0"/>
              <a:t> </a:t>
            </a:r>
            <a:r>
              <a:rPr lang="en-US" i="0" baseline="0" dirty="0" err="1" smtClean="0"/>
              <a:t>para</a:t>
            </a:r>
            <a:r>
              <a:rPr lang="en-US" i="0" baseline="0" dirty="0" smtClean="0"/>
              <a:t> </a:t>
            </a:r>
            <a:r>
              <a:rPr lang="en-US" i="0" baseline="0" dirty="0" err="1" smtClean="0"/>
              <a:t>su</a:t>
            </a:r>
            <a:r>
              <a:rPr lang="en-US" i="0" baseline="0" dirty="0" smtClean="0"/>
              <a:t> </a:t>
            </a:r>
            <a:r>
              <a:rPr lang="en-US" i="0" baseline="0" dirty="0" err="1" smtClean="0"/>
              <a:t>cancelación</a:t>
            </a:r>
            <a:r>
              <a:rPr lang="en-US" i="0" baseline="0" dirty="0" smtClean="0"/>
              <a:t>. LC </a:t>
            </a:r>
            <a:r>
              <a:rPr lang="es-MX" i="0" baseline="0" dirty="0" smtClean="0"/>
              <a:t>estará llevando a cabo un proyecto para la transición de todos los encabezamientos de personajes individuales y animales con nombre en LCSH para el archivo de autoridad de nombre.</a:t>
            </a:r>
            <a:endParaRPr lang="en-US" i="0" baseline="0" dirty="0" smtClean="0"/>
          </a:p>
        </p:txBody>
      </p:sp>
      <p:sp>
        <p:nvSpPr>
          <p:cNvPr id="218116" name="Slide Number Placeholder 3"/>
          <p:cNvSpPr txBox="1">
            <a:spLocks noGrp="1"/>
          </p:cNvSpPr>
          <p:nvPr/>
        </p:nvSpPr>
        <p:spPr bwMode="auto">
          <a:xfrm>
            <a:off x="3956050" y="8818563"/>
            <a:ext cx="3027363" cy="463550"/>
          </a:xfrm>
          <a:prstGeom prst="rect">
            <a:avLst/>
          </a:prstGeom>
          <a:noFill/>
          <a:ln w="9525">
            <a:noFill/>
            <a:miter lim="800000"/>
            <a:headEnd/>
            <a:tailEnd/>
          </a:ln>
        </p:spPr>
        <p:txBody>
          <a:bodyPr lIns="92958" tIns="46479" rIns="92958" bIns="46479" anchor="b"/>
          <a:lstStyle/>
          <a:p>
            <a:pPr algn="r" defTabSz="930275"/>
            <a:fld id="{AFA47F35-B85A-432C-8FE2-A0815557C6D8}" type="slidenum">
              <a:rPr lang="en-US" sz="1200">
                <a:latin typeface="Calibri" pitchFamily="34" charset="0"/>
              </a:rPr>
              <a:pPr algn="r" defTabSz="930275"/>
              <a:t>6</a:t>
            </a:fld>
            <a:endParaRPr lang="en-US" sz="1200">
              <a:latin typeface="Calibri" pitchFamily="34" charset="0"/>
            </a:endParaRPr>
          </a:p>
        </p:txBody>
      </p:sp>
      <p:sp>
        <p:nvSpPr>
          <p:cNvPr id="218117" name="Footer Placeholder 4"/>
          <p:cNvSpPr txBox="1">
            <a:spLocks noGrp="1"/>
          </p:cNvSpPr>
          <p:nvPr/>
        </p:nvSpPr>
        <p:spPr bwMode="auto">
          <a:xfrm>
            <a:off x="0" y="8818563"/>
            <a:ext cx="3027363" cy="463550"/>
          </a:xfrm>
          <a:prstGeom prst="rect">
            <a:avLst/>
          </a:prstGeom>
          <a:noFill/>
          <a:ln w="9525">
            <a:noFill/>
            <a:miter lim="800000"/>
            <a:headEnd/>
            <a:tailEnd/>
          </a:ln>
        </p:spPr>
        <p:txBody>
          <a:bodyPr lIns="92958" tIns="46479" rIns="92958" bIns="46479" anchor="b"/>
          <a:lstStyle/>
          <a:p>
            <a:pPr defTabSz="930275"/>
            <a:r>
              <a:rPr lang="en-US" sz="1200">
                <a:latin typeface="Calibri" pitchFamily="34" charset="0"/>
              </a:rPr>
              <a:t>Describing Persons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bwMode="auto">
          <a:noFill/>
          <a:ln>
            <a:solidFill>
              <a:srgbClr val="000000"/>
            </a:solidFill>
            <a:miter lim="800000"/>
            <a:headEnd/>
            <a:tailEnd/>
          </a:ln>
        </p:spPr>
      </p:sp>
      <p:sp>
        <p:nvSpPr>
          <p:cNvPr id="2201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1 mayo 2013</a:t>
            </a:r>
          </a:p>
          <a:p>
            <a:pPr>
              <a:spcBef>
                <a:spcPct val="0"/>
              </a:spcBef>
            </a:pPr>
            <a:r>
              <a:rPr lang="en-US" dirty="0" err="1" smtClean="0"/>
              <a:t>Aquí</a:t>
            </a:r>
            <a:r>
              <a:rPr lang="en-US" baseline="0" dirty="0" smtClean="0"/>
              <a:t> </a:t>
            </a:r>
            <a:r>
              <a:rPr lang="en-US" baseline="0" dirty="0" err="1" smtClean="0"/>
              <a:t>tenemos</a:t>
            </a:r>
            <a:r>
              <a:rPr lang="en-US" baseline="0" dirty="0" smtClean="0"/>
              <a:t> un </a:t>
            </a:r>
            <a:r>
              <a:rPr lang="en-US" baseline="0" dirty="0" err="1" smtClean="0"/>
              <a:t>registro</a:t>
            </a:r>
            <a:r>
              <a:rPr lang="en-US" baseline="0" dirty="0" smtClean="0"/>
              <a:t> de </a:t>
            </a:r>
            <a:r>
              <a:rPr lang="en-US" baseline="0" dirty="0" err="1" smtClean="0"/>
              <a:t>autoridad</a:t>
            </a:r>
            <a:r>
              <a:rPr lang="en-US" baseline="0" dirty="0" smtClean="0"/>
              <a:t> de </a:t>
            </a:r>
            <a:r>
              <a:rPr lang="en-US" baseline="0" dirty="0" err="1" smtClean="0"/>
              <a:t>materia</a:t>
            </a:r>
            <a:r>
              <a:rPr lang="en-US" baseline="0" dirty="0" smtClean="0"/>
              <a:t> </a:t>
            </a:r>
            <a:r>
              <a:rPr lang="en-US" baseline="0" dirty="0" err="1" smtClean="0"/>
              <a:t>creado</a:t>
            </a:r>
            <a:r>
              <a:rPr lang="en-US" baseline="0" dirty="0" smtClean="0"/>
              <a:t> </a:t>
            </a:r>
            <a:r>
              <a:rPr lang="en-US" baseline="0" dirty="0" err="1" smtClean="0"/>
              <a:t>previamente</a:t>
            </a:r>
            <a:r>
              <a:rPr lang="en-US" baseline="0" dirty="0" smtClean="0"/>
              <a:t> para la persona </a:t>
            </a:r>
            <a:r>
              <a:rPr lang="en-US" baseline="0" dirty="0" err="1" smtClean="0"/>
              <a:t>ficticia</a:t>
            </a:r>
            <a:r>
              <a:rPr lang="en-US" baseline="0" dirty="0" smtClean="0"/>
              <a:t> “Jessica Fletcher”, para </a:t>
            </a:r>
            <a:r>
              <a:rPr lang="en-US" baseline="0" dirty="0" err="1" smtClean="0"/>
              <a:t>utilizarse</a:t>
            </a:r>
            <a:r>
              <a:rPr lang="en-US" baseline="0" dirty="0" smtClean="0"/>
              <a:t> </a:t>
            </a:r>
            <a:r>
              <a:rPr lang="en-US" baseline="0" dirty="0" err="1" smtClean="0"/>
              <a:t>como</a:t>
            </a:r>
            <a:r>
              <a:rPr lang="en-US" baseline="0" dirty="0" smtClean="0"/>
              <a:t> </a:t>
            </a:r>
            <a:r>
              <a:rPr lang="en-US" baseline="0" dirty="0" err="1" smtClean="0"/>
              <a:t>punto</a:t>
            </a:r>
            <a:r>
              <a:rPr lang="en-US" baseline="0" dirty="0" smtClean="0"/>
              <a:t> de </a:t>
            </a:r>
            <a:r>
              <a:rPr lang="en-US" baseline="0" dirty="0" err="1" smtClean="0"/>
              <a:t>acceso</a:t>
            </a:r>
            <a:r>
              <a:rPr lang="en-US" baseline="0" dirty="0" smtClean="0"/>
              <a:t> de </a:t>
            </a:r>
            <a:r>
              <a:rPr lang="en-US" baseline="0" dirty="0" err="1" smtClean="0"/>
              <a:t>materia</a:t>
            </a:r>
            <a:r>
              <a:rPr lang="en-US" baseline="0" dirty="0" smtClean="0"/>
              <a:t>.</a:t>
            </a:r>
          </a:p>
          <a:p>
            <a:pPr>
              <a:spcBef>
                <a:spcPct val="0"/>
              </a:spcBef>
            </a:pPr>
            <a:r>
              <a:rPr lang="en-US" baseline="0" dirty="0" err="1" smtClean="0"/>
              <a:t>Existen</a:t>
            </a:r>
            <a:r>
              <a:rPr lang="en-US" baseline="0" dirty="0" smtClean="0"/>
              <a:t> </a:t>
            </a:r>
            <a:r>
              <a:rPr lang="en-US" baseline="0" dirty="0" err="1" smtClean="0"/>
              <a:t>registros</a:t>
            </a:r>
            <a:r>
              <a:rPr lang="en-US" baseline="0" dirty="0" smtClean="0"/>
              <a:t> de </a:t>
            </a:r>
            <a:r>
              <a:rPr lang="en-US" baseline="0" dirty="0" err="1" smtClean="0"/>
              <a:t>autoridad</a:t>
            </a:r>
            <a:r>
              <a:rPr lang="en-US" baseline="0" dirty="0" smtClean="0"/>
              <a:t> </a:t>
            </a:r>
            <a:r>
              <a:rPr lang="en-US" baseline="0" dirty="0" err="1" smtClean="0"/>
              <a:t>separados</a:t>
            </a:r>
            <a:r>
              <a:rPr lang="en-US" baseline="0" dirty="0" smtClean="0"/>
              <a:t> en el </a:t>
            </a:r>
            <a:r>
              <a:rPr lang="en-US" baseline="0" dirty="0" err="1" smtClean="0"/>
              <a:t>Archivo</a:t>
            </a:r>
            <a:r>
              <a:rPr lang="en-US" baseline="0" dirty="0" smtClean="0"/>
              <a:t> de </a:t>
            </a:r>
            <a:r>
              <a:rPr lang="en-US" baseline="0" dirty="0" err="1" smtClean="0"/>
              <a:t>Autoridad</a:t>
            </a:r>
            <a:r>
              <a:rPr lang="en-US" baseline="0" dirty="0" smtClean="0"/>
              <a:t> NACO/LC y en los </a:t>
            </a:r>
            <a:r>
              <a:rPr lang="en-US" baseline="0" dirty="0" err="1" smtClean="0"/>
              <a:t>archivos</a:t>
            </a:r>
            <a:r>
              <a:rPr lang="en-US" baseline="0" dirty="0" smtClean="0"/>
              <a:t> del los </a:t>
            </a:r>
            <a:r>
              <a:rPr lang="en-US" baseline="0" dirty="0" err="1" smtClean="0"/>
              <a:t>Encabezamientos</a:t>
            </a:r>
            <a:r>
              <a:rPr lang="en-US" baseline="0" dirty="0" smtClean="0"/>
              <a:t> de </a:t>
            </a:r>
            <a:r>
              <a:rPr lang="en-US" baseline="0" dirty="0" err="1" smtClean="0"/>
              <a:t>Materia</a:t>
            </a:r>
            <a:r>
              <a:rPr lang="en-US" baseline="0" dirty="0" smtClean="0"/>
              <a:t> de LC (LCSH).</a:t>
            </a:r>
          </a:p>
          <a:p>
            <a:pPr>
              <a:spcBef>
                <a:spcPct val="0"/>
              </a:spcBef>
            </a:pPr>
            <a:endParaRPr lang="en-US" baseline="0" dirty="0" smtClean="0"/>
          </a:p>
          <a:p>
            <a:pPr defTabSz="928688">
              <a:spcBef>
                <a:spcPct val="0"/>
              </a:spcBef>
            </a:pPr>
            <a:r>
              <a:rPr lang="en-US" i="0" baseline="0" dirty="0" smtClean="0"/>
              <a:t>La LC-</a:t>
            </a:r>
            <a:r>
              <a:rPr lang="en-US" i="0" baseline="0" dirty="0" err="1" smtClean="0"/>
              <a:t>PCC</a:t>
            </a:r>
            <a:r>
              <a:rPr lang="en-US" i="0" baseline="0" dirty="0" smtClean="0"/>
              <a:t> de 9.0 </a:t>
            </a:r>
            <a:r>
              <a:rPr lang="en-US" i="0" baseline="0" dirty="0" err="1" smtClean="0"/>
              <a:t>cambió</a:t>
            </a:r>
            <a:r>
              <a:rPr lang="en-US" i="0" baseline="0" dirty="0" smtClean="0"/>
              <a:t> el 9 de Julio de 2013. Hasta el </a:t>
            </a:r>
            <a:r>
              <a:rPr lang="en-US" i="0" baseline="0" dirty="0" err="1" smtClean="0"/>
              <a:t>día</a:t>
            </a:r>
            <a:r>
              <a:rPr lang="en-US" i="0" baseline="0" dirty="0" smtClean="0"/>
              <a:t> 8 de </a:t>
            </a:r>
            <a:r>
              <a:rPr lang="en-US" i="0" baseline="0" dirty="0" err="1" smtClean="0"/>
              <a:t>julio</a:t>
            </a:r>
            <a:r>
              <a:rPr lang="en-US" i="0" baseline="0" dirty="0" smtClean="0"/>
              <a:t> de 2013, la </a:t>
            </a:r>
            <a:r>
              <a:rPr lang="en-US" i="0" baseline="0" dirty="0" err="1" smtClean="0"/>
              <a:t>política</a:t>
            </a:r>
            <a:r>
              <a:rPr lang="en-US" i="0" baseline="0" dirty="0" smtClean="0"/>
              <a:t> NACO/LCSH era </a:t>
            </a:r>
            <a:r>
              <a:rPr lang="en-US" i="0" baseline="0" dirty="0" err="1" smtClean="0"/>
              <a:t>que</a:t>
            </a:r>
            <a:r>
              <a:rPr lang="en-US" i="0" baseline="0" dirty="0" smtClean="0"/>
              <a:t> los </a:t>
            </a:r>
            <a:r>
              <a:rPr lang="en-US" i="0" baseline="0" dirty="0" err="1" smtClean="0"/>
              <a:t>puntos</a:t>
            </a:r>
            <a:r>
              <a:rPr lang="en-US" i="0" baseline="0" dirty="0" smtClean="0"/>
              <a:t> de </a:t>
            </a:r>
            <a:r>
              <a:rPr lang="en-US" i="0" baseline="0" dirty="0" err="1" smtClean="0"/>
              <a:t>acceso</a:t>
            </a:r>
            <a:r>
              <a:rPr lang="en-US" i="0" baseline="0" dirty="0" smtClean="0"/>
              <a:t> </a:t>
            </a:r>
            <a:r>
              <a:rPr lang="en-US" i="0" baseline="0" dirty="0" err="1" smtClean="0"/>
              <a:t>para</a:t>
            </a:r>
            <a:r>
              <a:rPr lang="en-US" i="0" baseline="0" dirty="0" smtClean="0"/>
              <a:t> </a:t>
            </a:r>
            <a:r>
              <a:rPr lang="en-US" i="0" baseline="0" dirty="0" err="1" smtClean="0"/>
              <a:t>personajes</a:t>
            </a:r>
            <a:r>
              <a:rPr lang="en-US" i="0" baseline="0" dirty="0" smtClean="0"/>
              <a:t> </a:t>
            </a:r>
            <a:r>
              <a:rPr lang="en-US" i="0" baseline="0" dirty="0" err="1" smtClean="0"/>
              <a:t>ficticios</a:t>
            </a:r>
            <a:r>
              <a:rPr lang="en-US" i="0" baseline="0" dirty="0" smtClean="0"/>
              <a:t> </a:t>
            </a:r>
            <a:r>
              <a:rPr lang="en-US" i="0" baseline="0" dirty="0" err="1" smtClean="0"/>
              <a:t>eran</a:t>
            </a:r>
            <a:r>
              <a:rPr lang="en-US" i="0" baseline="0" dirty="0" smtClean="0"/>
              <a:t> </a:t>
            </a:r>
            <a:r>
              <a:rPr lang="en-US" i="0" baseline="0" dirty="0" err="1" smtClean="0"/>
              <a:t>válidos</a:t>
            </a:r>
            <a:r>
              <a:rPr lang="en-US" i="0" baseline="0" dirty="0" smtClean="0"/>
              <a:t> </a:t>
            </a:r>
            <a:r>
              <a:rPr lang="en-US" i="0" baseline="0" dirty="0" err="1" smtClean="0"/>
              <a:t>como</a:t>
            </a:r>
            <a:r>
              <a:rPr lang="en-US" i="0" baseline="0" dirty="0" smtClean="0"/>
              <a:t> </a:t>
            </a:r>
            <a:r>
              <a:rPr lang="en-US" i="0" baseline="0" dirty="0" err="1" smtClean="0"/>
              <a:t>puntos</a:t>
            </a:r>
            <a:r>
              <a:rPr lang="en-US" i="0" baseline="0" dirty="0" smtClean="0"/>
              <a:t> de </a:t>
            </a:r>
            <a:r>
              <a:rPr lang="en-US" i="0" baseline="0" dirty="0" err="1" smtClean="0"/>
              <a:t>acceso</a:t>
            </a:r>
            <a:r>
              <a:rPr lang="en-US" i="0" baseline="0" dirty="0" smtClean="0"/>
              <a:t> </a:t>
            </a:r>
            <a:r>
              <a:rPr lang="en-US" i="0" baseline="0" dirty="0" err="1" smtClean="0"/>
              <a:t>para</a:t>
            </a:r>
            <a:r>
              <a:rPr lang="en-US" i="0" baseline="0" dirty="0" smtClean="0"/>
              <a:t> </a:t>
            </a:r>
            <a:r>
              <a:rPr lang="en-US" i="0" baseline="0" dirty="0" err="1" smtClean="0"/>
              <a:t>creadores</a:t>
            </a:r>
            <a:r>
              <a:rPr lang="en-US" i="0" baseline="0" dirty="0" smtClean="0"/>
              <a:t> y </a:t>
            </a:r>
            <a:r>
              <a:rPr lang="en-US" i="0" baseline="0" dirty="0" err="1" smtClean="0"/>
              <a:t>colaboradoes</a:t>
            </a:r>
            <a:r>
              <a:rPr lang="en-US" i="0" baseline="0" dirty="0" smtClean="0"/>
              <a:t>, no </a:t>
            </a:r>
            <a:r>
              <a:rPr lang="en-US" i="0" baseline="0" dirty="0" err="1" smtClean="0"/>
              <a:t>sólo</a:t>
            </a:r>
            <a:r>
              <a:rPr lang="en-US" i="0" baseline="0" dirty="0" smtClean="0"/>
              <a:t> </a:t>
            </a:r>
            <a:r>
              <a:rPr lang="en-US" i="0" baseline="0" dirty="0" err="1" smtClean="0"/>
              <a:t>como</a:t>
            </a:r>
            <a:r>
              <a:rPr lang="en-US" i="0" baseline="0" dirty="0" smtClean="0"/>
              <a:t> </a:t>
            </a:r>
            <a:r>
              <a:rPr lang="en-US" i="0" baseline="0" dirty="0" err="1" smtClean="0"/>
              <a:t>encabezamientos</a:t>
            </a:r>
            <a:r>
              <a:rPr lang="en-US" i="0" baseline="0" dirty="0" smtClean="0"/>
              <a:t> de </a:t>
            </a:r>
            <a:r>
              <a:rPr lang="en-US" i="0" baseline="0" dirty="0" err="1" smtClean="0"/>
              <a:t>materia</a:t>
            </a:r>
            <a:r>
              <a:rPr lang="en-US" i="0" baseline="0" dirty="0" smtClean="0"/>
              <a:t>. Los </a:t>
            </a:r>
            <a:r>
              <a:rPr lang="en-US" i="0" baseline="0" dirty="0" err="1" smtClean="0"/>
              <a:t>registros</a:t>
            </a:r>
            <a:r>
              <a:rPr lang="en-US" i="0" baseline="0" dirty="0" smtClean="0"/>
              <a:t> de </a:t>
            </a:r>
            <a:r>
              <a:rPr lang="en-US" i="0" baseline="0" dirty="0" err="1" smtClean="0"/>
              <a:t>autoridad</a:t>
            </a:r>
            <a:r>
              <a:rPr lang="en-US" i="0" baseline="0" dirty="0" smtClean="0"/>
              <a:t> de </a:t>
            </a:r>
            <a:r>
              <a:rPr lang="en-US" i="0" baseline="0" dirty="0" err="1" smtClean="0"/>
              <a:t>nombre</a:t>
            </a:r>
            <a:r>
              <a:rPr lang="en-US" i="0" baseline="0" dirty="0" smtClean="0"/>
              <a:t> RDA </a:t>
            </a:r>
            <a:r>
              <a:rPr lang="en-US" i="0" baseline="0" dirty="0" err="1" smtClean="0"/>
              <a:t>para</a:t>
            </a:r>
            <a:r>
              <a:rPr lang="en-US" i="0" baseline="0" dirty="0" smtClean="0"/>
              <a:t> </a:t>
            </a:r>
            <a:r>
              <a:rPr lang="en-US" i="0" baseline="0" dirty="0" err="1" smtClean="0"/>
              <a:t>personajes</a:t>
            </a:r>
            <a:r>
              <a:rPr lang="en-US" i="0" baseline="0" dirty="0" smtClean="0"/>
              <a:t> </a:t>
            </a:r>
            <a:r>
              <a:rPr lang="en-US" i="0" baseline="0" dirty="0" err="1" smtClean="0"/>
              <a:t>ficticios</a:t>
            </a:r>
            <a:r>
              <a:rPr lang="en-US" i="0" baseline="0" dirty="0" smtClean="0"/>
              <a:t> </a:t>
            </a:r>
            <a:r>
              <a:rPr lang="en-US" i="0" baseline="0" dirty="0" err="1" smtClean="0"/>
              <a:t>creados</a:t>
            </a:r>
            <a:r>
              <a:rPr lang="en-US" i="0" baseline="0" dirty="0" smtClean="0"/>
              <a:t> antes del 9 de </a:t>
            </a:r>
            <a:r>
              <a:rPr lang="en-US" i="0" baseline="0" dirty="0" err="1" smtClean="0"/>
              <a:t>julio</a:t>
            </a:r>
            <a:r>
              <a:rPr lang="en-US" i="0" baseline="0" dirty="0" smtClean="0"/>
              <a:t> de 2013 se </a:t>
            </a:r>
            <a:r>
              <a:rPr lang="en-US" i="0" baseline="0" dirty="0" err="1" smtClean="0"/>
              <a:t>codificaban</a:t>
            </a:r>
            <a:r>
              <a:rPr lang="en-US" i="0" baseline="0" dirty="0" smtClean="0"/>
              <a:t> </a:t>
            </a:r>
            <a:r>
              <a:rPr lang="en-US" i="0" baseline="0" dirty="0" err="1" smtClean="0"/>
              <a:t>como</a:t>
            </a:r>
            <a:r>
              <a:rPr lang="en-US" i="0" baseline="0" dirty="0" smtClean="0"/>
              <a:t> no </a:t>
            </a:r>
            <a:r>
              <a:rPr lang="en-US" i="0" baseline="0" dirty="0" err="1" smtClean="0"/>
              <a:t>válidos</a:t>
            </a:r>
            <a:r>
              <a:rPr lang="en-US" i="0" baseline="0" dirty="0" smtClean="0"/>
              <a:t> </a:t>
            </a:r>
            <a:r>
              <a:rPr lang="en-US" i="0" baseline="0" dirty="0" err="1" smtClean="0"/>
              <a:t>para</a:t>
            </a:r>
            <a:r>
              <a:rPr lang="en-US" i="0" baseline="0" dirty="0" smtClean="0"/>
              <a:t> </a:t>
            </a:r>
            <a:r>
              <a:rPr lang="en-US" i="0" baseline="0" dirty="0" err="1" smtClean="0"/>
              <a:t>ser</a:t>
            </a:r>
            <a:r>
              <a:rPr lang="en-US" i="0" baseline="0" dirty="0" smtClean="0"/>
              <a:t> </a:t>
            </a:r>
            <a:r>
              <a:rPr lang="en-US" i="0" baseline="0" dirty="0" err="1" smtClean="0"/>
              <a:t>utilizados</a:t>
            </a:r>
            <a:r>
              <a:rPr lang="en-US" i="0" baseline="0" dirty="0" smtClean="0"/>
              <a:t> </a:t>
            </a:r>
            <a:r>
              <a:rPr lang="en-US" i="0" baseline="0" dirty="0" err="1" smtClean="0"/>
              <a:t>como</a:t>
            </a:r>
            <a:r>
              <a:rPr lang="en-US" i="0" baseline="0" dirty="0" smtClean="0"/>
              <a:t> </a:t>
            </a:r>
            <a:r>
              <a:rPr lang="en-US" i="0" baseline="0" dirty="0" err="1" smtClean="0"/>
              <a:t>materias</a:t>
            </a:r>
            <a:r>
              <a:rPr lang="en-US" i="0" baseline="0" dirty="0" smtClean="0"/>
              <a:t>. </a:t>
            </a:r>
          </a:p>
          <a:p>
            <a:pPr defTabSz="928688">
              <a:spcBef>
                <a:spcPct val="0"/>
              </a:spcBef>
            </a:pPr>
            <a:endParaRPr lang="en-US" i="0" baseline="0" dirty="0" smtClean="0"/>
          </a:p>
          <a:p>
            <a:pPr defTabSz="928688">
              <a:spcBef>
                <a:spcPct val="0"/>
              </a:spcBef>
            </a:pPr>
            <a:r>
              <a:rPr lang="en-US" i="0" baseline="0" dirty="0" smtClean="0"/>
              <a:t>A </a:t>
            </a:r>
            <a:r>
              <a:rPr lang="en-US" i="0" baseline="0" dirty="0" err="1" smtClean="0"/>
              <a:t>partir</a:t>
            </a:r>
            <a:r>
              <a:rPr lang="en-US" i="0" baseline="0" dirty="0" smtClean="0"/>
              <a:t> del 9 de </a:t>
            </a:r>
            <a:r>
              <a:rPr lang="en-US" i="0" baseline="0" dirty="0" err="1" smtClean="0"/>
              <a:t>julio</a:t>
            </a:r>
            <a:r>
              <a:rPr lang="en-US" i="0" baseline="0" dirty="0" smtClean="0"/>
              <a:t> de 2013 los </a:t>
            </a:r>
            <a:r>
              <a:rPr lang="en-US" i="0" baseline="0" dirty="0" err="1" smtClean="0"/>
              <a:t>puntos</a:t>
            </a:r>
            <a:r>
              <a:rPr lang="en-US" i="0" baseline="0" dirty="0" smtClean="0"/>
              <a:t> de </a:t>
            </a:r>
            <a:r>
              <a:rPr lang="en-US" i="0" baseline="0" dirty="0" err="1" smtClean="0"/>
              <a:t>acceso</a:t>
            </a:r>
            <a:r>
              <a:rPr lang="en-US" i="0" baseline="0" dirty="0" smtClean="0"/>
              <a:t> </a:t>
            </a:r>
            <a:r>
              <a:rPr lang="en-US" i="0" baseline="0" dirty="0" err="1" smtClean="0"/>
              <a:t>para</a:t>
            </a:r>
            <a:r>
              <a:rPr lang="en-US" i="0" baseline="0" dirty="0" smtClean="0"/>
              <a:t> </a:t>
            </a:r>
            <a:r>
              <a:rPr lang="en-US" i="0" baseline="0" dirty="0" err="1" smtClean="0"/>
              <a:t>personajes</a:t>
            </a:r>
            <a:r>
              <a:rPr lang="en-US" i="0" baseline="0" dirty="0" smtClean="0"/>
              <a:t> </a:t>
            </a:r>
            <a:r>
              <a:rPr lang="en-US" i="0" baseline="0" dirty="0" err="1" smtClean="0"/>
              <a:t>individuales</a:t>
            </a:r>
            <a:r>
              <a:rPr lang="en-US" i="0" baseline="0" dirty="0" smtClean="0"/>
              <a:t> </a:t>
            </a:r>
            <a:r>
              <a:rPr lang="en-US" i="0" baseline="0" dirty="0" err="1" smtClean="0"/>
              <a:t>ficticios</a:t>
            </a:r>
            <a:r>
              <a:rPr lang="en-US" i="0" baseline="0" dirty="0" smtClean="0"/>
              <a:t> y </a:t>
            </a:r>
            <a:r>
              <a:rPr lang="en-US" i="0" baseline="0" dirty="0" err="1" smtClean="0"/>
              <a:t>legendarios</a:t>
            </a:r>
            <a:r>
              <a:rPr lang="en-US" i="0" baseline="0" dirty="0" smtClean="0"/>
              <a:t> y </a:t>
            </a:r>
            <a:r>
              <a:rPr lang="en-US" i="0" baseline="0" dirty="0" err="1" smtClean="0"/>
              <a:t>para</a:t>
            </a:r>
            <a:r>
              <a:rPr lang="en-US" i="0" baseline="0" dirty="0" smtClean="0"/>
              <a:t> </a:t>
            </a:r>
            <a:r>
              <a:rPr lang="en-US" i="0" baseline="0" dirty="0" err="1" smtClean="0"/>
              <a:t>animales</a:t>
            </a:r>
            <a:r>
              <a:rPr lang="en-US" i="0" baseline="0" dirty="0" smtClean="0"/>
              <a:t> </a:t>
            </a:r>
            <a:r>
              <a:rPr lang="en-US" i="0" baseline="0" dirty="0" err="1" smtClean="0"/>
              <a:t>individuales</a:t>
            </a:r>
            <a:r>
              <a:rPr lang="en-US" i="0" baseline="0" dirty="0" smtClean="0"/>
              <a:t> con </a:t>
            </a:r>
            <a:r>
              <a:rPr lang="en-US" i="0" baseline="0" dirty="0" err="1" smtClean="0"/>
              <a:t>nombre</a:t>
            </a:r>
            <a:r>
              <a:rPr lang="en-US" i="0" baseline="0" dirty="0" smtClean="0"/>
              <a:t> </a:t>
            </a:r>
            <a:r>
              <a:rPr lang="en-US" i="0" baseline="0" dirty="0" err="1" smtClean="0"/>
              <a:t>propio</a:t>
            </a:r>
            <a:r>
              <a:rPr lang="en-US" i="0" baseline="0" dirty="0" smtClean="0"/>
              <a:t> </a:t>
            </a:r>
            <a:r>
              <a:rPr lang="en-US" i="0" baseline="0" dirty="0" err="1" smtClean="0"/>
              <a:t>serán</a:t>
            </a:r>
            <a:r>
              <a:rPr lang="en-US" i="0" baseline="0" dirty="0" smtClean="0"/>
              <a:t> </a:t>
            </a:r>
            <a:r>
              <a:rPr lang="en-US" i="0" baseline="0" dirty="0" err="1" smtClean="0"/>
              <a:t>establecidos</a:t>
            </a:r>
            <a:r>
              <a:rPr lang="en-US" i="0" baseline="0" dirty="0" smtClean="0"/>
              <a:t> </a:t>
            </a:r>
            <a:r>
              <a:rPr lang="en-US" i="0" baseline="0" dirty="0" err="1" smtClean="0"/>
              <a:t>solamente</a:t>
            </a:r>
            <a:r>
              <a:rPr lang="en-US" i="0" baseline="0" dirty="0" smtClean="0"/>
              <a:t> en el </a:t>
            </a:r>
            <a:r>
              <a:rPr lang="en-US" i="0" baseline="0" dirty="0" err="1" smtClean="0"/>
              <a:t>archivo</a:t>
            </a:r>
            <a:r>
              <a:rPr lang="en-US" i="0" baseline="0" dirty="0" smtClean="0"/>
              <a:t> de </a:t>
            </a:r>
            <a:r>
              <a:rPr lang="en-US" i="0" baseline="0" dirty="0" err="1" smtClean="0"/>
              <a:t>autoridades</a:t>
            </a:r>
            <a:r>
              <a:rPr lang="en-US" i="0" baseline="0" dirty="0" smtClean="0"/>
              <a:t> de </a:t>
            </a:r>
            <a:r>
              <a:rPr lang="en-US" i="0" baseline="0" dirty="0" err="1" smtClean="0"/>
              <a:t>nombre</a:t>
            </a:r>
            <a:r>
              <a:rPr lang="en-US" i="0" baseline="0" dirty="0" smtClean="0"/>
              <a:t> </a:t>
            </a:r>
            <a:r>
              <a:rPr lang="en-US" i="0" baseline="0" dirty="0" err="1" smtClean="0"/>
              <a:t>utilizando</a:t>
            </a:r>
            <a:r>
              <a:rPr lang="en-US" i="0" baseline="0" dirty="0" smtClean="0"/>
              <a:t> </a:t>
            </a:r>
            <a:r>
              <a:rPr lang="en-US" i="0" baseline="0" dirty="0" err="1" smtClean="0"/>
              <a:t>las</a:t>
            </a:r>
            <a:r>
              <a:rPr lang="en-US" i="0" baseline="0" dirty="0" smtClean="0"/>
              <a:t> </a:t>
            </a:r>
            <a:r>
              <a:rPr lang="en-US" i="0" baseline="0" dirty="0" err="1" smtClean="0"/>
              <a:t>instrucciones</a:t>
            </a:r>
            <a:r>
              <a:rPr lang="en-US" i="0" baseline="0" dirty="0" smtClean="0"/>
              <a:t> RDA. El </a:t>
            </a:r>
            <a:r>
              <a:rPr lang="en-US" i="0" baseline="0" dirty="0" err="1" smtClean="0"/>
              <a:t>encabezamiwento</a:t>
            </a:r>
            <a:r>
              <a:rPr lang="en-US" i="0" baseline="0" dirty="0" smtClean="0"/>
              <a:t> RDA </a:t>
            </a:r>
            <a:r>
              <a:rPr lang="en-US" i="0" baseline="0" dirty="0" err="1" smtClean="0"/>
              <a:t>será</a:t>
            </a:r>
            <a:r>
              <a:rPr lang="en-US" i="0" baseline="0" dirty="0" smtClean="0"/>
              <a:t> </a:t>
            </a:r>
            <a:r>
              <a:rPr lang="en-US" i="0" baseline="0" dirty="0" err="1" smtClean="0"/>
              <a:t>válido</a:t>
            </a:r>
            <a:r>
              <a:rPr lang="en-US" i="0" baseline="0" dirty="0" smtClean="0"/>
              <a:t> </a:t>
            </a:r>
            <a:r>
              <a:rPr lang="en-US" i="0" baseline="0" dirty="0" err="1" smtClean="0"/>
              <a:t>para</a:t>
            </a:r>
            <a:r>
              <a:rPr lang="en-US" i="0" baseline="0" dirty="0" smtClean="0"/>
              <a:t> </a:t>
            </a:r>
            <a:r>
              <a:rPr lang="en-US" i="0" baseline="0" dirty="0" err="1" smtClean="0"/>
              <a:t>usar</a:t>
            </a:r>
            <a:r>
              <a:rPr lang="en-US" i="0" baseline="0" dirty="0" smtClean="0"/>
              <a:t> </a:t>
            </a:r>
            <a:r>
              <a:rPr lang="en-US" i="0" baseline="0" dirty="0" err="1" smtClean="0"/>
              <a:t>como</a:t>
            </a:r>
            <a:r>
              <a:rPr lang="en-US" i="0" baseline="0" dirty="0" smtClean="0"/>
              <a:t> </a:t>
            </a:r>
            <a:r>
              <a:rPr lang="en-US" i="0" baseline="0" dirty="0" err="1" smtClean="0"/>
              <a:t>encabezamiento</a:t>
            </a:r>
            <a:r>
              <a:rPr lang="en-US" i="0" baseline="0" dirty="0" smtClean="0"/>
              <a:t> de </a:t>
            </a:r>
            <a:r>
              <a:rPr lang="en-US" i="0" baseline="0" dirty="0" err="1" smtClean="0"/>
              <a:t>materia</a:t>
            </a:r>
            <a:r>
              <a:rPr lang="en-US" i="0" baseline="0" dirty="0" smtClean="0"/>
              <a:t>. Los </a:t>
            </a:r>
            <a:r>
              <a:rPr lang="en-US" i="0" baseline="0" dirty="0" err="1" smtClean="0"/>
              <a:t>nuevos</a:t>
            </a:r>
            <a:r>
              <a:rPr lang="en-US" i="0" baseline="0" dirty="0" smtClean="0"/>
              <a:t> </a:t>
            </a:r>
            <a:r>
              <a:rPr lang="en-US" i="0" baseline="0" dirty="0" err="1" smtClean="0"/>
              <a:t>encabezamientos</a:t>
            </a:r>
            <a:r>
              <a:rPr lang="en-US" i="0" baseline="0" dirty="0" smtClean="0"/>
              <a:t> de </a:t>
            </a:r>
            <a:r>
              <a:rPr lang="en-US" i="0" baseline="0" dirty="0" err="1" smtClean="0"/>
              <a:t>materia</a:t>
            </a:r>
            <a:r>
              <a:rPr lang="en-US" i="0" baseline="0" dirty="0" smtClean="0"/>
              <a:t> de LC </a:t>
            </a:r>
            <a:r>
              <a:rPr lang="en-US" i="0" baseline="0" dirty="0" err="1" smtClean="0"/>
              <a:t>para</a:t>
            </a:r>
            <a:r>
              <a:rPr lang="en-US" i="0" baseline="0" dirty="0" smtClean="0"/>
              <a:t> </a:t>
            </a:r>
            <a:r>
              <a:rPr lang="en-US" i="0" baseline="0" dirty="0" err="1" smtClean="0"/>
              <a:t>personajes</a:t>
            </a:r>
            <a:r>
              <a:rPr lang="en-US" i="0" baseline="0" dirty="0" smtClean="0"/>
              <a:t> </a:t>
            </a:r>
            <a:r>
              <a:rPr lang="en-US" i="0" baseline="0" dirty="0" err="1" smtClean="0"/>
              <a:t>individuales</a:t>
            </a:r>
            <a:r>
              <a:rPr lang="en-US" i="0" baseline="0" dirty="0" smtClean="0"/>
              <a:t> y </a:t>
            </a:r>
            <a:r>
              <a:rPr lang="en-US" i="0" baseline="0" dirty="0" err="1" smtClean="0"/>
              <a:t>animales</a:t>
            </a:r>
            <a:r>
              <a:rPr lang="en-US" i="0" baseline="0" dirty="0" smtClean="0"/>
              <a:t> </a:t>
            </a:r>
            <a:r>
              <a:rPr lang="en-US" i="0" baseline="0" dirty="0" err="1" smtClean="0"/>
              <a:t>individuales</a:t>
            </a:r>
            <a:r>
              <a:rPr lang="en-US" i="0" baseline="0" dirty="0" smtClean="0"/>
              <a:t> con </a:t>
            </a:r>
            <a:r>
              <a:rPr lang="en-US" i="0" baseline="0" dirty="0" err="1" smtClean="0"/>
              <a:t>nombre</a:t>
            </a:r>
            <a:r>
              <a:rPr lang="en-US" i="0" baseline="0" dirty="0" smtClean="0"/>
              <a:t> </a:t>
            </a:r>
            <a:r>
              <a:rPr lang="en-US" i="0" baseline="0" dirty="0" err="1" smtClean="0"/>
              <a:t>propio</a:t>
            </a:r>
            <a:r>
              <a:rPr lang="en-US" i="0" baseline="0" dirty="0" smtClean="0"/>
              <a:t> no </a:t>
            </a:r>
            <a:r>
              <a:rPr lang="en-US" i="0" baseline="0" dirty="0" err="1" smtClean="0"/>
              <a:t>serán</a:t>
            </a:r>
            <a:r>
              <a:rPr lang="en-US" i="0" baseline="0" dirty="0" smtClean="0"/>
              <a:t> </a:t>
            </a:r>
            <a:r>
              <a:rPr lang="en-US" i="0" baseline="0" dirty="0" err="1" smtClean="0"/>
              <a:t>aceptados</a:t>
            </a:r>
            <a:r>
              <a:rPr lang="en-US" i="0" baseline="0" dirty="0" smtClean="0"/>
              <a:t>. Los </a:t>
            </a:r>
            <a:r>
              <a:rPr lang="en-US" i="0" baseline="0" dirty="0" err="1" smtClean="0"/>
              <a:t>encabezamientos</a:t>
            </a:r>
            <a:r>
              <a:rPr lang="en-US" i="0" baseline="0" dirty="0" smtClean="0"/>
              <a:t> de </a:t>
            </a:r>
            <a:r>
              <a:rPr lang="en-US" i="0" baseline="0" dirty="0" err="1" smtClean="0"/>
              <a:t>materia</a:t>
            </a:r>
            <a:r>
              <a:rPr lang="en-US" i="0" baseline="0" dirty="0" smtClean="0"/>
              <a:t> de LC </a:t>
            </a:r>
            <a:r>
              <a:rPr lang="en-US" i="0" baseline="0" dirty="0" err="1" smtClean="0"/>
              <a:t>existentes</a:t>
            </a:r>
            <a:r>
              <a:rPr lang="en-US" i="0" baseline="0" dirty="0" smtClean="0"/>
              <a:t> </a:t>
            </a:r>
            <a:r>
              <a:rPr lang="en-US" i="0" baseline="0" dirty="0" err="1" smtClean="0"/>
              <a:t>continuarán</a:t>
            </a:r>
            <a:r>
              <a:rPr lang="en-US" i="0" baseline="0" dirty="0" smtClean="0"/>
              <a:t> </a:t>
            </a:r>
            <a:r>
              <a:rPr lang="en-US" i="0" baseline="0" dirty="0" err="1" smtClean="0"/>
              <a:t>siendo</a:t>
            </a:r>
            <a:r>
              <a:rPr lang="en-US" i="0" baseline="0" dirty="0" smtClean="0"/>
              <a:t> </a:t>
            </a:r>
            <a:r>
              <a:rPr lang="en-US" i="0" baseline="0" dirty="0" err="1" smtClean="0"/>
              <a:t>asignados</a:t>
            </a:r>
            <a:r>
              <a:rPr lang="en-US" i="0" baseline="0" dirty="0" smtClean="0"/>
              <a:t> </a:t>
            </a:r>
            <a:r>
              <a:rPr lang="en-US" i="0" baseline="0" dirty="0" err="1" smtClean="0"/>
              <a:t>como</a:t>
            </a:r>
            <a:r>
              <a:rPr lang="en-US" i="0" baseline="0" dirty="0" smtClean="0"/>
              <a:t> </a:t>
            </a:r>
            <a:r>
              <a:rPr lang="en-US" i="0" baseline="0" dirty="0" err="1" smtClean="0"/>
              <a:t>encabezamientos</a:t>
            </a:r>
            <a:r>
              <a:rPr lang="en-US" i="0" baseline="0" dirty="0" smtClean="0"/>
              <a:t> de </a:t>
            </a:r>
            <a:r>
              <a:rPr lang="en-US" i="0" baseline="0" dirty="0" err="1" smtClean="0"/>
              <a:t>materia</a:t>
            </a:r>
            <a:r>
              <a:rPr lang="en-US" i="0" baseline="0" dirty="0" smtClean="0"/>
              <a:t> hasta </a:t>
            </a:r>
            <a:r>
              <a:rPr lang="en-US" i="0" baseline="0" dirty="0" err="1" smtClean="0"/>
              <a:t>que</a:t>
            </a:r>
            <a:r>
              <a:rPr lang="en-US" i="0" baseline="0" dirty="0" smtClean="0"/>
              <a:t> el </a:t>
            </a:r>
            <a:r>
              <a:rPr lang="en-US" i="0" baseline="0" dirty="0" err="1" smtClean="0"/>
              <a:t>registro</a:t>
            </a:r>
            <a:r>
              <a:rPr lang="en-US" i="0" baseline="0" dirty="0" smtClean="0"/>
              <a:t> de </a:t>
            </a:r>
            <a:r>
              <a:rPr lang="en-US" i="0" baseline="0" dirty="0" err="1" smtClean="0"/>
              <a:t>autoridad</a:t>
            </a:r>
            <a:r>
              <a:rPr lang="en-US" i="0" baseline="0" dirty="0" smtClean="0"/>
              <a:t> de </a:t>
            </a:r>
            <a:r>
              <a:rPr lang="en-US" i="0" baseline="0" dirty="0" err="1" smtClean="0"/>
              <a:t>nombre</a:t>
            </a:r>
            <a:r>
              <a:rPr lang="en-US" i="0" baseline="0" dirty="0" smtClean="0"/>
              <a:t> RDA </a:t>
            </a:r>
            <a:r>
              <a:rPr lang="en-US" i="0" baseline="0" dirty="0" err="1" smtClean="0"/>
              <a:t>para</a:t>
            </a:r>
            <a:r>
              <a:rPr lang="en-US" i="0" baseline="0" dirty="0" smtClean="0"/>
              <a:t> </a:t>
            </a:r>
            <a:r>
              <a:rPr lang="en-US" i="0" baseline="0" dirty="0" err="1" smtClean="0"/>
              <a:t>ellos</a:t>
            </a:r>
            <a:r>
              <a:rPr lang="en-US" i="0" baseline="0" dirty="0" smtClean="0"/>
              <a:t> sea </a:t>
            </a:r>
            <a:r>
              <a:rPr lang="en-US" i="0" baseline="0" dirty="0" err="1" smtClean="0"/>
              <a:t>creado</a:t>
            </a:r>
            <a:r>
              <a:rPr lang="en-US" i="0" baseline="0" dirty="0" smtClean="0"/>
              <a:t>, </a:t>
            </a:r>
            <a:r>
              <a:rPr lang="en-US" i="0" baseline="0" dirty="0" err="1" smtClean="0"/>
              <a:t>por</a:t>
            </a:r>
            <a:r>
              <a:rPr lang="en-US" i="0" baseline="0" dirty="0" smtClean="0"/>
              <a:t> lo </a:t>
            </a:r>
            <a:r>
              <a:rPr lang="en-US" i="0" baseline="0" dirty="0" err="1" smtClean="0"/>
              <a:t>cual</a:t>
            </a:r>
            <a:r>
              <a:rPr lang="en-US" i="0" baseline="0" dirty="0" smtClean="0"/>
              <a:t> el </a:t>
            </a:r>
            <a:r>
              <a:rPr lang="en-US" i="0" baseline="0" dirty="0" err="1" smtClean="0"/>
              <a:t>registro</a:t>
            </a:r>
            <a:r>
              <a:rPr lang="en-US" i="0" baseline="0" dirty="0" smtClean="0"/>
              <a:t> de </a:t>
            </a:r>
            <a:r>
              <a:rPr lang="en-US" i="0" baseline="0" dirty="0" err="1" smtClean="0"/>
              <a:t>autoridad</a:t>
            </a:r>
            <a:r>
              <a:rPr lang="en-US" i="0" baseline="0" dirty="0" smtClean="0"/>
              <a:t> de </a:t>
            </a:r>
            <a:r>
              <a:rPr lang="en-US" i="0" baseline="0" dirty="0" err="1" smtClean="0"/>
              <a:t>materia</a:t>
            </a:r>
            <a:r>
              <a:rPr lang="en-US" i="0" baseline="0" dirty="0" smtClean="0"/>
              <a:t> </a:t>
            </a:r>
            <a:r>
              <a:rPr lang="en-US" i="0" baseline="0" dirty="0" err="1" smtClean="0"/>
              <a:t>debe</a:t>
            </a:r>
            <a:r>
              <a:rPr lang="en-US" i="0" baseline="0" dirty="0" smtClean="0"/>
              <a:t> </a:t>
            </a:r>
            <a:r>
              <a:rPr lang="en-US" i="0" baseline="0" dirty="0" err="1" smtClean="0"/>
              <a:t>ser</a:t>
            </a:r>
            <a:r>
              <a:rPr lang="en-US" i="0" baseline="0" dirty="0" smtClean="0"/>
              <a:t> </a:t>
            </a:r>
            <a:r>
              <a:rPr lang="en-US" i="0" baseline="0" dirty="0" err="1" smtClean="0"/>
              <a:t>reportado</a:t>
            </a:r>
            <a:r>
              <a:rPr lang="en-US" i="0" baseline="0" dirty="0" smtClean="0"/>
              <a:t> a la </a:t>
            </a:r>
            <a:r>
              <a:rPr lang="en-US" i="0" baseline="0" dirty="0" err="1" smtClean="0"/>
              <a:t>Oficina</a:t>
            </a:r>
            <a:r>
              <a:rPr lang="en-US" i="0" baseline="0" dirty="0" smtClean="0"/>
              <a:t> de </a:t>
            </a:r>
            <a:r>
              <a:rPr lang="en-US" i="0" baseline="0" dirty="0" err="1" smtClean="0"/>
              <a:t>Políticas</a:t>
            </a:r>
            <a:r>
              <a:rPr lang="en-US" i="0" baseline="0" dirty="0" smtClean="0"/>
              <a:t> y </a:t>
            </a:r>
            <a:r>
              <a:rPr lang="en-US" i="0" baseline="0" dirty="0" err="1" smtClean="0"/>
              <a:t>Normas</a:t>
            </a:r>
            <a:r>
              <a:rPr lang="en-US" i="0" baseline="0" dirty="0" smtClean="0"/>
              <a:t> </a:t>
            </a:r>
            <a:r>
              <a:rPr lang="en-US" i="0" baseline="0" dirty="0" err="1" smtClean="0"/>
              <a:t>para</a:t>
            </a:r>
            <a:r>
              <a:rPr lang="en-US" i="0" baseline="0" dirty="0" smtClean="0"/>
              <a:t> </a:t>
            </a:r>
            <a:r>
              <a:rPr lang="en-US" i="0" baseline="0" dirty="0" err="1" smtClean="0"/>
              <a:t>su</a:t>
            </a:r>
            <a:r>
              <a:rPr lang="en-US" i="0" baseline="0" dirty="0" smtClean="0"/>
              <a:t> </a:t>
            </a:r>
            <a:r>
              <a:rPr lang="en-US" i="0" baseline="0" dirty="0" err="1" smtClean="0"/>
              <a:t>cancelación</a:t>
            </a:r>
            <a:r>
              <a:rPr lang="en-US" i="0" baseline="0" dirty="0" smtClean="0"/>
              <a:t>. LC </a:t>
            </a:r>
            <a:r>
              <a:rPr lang="es-MX" i="0" baseline="0" dirty="0" smtClean="0"/>
              <a:t>estará llevando a cabo un proyecto para la transición de todos los encabezamientos de personajes individuales y animales nombrados en LCSH para el archivo de autoridad de nombre.</a:t>
            </a:r>
            <a:endParaRPr lang="en-US" i="0" baseline="0" dirty="0" smtClean="0"/>
          </a:p>
        </p:txBody>
      </p:sp>
      <p:sp>
        <p:nvSpPr>
          <p:cNvPr id="220164" name="Slide Number Placeholder 3"/>
          <p:cNvSpPr txBox="1">
            <a:spLocks noGrp="1"/>
          </p:cNvSpPr>
          <p:nvPr/>
        </p:nvSpPr>
        <p:spPr bwMode="auto">
          <a:xfrm>
            <a:off x="3956050" y="8818563"/>
            <a:ext cx="3027363" cy="463550"/>
          </a:xfrm>
          <a:prstGeom prst="rect">
            <a:avLst/>
          </a:prstGeom>
          <a:noFill/>
          <a:ln w="9525">
            <a:noFill/>
            <a:miter lim="800000"/>
            <a:headEnd/>
            <a:tailEnd/>
          </a:ln>
        </p:spPr>
        <p:txBody>
          <a:bodyPr lIns="92958" tIns="46479" rIns="92958" bIns="46479" anchor="b"/>
          <a:lstStyle/>
          <a:p>
            <a:pPr algn="r" defTabSz="930275"/>
            <a:fld id="{05218DDD-FBA0-4B0B-9740-16E9E08C09B3}" type="slidenum">
              <a:rPr lang="en-US" sz="1200">
                <a:latin typeface="Calibri" pitchFamily="34" charset="0"/>
              </a:rPr>
              <a:pPr algn="r" defTabSz="930275"/>
              <a:t>7</a:t>
            </a:fld>
            <a:endParaRPr lang="en-US" sz="1200">
              <a:latin typeface="Calibri" pitchFamily="34" charset="0"/>
            </a:endParaRPr>
          </a:p>
        </p:txBody>
      </p:sp>
      <p:sp>
        <p:nvSpPr>
          <p:cNvPr id="220165" name="Footer Placeholder 4"/>
          <p:cNvSpPr txBox="1">
            <a:spLocks noGrp="1"/>
          </p:cNvSpPr>
          <p:nvPr/>
        </p:nvSpPr>
        <p:spPr bwMode="auto">
          <a:xfrm>
            <a:off x="0" y="8818563"/>
            <a:ext cx="3027363" cy="463550"/>
          </a:xfrm>
          <a:prstGeom prst="rect">
            <a:avLst/>
          </a:prstGeom>
          <a:noFill/>
          <a:ln w="9525">
            <a:noFill/>
            <a:miter lim="800000"/>
            <a:headEnd/>
            <a:tailEnd/>
          </a:ln>
        </p:spPr>
        <p:txBody>
          <a:bodyPr lIns="92958" tIns="46479" rIns="92958" bIns="46479" anchor="b"/>
          <a:lstStyle/>
          <a:p>
            <a:pPr defTabSz="930275"/>
            <a:r>
              <a:rPr lang="en-US" sz="1200">
                <a:latin typeface="Calibri" pitchFamily="34" charset="0"/>
              </a:rPr>
              <a:t>Describing Persons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bwMode="auto">
          <a:noFill/>
          <a:ln>
            <a:solidFill>
              <a:srgbClr val="000000"/>
            </a:solidFill>
            <a:miter lim="800000"/>
            <a:headEnd/>
            <a:tailEnd/>
          </a:ln>
        </p:spPr>
      </p:sp>
      <p:sp>
        <p:nvSpPr>
          <p:cNvPr id="2222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s-MX" dirty="0" smtClean="0"/>
              <a:t>1 mayo 2013</a:t>
            </a:r>
          </a:p>
          <a:p>
            <a:pPr>
              <a:spcBef>
                <a:spcPct val="0"/>
              </a:spcBef>
            </a:pPr>
            <a:r>
              <a:rPr lang="es-MX" dirty="0" smtClean="0"/>
              <a:t>A</a:t>
            </a:r>
            <a:r>
              <a:rPr lang="es-MX" baseline="0" dirty="0" smtClean="0"/>
              <a:t> partir</a:t>
            </a:r>
            <a:r>
              <a:rPr lang="es-MX" dirty="0" smtClean="0"/>
              <a:t> del 9 de julio de 2013, los puntos de acceso para los personajes ficticios en el archivo de autoridad de nombres son válidos para usarse como materias. Tenga en cuenta que el campo 667 que había en el registro ha sido removido y el campo fijo 008/11 para el código Sistema de Encabezamiento de Materia/Tesauro (</a:t>
            </a:r>
            <a:r>
              <a:rPr lang="es-MX" dirty="0" err="1" smtClean="0"/>
              <a:t>Subj</a:t>
            </a:r>
            <a:r>
              <a:rPr lang="es-MX" dirty="0" smtClean="0"/>
              <a:t>)</a:t>
            </a:r>
            <a:r>
              <a:rPr lang="es-MX" baseline="0" dirty="0" smtClean="0"/>
              <a:t> y </a:t>
            </a:r>
            <a:r>
              <a:rPr lang="es-MX" dirty="0" smtClean="0"/>
              <a:t>008/15 para el código de uso de Encabezamiento como entrada secundaria de materia (</a:t>
            </a:r>
            <a:r>
              <a:rPr lang="es-MX" dirty="0" err="1" smtClean="0"/>
              <a:t>Subj</a:t>
            </a:r>
            <a:r>
              <a:rPr lang="es-MX" dirty="0" smtClean="0"/>
              <a:t> use) ahora están codificados con valor “a", lo que significa que este nombre ahora es válido para su uso como una materia.</a:t>
            </a:r>
            <a:endParaRPr lang="en-US" dirty="0" smtClean="0"/>
          </a:p>
        </p:txBody>
      </p:sp>
      <p:sp>
        <p:nvSpPr>
          <p:cNvPr id="222212" name="Footer Placeholder 3"/>
          <p:cNvSpPr txBox="1">
            <a:spLocks noGrp="1"/>
          </p:cNvSpPr>
          <p:nvPr/>
        </p:nvSpPr>
        <p:spPr bwMode="auto">
          <a:xfrm>
            <a:off x="0" y="8818563"/>
            <a:ext cx="3027363" cy="463550"/>
          </a:xfrm>
          <a:prstGeom prst="rect">
            <a:avLst/>
          </a:prstGeom>
          <a:noFill/>
          <a:ln w="9525">
            <a:noFill/>
            <a:miter lim="800000"/>
            <a:headEnd/>
            <a:tailEnd/>
          </a:ln>
        </p:spPr>
        <p:txBody>
          <a:bodyPr lIns="92958" tIns="46479" rIns="92958" bIns="46479" anchor="b"/>
          <a:lstStyle/>
          <a:p>
            <a:pPr defTabSz="930275"/>
            <a:r>
              <a:rPr lang="en-US" sz="1200">
                <a:latin typeface="Calibri" pitchFamily="34" charset="0"/>
              </a:rPr>
              <a:t>Describing Persons</a:t>
            </a:r>
          </a:p>
        </p:txBody>
      </p:sp>
      <p:sp>
        <p:nvSpPr>
          <p:cNvPr id="222213" name="Slide Number Placeholder 4"/>
          <p:cNvSpPr txBox="1">
            <a:spLocks noGrp="1"/>
          </p:cNvSpPr>
          <p:nvPr/>
        </p:nvSpPr>
        <p:spPr bwMode="auto">
          <a:xfrm>
            <a:off x="3956050" y="8818563"/>
            <a:ext cx="3027363" cy="463550"/>
          </a:xfrm>
          <a:prstGeom prst="rect">
            <a:avLst/>
          </a:prstGeom>
          <a:noFill/>
          <a:ln w="9525">
            <a:noFill/>
            <a:miter lim="800000"/>
            <a:headEnd/>
            <a:tailEnd/>
          </a:ln>
        </p:spPr>
        <p:txBody>
          <a:bodyPr lIns="92958" tIns="46479" rIns="92958" bIns="46479" anchor="b"/>
          <a:lstStyle/>
          <a:p>
            <a:pPr algn="r" defTabSz="930275"/>
            <a:fld id="{05C2BDAE-BDD2-4228-AA72-515AA0D7D0DD}" type="slidenum">
              <a:rPr lang="en-US" sz="1200">
                <a:latin typeface="Calibri" pitchFamily="34" charset="0"/>
              </a:rPr>
              <a:pPr algn="r" defTabSz="930275"/>
              <a:t>8</a:t>
            </a:fld>
            <a:endParaRPr lang="en-US"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smtClean="0"/>
              <a:t>1 mayo</a:t>
            </a:r>
            <a:r>
              <a:rPr lang="en-US" baseline="0" dirty="0" smtClean="0"/>
              <a:t> 2013</a:t>
            </a:r>
            <a:endParaRPr lang="en-US" dirty="0" smtClean="0"/>
          </a:p>
          <a:p>
            <a:pPr defTabSz="928688" eaLnBrk="1" hangingPunct="1">
              <a:spcBef>
                <a:spcPct val="0"/>
              </a:spcBef>
            </a:pPr>
            <a:r>
              <a:rPr lang="en-US" dirty="0" smtClean="0"/>
              <a:t>Los </a:t>
            </a:r>
            <a:r>
              <a:rPr lang="en-US" dirty="0" err="1" smtClean="0"/>
              <a:t>registros</a:t>
            </a:r>
            <a:r>
              <a:rPr lang="en-US" dirty="0" smtClean="0"/>
              <a:t> de RDA de personas, </a:t>
            </a:r>
            <a:r>
              <a:rPr lang="en-US" dirty="0" err="1" smtClean="0"/>
              <a:t>así</a:t>
            </a:r>
            <a:r>
              <a:rPr lang="en-US" dirty="0" smtClean="0"/>
              <a:t> </a:t>
            </a:r>
            <a:r>
              <a:rPr lang="en-US" dirty="0" err="1" smtClean="0"/>
              <a:t>como</a:t>
            </a:r>
            <a:r>
              <a:rPr lang="en-US" dirty="0" smtClean="0"/>
              <a:t> </a:t>
            </a:r>
            <a:r>
              <a:rPr lang="en-US" dirty="0" err="1" smtClean="0"/>
              <a:t>otros</a:t>
            </a:r>
            <a:r>
              <a:rPr lang="en-US" dirty="0" smtClean="0"/>
              <a:t> </a:t>
            </a:r>
            <a:r>
              <a:rPr lang="en-US" dirty="0" err="1" smtClean="0"/>
              <a:t>nombres</a:t>
            </a:r>
            <a:r>
              <a:rPr lang="en-US" dirty="0" smtClean="0"/>
              <a:t>, son </a:t>
            </a:r>
            <a:r>
              <a:rPr lang="en-US" dirty="0" err="1" smtClean="0"/>
              <a:t>codificados</a:t>
            </a:r>
            <a:r>
              <a:rPr lang="en-US" dirty="0" smtClean="0"/>
              <a:t> con “z” en la </a:t>
            </a:r>
            <a:r>
              <a:rPr lang="en-US" dirty="0" err="1" smtClean="0"/>
              <a:t>posición</a:t>
            </a:r>
            <a:r>
              <a:rPr lang="en-US" dirty="0" smtClean="0"/>
              <a:t> 008/10 (Campos </a:t>
            </a:r>
            <a:r>
              <a:rPr lang="en-US" dirty="0" err="1" smtClean="0"/>
              <a:t>fijos</a:t>
            </a:r>
            <a:r>
              <a:rPr lang="en-US" dirty="0" smtClean="0"/>
              <a:t> de OCLC/</a:t>
            </a:r>
            <a:r>
              <a:rPr lang="en-US" dirty="0" err="1" smtClean="0"/>
              <a:t>SkyRiver</a:t>
            </a:r>
            <a:r>
              <a:rPr lang="en-US" dirty="0" smtClean="0"/>
              <a:t>: Rules).</a:t>
            </a:r>
          </a:p>
          <a:p>
            <a:pPr defTabSz="928688" eaLnBrk="1" hangingPunct="1">
              <a:spcBef>
                <a:spcPct val="0"/>
              </a:spcBef>
            </a:pPr>
            <a:endParaRPr lang="en-US" dirty="0" smtClean="0"/>
          </a:p>
          <a:p>
            <a:pPr defTabSz="928688" eaLnBrk="1" hangingPunct="1">
              <a:spcBef>
                <a:spcPct val="0"/>
              </a:spcBef>
            </a:pPr>
            <a:r>
              <a:rPr lang="en-US" dirty="0" smtClean="0"/>
              <a:t>La “z” </a:t>
            </a:r>
            <a:r>
              <a:rPr lang="en-US" dirty="0" err="1" smtClean="0"/>
              <a:t>indica</a:t>
            </a:r>
            <a:r>
              <a:rPr lang="en-US" dirty="0" smtClean="0"/>
              <a:t> “</a:t>
            </a:r>
            <a:r>
              <a:rPr lang="en-US" dirty="0" err="1" smtClean="0"/>
              <a:t>Otros</a:t>
            </a:r>
            <a:r>
              <a:rPr lang="en-US" dirty="0" smtClean="0"/>
              <a:t>” </a:t>
            </a:r>
            <a:r>
              <a:rPr lang="en-US" dirty="0" err="1" smtClean="0"/>
              <a:t>para</a:t>
            </a:r>
            <a:r>
              <a:rPr lang="en-US" dirty="0" smtClean="0"/>
              <a:t> la </a:t>
            </a:r>
            <a:r>
              <a:rPr lang="en-US" dirty="0" err="1" smtClean="0"/>
              <a:t>fuente</a:t>
            </a:r>
            <a:r>
              <a:rPr lang="en-US" dirty="0" smtClean="0"/>
              <a:t> de </a:t>
            </a:r>
            <a:r>
              <a:rPr lang="en-US" dirty="0" err="1" smtClean="0"/>
              <a:t>las</a:t>
            </a:r>
            <a:r>
              <a:rPr lang="en-US" dirty="0" smtClean="0"/>
              <a:t> </a:t>
            </a:r>
            <a:r>
              <a:rPr lang="en-US" dirty="0" err="1" smtClean="0"/>
              <a:t>reglas</a:t>
            </a:r>
            <a:r>
              <a:rPr lang="en-US" dirty="0" smtClean="0"/>
              <a:t> </a:t>
            </a:r>
            <a:r>
              <a:rPr lang="en-US" dirty="0" err="1" smtClean="0"/>
              <a:t>para</a:t>
            </a:r>
            <a:r>
              <a:rPr lang="en-US" dirty="0" smtClean="0"/>
              <a:t> la </a:t>
            </a:r>
            <a:r>
              <a:rPr lang="en-US" dirty="0" err="1" smtClean="0"/>
              <a:t>catalogación</a:t>
            </a:r>
            <a:r>
              <a:rPr lang="en-US" dirty="0" smtClean="0"/>
              <a:t> </a:t>
            </a:r>
            <a:r>
              <a:rPr lang="en-US" dirty="0" err="1" smtClean="0"/>
              <a:t>descriptiva</a:t>
            </a:r>
            <a:r>
              <a:rPr lang="en-US" baseline="0" dirty="0" smtClean="0"/>
              <a:t> </a:t>
            </a:r>
            <a:r>
              <a:rPr lang="en-US" baseline="0" dirty="0" err="1" smtClean="0"/>
              <a:t>utilizadas</a:t>
            </a:r>
            <a:r>
              <a:rPr lang="en-US" baseline="0" dirty="0" smtClean="0"/>
              <a:t> y el </a:t>
            </a:r>
            <a:r>
              <a:rPr lang="en-US" baseline="0" dirty="0" err="1" smtClean="0"/>
              <a:t>subcampo</a:t>
            </a:r>
            <a:r>
              <a:rPr lang="en-US" baseline="0" dirty="0" smtClean="0"/>
              <a:t> $e en el campo 040 </a:t>
            </a:r>
            <a:r>
              <a:rPr lang="en-US" baseline="0" dirty="0" err="1" smtClean="0"/>
              <a:t>nos</a:t>
            </a:r>
            <a:r>
              <a:rPr lang="en-US" baseline="0" dirty="0" smtClean="0"/>
              <a:t> </a:t>
            </a:r>
            <a:r>
              <a:rPr lang="en-US" baseline="0" dirty="0" err="1" smtClean="0"/>
              <a:t>indica</a:t>
            </a:r>
            <a:r>
              <a:rPr lang="en-US" baseline="0" dirty="0" smtClean="0"/>
              <a:t> </a:t>
            </a:r>
            <a:r>
              <a:rPr lang="en-US" baseline="0" dirty="0" err="1" smtClean="0"/>
              <a:t>cuáles</a:t>
            </a:r>
            <a:r>
              <a:rPr lang="en-US" baseline="0" dirty="0" smtClean="0"/>
              <a:t> son </a:t>
            </a:r>
            <a:r>
              <a:rPr lang="en-US" baseline="0" dirty="0" err="1" smtClean="0"/>
              <a:t>las</a:t>
            </a:r>
            <a:r>
              <a:rPr lang="en-US" baseline="0" dirty="0" smtClean="0"/>
              <a:t> </a:t>
            </a:r>
            <a:r>
              <a:rPr lang="en-US" baseline="0" dirty="0" err="1" smtClean="0"/>
              <a:t>reglas</a:t>
            </a:r>
            <a:r>
              <a:rPr lang="en-US" baseline="0" dirty="0" smtClean="0"/>
              <a:t> </a:t>
            </a:r>
            <a:r>
              <a:rPr lang="en-US" baseline="0" dirty="0" err="1" smtClean="0"/>
              <a:t>utilizadas</a:t>
            </a:r>
            <a:r>
              <a:rPr lang="en-US" baseline="0" dirty="0" smtClean="0"/>
              <a:t>.</a:t>
            </a:r>
            <a:endParaRPr lang="en-US" dirty="0" smtClean="0"/>
          </a:p>
          <a:p>
            <a:pPr defTabSz="928688" eaLnBrk="1" hangingPunct="1">
              <a:spcBef>
                <a:spcPct val="0"/>
              </a:spcBef>
            </a:pPr>
            <a:endParaRPr lang="en-US" dirty="0" smtClean="0"/>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FF0094-CECD-4296-8B77-1A3F32A9BB29}" type="slidenum">
              <a:rPr lang="en-US">
                <a:cs typeface="Arial" charset="0"/>
              </a:rPr>
              <a:pPr fontAlgn="base">
                <a:spcBef>
                  <a:spcPct val="0"/>
                </a:spcBef>
                <a:spcAft>
                  <a:spcPct val="0"/>
                </a:spcAft>
                <a:defRPr/>
              </a:pPr>
              <a:t>9</a:t>
            </a:fld>
            <a:endParaRPr lang="en-US">
              <a:cs typeface="Arial" charset="0"/>
            </a:endParaRPr>
          </a:p>
        </p:txBody>
      </p:sp>
      <p:sp>
        <p:nvSpPr>
          <p:cNvPr id="3072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err="1" smtClean="0"/>
              <a:t>Revisión</a:t>
            </a:r>
            <a:r>
              <a:rPr lang="en-US" dirty="0" smtClean="0"/>
              <a:t>: 24 </a:t>
            </a:r>
            <a:r>
              <a:rPr lang="en-US" dirty="0" err="1" smtClean="0"/>
              <a:t>febrero</a:t>
            </a:r>
            <a:r>
              <a:rPr lang="en-US" baseline="0" dirty="0" smtClean="0"/>
              <a:t> 2014</a:t>
            </a:r>
          </a:p>
          <a:p>
            <a:pPr defTabSz="928688" eaLnBrk="1" hangingPunct="1">
              <a:spcBef>
                <a:spcPct val="0"/>
              </a:spcBef>
            </a:pPr>
            <a:endParaRPr lang="en-US" dirty="0" smtClean="0"/>
          </a:p>
          <a:p>
            <a:pPr defTabSz="928688" eaLnBrk="1" hangingPunct="1">
              <a:spcBef>
                <a:spcPct val="0"/>
              </a:spcBef>
            </a:pPr>
            <a:r>
              <a:rPr lang="en-US" dirty="0" smtClean="0"/>
              <a:t>La </a:t>
            </a:r>
            <a:r>
              <a:rPr lang="en-US" dirty="0" err="1" smtClean="0"/>
              <a:t>mejor</a:t>
            </a:r>
            <a:r>
              <a:rPr lang="en-US" dirty="0" smtClean="0"/>
              <a:t> </a:t>
            </a:r>
            <a:r>
              <a:rPr lang="en-US" dirty="0" err="1" smtClean="0"/>
              <a:t>práctica</a:t>
            </a:r>
            <a:r>
              <a:rPr lang="en-US" dirty="0" smtClean="0"/>
              <a:t> del PCC </a:t>
            </a:r>
            <a:r>
              <a:rPr lang="en-US" dirty="0" err="1" smtClean="0"/>
              <a:t>es</a:t>
            </a:r>
            <a:r>
              <a:rPr lang="en-US" dirty="0" smtClean="0"/>
              <a:t> </a:t>
            </a:r>
            <a:r>
              <a:rPr lang="en-US" dirty="0" err="1" smtClean="0"/>
              <a:t>colocar</a:t>
            </a:r>
            <a:r>
              <a:rPr lang="en-US" dirty="0" smtClean="0"/>
              <a:t> el </a:t>
            </a:r>
            <a:r>
              <a:rPr lang="en-US" dirty="0" err="1" smtClean="0"/>
              <a:t>subcampo</a:t>
            </a:r>
            <a:r>
              <a:rPr lang="en-US" dirty="0" smtClean="0"/>
              <a:t> $e </a:t>
            </a:r>
            <a:r>
              <a:rPr lang="en-US" dirty="0" err="1" smtClean="0"/>
              <a:t>rda</a:t>
            </a:r>
            <a:r>
              <a:rPr lang="en-US" dirty="0" smtClean="0"/>
              <a:t> </a:t>
            </a:r>
            <a:r>
              <a:rPr lang="en-US" dirty="0" err="1" smtClean="0"/>
              <a:t>inmediatamente</a:t>
            </a:r>
            <a:r>
              <a:rPr lang="en-US" dirty="0" smtClean="0"/>
              <a:t> antes del </a:t>
            </a:r>
            <a:r>
              <a:rPr lang="en-US" dirty="0" err="1" smtClean="0"/>
              <a:t>subcampo</a:t>
            </a:r>
            <a:r>
              <a:rPr lang="en-US" dirty="0" smtClean="0"/>
              <a:t> $c en el campo 040.</a:t>
            </a:r>
          </a:p>
          <a:p>
            <a:pPr defTabSz="928688" eaLnBrk="1" hangingPunct="1">
              <a:spcBef>
                <a:spcPct val="0"/>
              </a:spcBef>
            </a:pPr>
            <a:endParaRPr lang="en-US" dirty="0" smtClean="0"/>
          </a:p>
          <a:p>
            <a:pPr defTabSz="928688" eaLnBrk="1" hangingPunct="1">
              <a:spcBef>
                <a:spcPct val="0"/>
              </a:spcBef>
            </a:pPr>
            <a:r>
              <a:rPr lang="en-US" i="1" dirty="0" err="1" smtClean="0"/>
              <a:t>Esta</a:t>
            </a:r>
            <a:r>
              <a:rPr lang="en-US" i="1" dirty="0" smtClean="0"/>
              <a:t> </a:t>
            </a:r>
            <a:r>
              <a:rPr lang="en-US" i="1" dirty="0" err="1" smtClean="0"/>
              <a:t>diapositiva</a:t>
            </a:r>
            <a:r>
              <a:rPr lang="en-US" i="1" dirty="0" smtClean="0"/>
              <a:t> </a:t>
            </a:r>
            <a:r>
              <a:rPr lang="en-US" i="1" dirty="0" err="1" smtClean="0"/>
              <a:t>muestra</a:t>
            </a:r>
            <a:r>
              <a:rPr lang="en-US" i="1" dirty="0" smtClean="0"/>
              <a:t> </a:t>
            </a:r>
            <a:r>
              <a:rPr lang="en-US" i="1" dirty="0" err="1" smtClean="0"/>
              <a:t>una</a:t>
            </a:r>
            <a:r>
              <a:rPr lang="en-US" i="1" dirty="0" smtClean="0"/>
              <a:t> </a:t>
            </a:r>
            <a:r>
              <a:rPr lang="en-US" i="1" dirty="0" err="1" smtClean="0"/>
              <a:t>plantilla</a:t>
            </a:r>
            <a:r>
              <a:rPr lang="en-US" i="1" dirty="0" smtClean="0"/>
              <a:t> en </a:t>
            </a:r>
            <a:r>
              <a:rPr lang="en-US" i="1" dirty="0" err="1" smtClean="0"/>
              <a:t>blanco</a:t>
            </a:r>
            <a:r>
              <a:rPr lang="en-US" i="1" dirty="0" smtClean="0"/>
              <a:t> en el </a:t>
            </a:r>
            <a:r>
              <a:rPr lang="en-US" i="1" dirty="0" err="1" smtClean="0"/>
              <a:t>cliente</a:t>
            </a:r>
            <a:r>
              <a:rPr lang="en-US" i="1" dirty="0" smtClean="0"/>
              <a:t> </a:t>
            </a:r>
            <a:r>
              <a:rPr lang="en-US" i="1" dirty="0" err="1" smtClean="0"/>
              <a:t>Connexion</a:t>
            </a:r>
            <a:r>
              <a:rPr lang="en-US" i="1" dirty="0" smtClean="0"/>
              <a:t> de OCLC </a:t>
            </a:r>
            <a:r>
              <a:rPr lang="en-US" i="1" dirty="0" err="1" smtClean="0"/>
              <a:t>para</a:t>
            </a:r>
            <a:r>
              <a:rPr lang="en-US" i="1" dirty="0" smtClean="0"/>
              <a:t> </a:t>
            </a:r>
            <a:r>
              <a:rPr lang="en-US" i="1" dirty="0" err="1" smtClean="0"/>
              <a:t>crear</a:t>
            </a:r>
            <a:r>
              <a:rPr lang="en-US" i="1" dirty="0" smtClean="0"/>
              <a:t> un </a:t>
            </a:r>
            <a:r>
              <a:rPr lang="en-US" i="1" dirty="0" err="1" smtClean="0"/>
              <a:t>registro</a:t>
            </a:r>
            <a:r>
              <a:rPr lang="en-US" i="1" dirty="0" smtClean="0"/>
              <a:t> de </a:t>
            </a:r>
            <a:r>
              <a:rPr lang="en-US" i="1" dirty="0" err="1" smtClean="0"/>
              <a:t>autoridad</a:t>
            </a:r>
            <a:r>
              <a:rPr lang="en-US" i="1" dirty="0" smtClean="0"/>
              <a:t> </a:t>
            </a:r>
            <a:r>
              <a:rPr lang="en-US" i="1" dirty="0" err="1" smtClean="0"/>
              <a:t>único</a:t>
            </a:r>
            <a:r>
              <a:rPr lang="en-US" i="1" dirty="0" smtClean="0"/>
              <a:t>. Durante </a:t>
            </a:r>
            <a:r>
              <a:rPr lang="en-US" i="1" dirty="0" err="1" smtClean="0"/>
              <a:t>esta</a:t>
            </a:r>
            <a:r>
              <a:rPr lang="en-US" i="1" dirty="0" smtClean="0"/>
              <a:t> </a:t>
            </a:r>
            <a:r>
              <a:rPr lang="en-US" i="1" dirty="0" err="1" smtClean="0"/>
              <a:t>clase</a:t>
            </a:r>
            <a:r>
              <a:rPr lang="en-US" i="1" dirty="0" smtClean="0"/>
              <a:t>, </a:t>
            </a:r>
            <a:r>
              <a:rPr lang="en-US" i="1" dirty="0" err="1" smtClean="0"/>
              <a:t>utilizarán</a:t>
            </a:r>
            <a:r>
              <a:rPr lang="en-US" i="1" dirty="0" smtClean="0"/>
              <a:t> la </a:t>
            </a:r>
            <a:r>
              <a:rPr lang="en-US" i="1" dirty="0" err="1" smtClean="0"/>
              <a:t>plantilla</a:t>
            </a:r>
            <a:r>
              <a:rPr lang="en-US" i="1" dirty="0" smtClean="0"/>
              <a:t> </a:t>
            </a:r>
            <a:r>
              <a:rPr lang="en-US" i="1" dirty="0" err="1" smtClean="0"/>
              <a:t>para</a:t>
            </a:r>
            <a:r>
              <a:rPr lang="en-US" i="1" dirty="0" smtClean="0"/>
              <a:t> </a:t>
            </a:r>
            <a:r>
              <a:rPr lang="en-US" i="1" dirty="0" err="1" smtClean="0"/>
              <a:t>construir</a:t>
            </a:r>
            <a:r>
              <a:rPr lang="en-US" i="1" dirty="0" smtClean="0"/>
              <a:t> </a:t>
            </a:r>
            <a:r>
              <a:rPr lang="en-US" i="1" dirty="0" err="1" smtClean="0"/>
              <a:t>su</a:t>
            </a:r>
            <a:r>
              <a:rPr lang="en-US" i="1" dirty="0" smtClean="0"/>
              <a:t> </a:t>
            </a:r>
            <a:r>
              <a:rPr lang="en-US" i="1" dirty="0" err="1" smtClean="0"/>
              <a:t>registro</a:t>
            </a:r>
            <a:r>
              <a:rPr lang="en-US" i="1" dirty="0" smtClean="0"/>
              <a:t> de </a:t>
            </a:r>
            <a:r>
              <a:rPr lang="en-US" i="1" dirty="0" err="1" smtClean="0"/>
              <a:t>autoridad</a:t>
            </a:r>
            <a:r>
              <a:rPr lang="en-US" i="1" dirty="0" smtClean="0"/>
              <a:t> </a:t>
            </a:r>
            <a:r>
              <a:rPr lang="en-US" i="1" dirty="0" err="1" smtClean="0"/>
              <a:t>para</a:t>
            </a:r>
            <a:r>
              <a:rPr lang="en-US" i="1" dirty="0" smtClean="0"/>
              <a:t> un </a:t>
            </a:r>
            <a:r>
              <a:rPr lang="en-US" i="1" dirty="0" err="1" smtClean="0"/>
              <a:t>nombre</a:t>
            </a:r>
            <a:r>
              <a:rPr lang="en-US" i="1" dirty="0" smtClean="0"/>
              <a:t> personal.</a:t>
            </a:r>
          </a:p>
          <a:p>
            <a:pPr defTabSz="928688" eaLnBrk="1" hangingPunct="1">
              <a:spcBef>
                <a:spcPct val="0"/>
              </a:spcBef>
            </a:pPr>
            <a:endParaRPr lang="en-US" dirty="0" smtClean="0"/>
          </a:p>
          <a:p>
            <a:pPr defTabSz="928688" eaLnBrk="1" hangingPunct="1">
              <a:spcBef>
                <a:spcPct val="0"/>
              </a:spcBef>
            </a:pPr>
            <a:r>
              <a:rPr lang="en-US" dirty="0" smtClean="0"/>
              <a:t>POR</a:t>
            </a:r>
            <a:r>
              <a:rPr lang="en-US" baseline="0" dirty="0" smtClean="0"/>
              <a:t> FAVOR, ABRE UNA PLANTILLA EN BLANCO EN OCLC (O SKYRIVER) PARA UN NOMBRE PERSONAL. </a:t>
            </a:r>
            <a:r>
              <a:rPr lang="en-US" baseline="0" dirty="0" err="1" smtClean="0"/>
              <a:t>Añadimos</a:t>
            </a:r>
            <a:r>
              <a:rPr lang="en-US" baseline="0" dirty="0" smtClean="0"/>
              <a:t> </a:t>
            </a:r>
            <a:r>
              <a:rPr lang="en-US" baseline="0" dirty="0" err="1" smtClean="0"/>
              <a:t>información</a:t>
            </a:r>
            <a:r>
              <a:rPr lang="en-US" baseline="0" dirty="0" smtClean="0"/>
              <a:t> a </a:t>
            </a:r>
            <a:r>
              <a:rPr lang="en-US" baseline="0" dirty="0" err="1" smtClean="0"/>
              <a:t>esta</a:t>
            </a:r>
            <a:r>
              <a:rPr lang="en-US" baseline="0" dirty="0" smtClean="0"/>
              <a:t> </a:t>
            </a:r>
            <a:r>
              <a:rPr lang="en-US" baseline="0" dirty="0" err="1" smtClean="0"/>
              <a:t>plantilla</a:t>
            </a:r>
            <a:r>
              <a:rPr lang="en-US" baseline="0" dirty="0" smtClean="0"/>
              <a:t> </a:t>
            </a:r>
            <a:r>
              <a:rPr lang="en-US" baseline="0" dirty="0" err="1" smtClean="0"/>
              <a:t>mientras</a:t>
            </a:r>
            <a:r>
              <a:rPr lang="en-US" baseline="0" dirty="0" smtClean="0"/>
              <a:t> </a:t>
            </a:r>
            <a:r>
              <a:rPr lang="en-US" baseline="0" dirty="0" err="1" smtClean="0"/>
              <a:t>que</a:t>
            </a:r>
            <a:r>
              <a:rPr lang="en-US" baseline="0" dirty="0" smtClean="0"/>
              <a:t> </a:t>
            </a:r>
            <a:r>
              <a:rPr lang="en-US" baseline="0" dirty="0" err="1" smtClean="0"/>
              <a:t>pasamos</a:t>
            </a:r>
            <a:r>
              <a:rPr lang="en-US" baseline="0" dirty="0" smtClean="0"/>
              <a:t> </a:t>
            </a:r>
            <a:r>
              <a:rPr lang="en-US" baseline="0" dirty="0" err="1" smtClean="0"/>
              <a:t>por</a:t>
            </a:r>
            <a:r>
              <a:rPr lang="en-US" baseline="0" dirty="0" smtClean="0"/>
              <a:t> </a:t>
            </a:r>
            <a:r>
              <a:rPr lang="en-US" baseline="0" dirty="0" err="1" smtClean="0"/>
              <a:t>este</a:t>
            </a:r>
            <a:r>
              <a:rPr lang="en-US" baseline="0" dirty="0" smtClean="0"/>
              <a:t> </a:t>
            </a:r>
            <a:r>
              <a:rPr lang="en-US" baseline="0" dirty="0" err="1" smtClean="0"/>
              <a:t>módulo</a:t>
            </a:r>
            <a:r>
              <a:rPr lang="en-US" baseline="0" dirty="0" smtClean="0"/>
              <a:t>.</a:t>
            </a:r>
            <a:endParaRPr lang="en-US" dirty="0" smtClean="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E324DD-7723-4C92-8A70-838A2A0B39B8}" type="slidenum">
              <a:rPr lang="en-US">
                <a:cs typeface="Arial" charset="0"/>
              </a:rPr>
              <a:pPr fontAlgn="base">
                <a:spcBef>
                  <a:spcPct val="0"/>
                </a:spcBef>
                <a:spcAft>
                  <a:spcPct val="0"/>
                </a:spcAft>
                <a:defRPr/>
              </a:pPr>
              <a:t>10</a:t>
            </a:fld>
            <a:endParaRPr lang="en-US">
              <a:cs typeface="Arial" charset="0"/>
            </a:endParaRPr>
          </a:p>
        </p:txBody>
      </p:sp>
      <p:sp>
        <p:nvSpPr>
          <p:cNvPr id="3277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smtClean="0"/>
              <a:t>1 mayo 2013</a:t>
            </a:r>
          </a:p>
          <a:p>
            <a:pPr defTabSz="928688" eaLnBrk="1" hangingPunct="1">
              <a:spcBef>
                <a:spcPct val="0"/>
              </a:spcBef>
            </a:pPr>
            <a:endParaRPr lang="en-US" dirty="0" smtClean="0"/>
          </a:p>
          <a:p>
            <a:pPr defTabSz="928688" eaLnBrk="1" hangingPunct="1">
              <a:spcBef>
                <a:spcPct val="0"/>
              </a:spcBef>
            </a:pPr>
            <a:r>
              <a:rPr lang="en-US" dirty="0" smtClean="0"/>
              <a:t>La </a:t>
            </a:r>
            <a:r>
              <a:rPr lang="en-US" dirty="0" err="1" smtClean="0"/>
              <a:t>mejor</a:t>
            </a:r>
            <a:r>
              <a:rPr lang="en-US" dirty="0" smtClean="0"/>
              <a:t> </a:t>
            </a:r>
            <a:r>
              <a:rPr lang="en-US" dirty="0" err="1" smtClean="0"/>
              <a:t>práctica</a:t>
            </a:r>
            <a:r>
              <a:rPr lang="en-US" dirty="0" smtClean="0"/>
              <a:t> del PCC </a:t>
            </a:r>
            <a:r>
              <a:rPr lang="en-US" dirty="0" err="1" smtClean="0"/>
              <a:t>es</a:t>
            </a:r>
            <a:r>
              <a:rPr lang="en-US" dirty="0" smtClean="0"/>
              <a:t> </a:t>
            </a:r>
            <a:r>
              <a:rPr lang="en-US" dirty="0" err="1" smtClean="0"/>
              <a:t>colocar</a:t>
            </a:r>
            <a:r>
              <a:rPr lang="en-US" dirty="0" smtClean="0"/>
              <a:t> el </a:t>
            </a:r>
            <a:r>
              <a:rPr lang="en-US" dirty="0" err="1" smtClean="0"/>
              <a:t>subcampo</a:t>
            </a:r>
            <a:r>
              <a:rPr lang="en-US" dirty="0" smtClean="0"/>
              <a:t> $e </a:t>
            </a:r>
            <a:r>
              <a:rPr lang="en-US" dirty="0" err="1" smtClean="0"/>
              <a:t>rda</a:t>
            </a:r>
            <a:r>
              <a:rPr lang="en-US" dirty="0" smtClean="0"/>
              <a:t> </a:t>
            </a:r>
            <a:r>
              <a:rPr lang="en-US" dirty="0" err="1" smtClean="0"/>
              <a:t>inmediatamente</a:t>
            </a:r>
            <a:r>
              <a:rPr lang="en-US" dirty="0" smtClean="0"/>
              <a:t> antes del </a:t>
            </a:r>
            <a:r>
              <a:rPr lang="en-US" dirty="0" err="1" smtClean="0"/>
              <a:t>subcampo</a:t>
            </a:r>
            <a:r>
              <a:rPr lang="en-US" dirty="0" smtClean="0"/>
              <a:t> $c en el campo 040.</a:t>
            </a:r>
          </a:p>
          <a:p>
            <a:pPr defTabSz="928688" eaLnBrk="1" hangingPunct="1">
              <a:spcBef>
                <a:spcPct val="0"/>
              </a:spcBef>
            </a:pPr>
            <a:endParaRPr lang="en-US" dirty="0" smtClean="0"/>
          </a:p>
          <a:p>
            <a:pPr defTabSz="928688" eaLnBrk="1" hangingPunct="1">
              <a:spcBef>
                <a:spcPct val="0"/>
              </a:spcBef>
            </a:pPr>
            <a:r>
              <a:rPr lang="en-US" i="1" dirty="0" err="1" smtClean="0"/>
              <a:t>Esta</a:t>
            </a:r>
            <a:r>
              <a:rPr lang="en-US" i="1" dirty="0" smtClean="0"/>
              <a:t> </a:t>
            </a:r>
            <a:r>
              <a:rPr lang="en-US" i="1" dirty="0" err="1" smtClean="0"/>
              <a:t>diapositiva</a:t>
            </a:r>
            <a:r>
              <a:rPr lang="en-US" i="1" dirty="0" smtClean="0"/>
              <a:t> </a:t>
            </a:r>
            <a:r>
              <a:rPr lang="en-US" i="1" dirty="0" err="1" smtClean="0"/>
              <a:t>muestra</a:t>
            </a:r>
            <a:r>
              <a:rPr lang="en-US" i="1" dirty="0" smtClean="0"/>
              <a:t> </a:t>
            </a:r>
            <a:r>
              <a:rPr lang="en-US" i="1" dirty="0" err="1" smtClean="0"/>
              <a:t>una</a:t>
            </a:r>
            <a:r>
              <a:rPr lang="en-US" i="1" dirty="0" smtClean="0"/>
              <a:t> </a:t>
            </a:r>
            <a:r>
              <a:rPr lang="en-US" i="1" dirty="0" err="1" smtClean="0"/>
              <a:t>plantilla</a:t>
            </a:r>
            <a:r>
              <a:rPr lang="en-US" i="1" dirty="0" smtClean="0"/>
              <a:t> en </a:t>
            </a:r>
            <a:r>
              <a:rPr lang="en-US" i="1" dirty="0" err="1" smtClean="0"/>
              <a:t>blanco</a:t>
            </a:r>
            <a:r>
              <a:rPr lang="en-US" i="1" dirty="0" smtClean="0"/>
              <a:t> en el </a:t>
            </a:r>
            <a:r>
              <a:rPr lang="en-US" i="1" dirty="0" err="1" smtClean="0"/>
              <a:t>cliente</a:t>
            </a:r>
            <a:r>
              <a:rPr lang="en-US" i="1" dirty="0" smtClean="0"/>
              <a:t> de </a:t>
            </a:r>
            <a:r>
              <a:rPr lang="en-US" i="1" dirty="0" err="1" smtClean="0"/>
              <a:t>SkyRiver</a:t>
            </a:r>
            <a:r>
              <a:rPr lang="en-US" i="1" dirty="0" smtClean="0"/>
              <a:t> </a:t>
            </a:r>
            <a:r>
              <a:rPr lang="en-US" i="1" dirty="0" err="1" smtClean="0"/>
              <a:t>para</a:t>
            </a:r>
            <a:r>
              <a:rPr lang="en-US" i="1" dirty="0" smtClean="0"/>
              <a:t> </a:t>
            </a:r>
            <a:r>
              <a:rPr lang="en-US" i="1" dirty="0" err="1" smtClean="0"/>
              <a:t>crear</a:t>
            </a:r>
            <a:r>
              <a:rPr lang="en-US" i="1" dirty="0" smtClean="0"/>
              <a:t> un </a:t>
            </a:r>
            <a:r>
              <a:rPr lang="en-US" i="1" dirty="0" err="1" smtClean="0"/>
              <a:t>registro</a:t>
            </a:r>
            <a:r>
              <a:rPr lang="en-US" i="1" dirty="0" smtClean="0"/>
              <a:t> de </a:t>
            </a:r>
            <a:r>
              <a:rPr lang="en-US" i="1" dirty="0" err="1" smtClean="0"/>
              <a:t>autoridad</a:t>
            </a:r>
            <a:r>
              <a:rPr lang="en-US" i="1" dirty="0" smtClean="0"/>
              <a:t> </a:t>
            </a:r>
            <a:r>
              <a:rPr lang="en-US" i="1" dirty="0" err="1" smtClean="0"/>
              <a:t>único</a:t>
            </a:r>
            <a:r>
              <a:rPr lang="en-US" i="1" dirty="0" smtClean="0"/>
              <a:t>. Durante </a:t>
            </a:r>
            <a:r>
              <a:rPr lang="en-US" i="1" dirty="0" err="1" smtClean="0"/>
              <a:t>esta</a:t>
            </a:r>
            <a:r>
              <a:rPr lang="en-US" i="1" dirty="0" smtClean="0"/>
              <a:t> </a:t>
            </a:r>
            <a:r>
              <a:rPr lang="en-US" i="1" dirty="0" err="1" smtClean="0"/>
              <a:t>clase</a:t>
            </a:r>
            <a:r>
              <a:rPr lang="en-US" i="1" dirty="0" smtClean="0"/>
              <a:t>, </a:t>
            </a:r>
            <a:r>
              <a:rPr lang="en-US" i="1" dirty="0" err="1" smtClean="0"/>
              <a:t>utilizarán</a:t>
            </a:r>
            <a:r>
              <a:rPr lang="en-US" i="1" dirty="0" smtClean="0"/>
              <a:t> la </a:t>
            </a:r>
            <a:r>
              <a:rPr lang="en-US" i="1" dirty="0" err="1" smtClean="0"/>
              <a:t>plantilla</a:t>
            </a:r>
            <a:r>
              <a:rPr lang="en-US" i="1" dirty="0" smtClean="0"/>
              <a:t> </a:t>
            </a:r>
            <a:r>
              <a:rPr lang="en-US" i="1" dirty="0" err="1" smtClean="0"/>
              <a:t>para</a:t>
            </a:r>
            <a:r>
              <a:rPr lang="en-US" i="1" dirty="0" smtClean="0"/>
              <a:t> </a:t>
            </a:r>
            <a:r>
              <a:rPr lang="en-US" i="1" dirty="0" err="1" smtClean="0"/>
              <a:t>construir</a:t>
            </a:r>
            <a:r>
              <a:rPr lang="en-US" i="1" dirty="0" smtClean="0"/>
              <a:t> </a:t>
            </a:r>
            <a:r>
              <a:rPr lang="en-US" i="1" dirty="0" err="1" smtClean="0"/>
              <a:t>su</a:t>
            </a:r>
            <a:r>
              <a:rPr lang="en-US" i="1" dirty="0" smtClean="0"/>
              <a:t> </a:t>
            </a:r>
            <a:r>
              <a:rPr lang="en-US" i="1" dirty="0" err="1" smtClean="0"/>
              <a:t>registro</a:t>
            </a:r>
            <a:r>
              <a:rPr lang="en-US" i="1" dirty="0" smtClean="0"/>
              <a:t> de </a:t>
            </a:r>
            <a:r>
              <a:rPr lang="en-US" i="1" dirty="0" err="1" smtClean="0"/>
              <a:t>autoridad</a:t>
            </a:r>
            <a:r>
              <a:rPr lang="en-US" i="1" dirty="0" smtClean="0"/>
              <a:t> </a:t>
            </a:r>
            <a:r>
              <a:rPr lang="en-US" i="1" dirty="0" err="1" smtClean="0"/>
              <a:t>para</a:t>
            </a:r>
            <a:r>
              <a:rPr lang="en-US" i="1" dirty="0" smtClean="0"/>
              <a:t> un </a:t>
            </a:r>
            <a:r>
              <a:rPr lang="en-US" i="1" dirty="0" err="1" smtClean="0"/>
              <a:t>nombre</a:t>
            </a:r>
            <a:r>
              <a:rPr lang="en-US" i="1" dirty="0" smtClean="0"/>
              <a:t> personal.</a:t>
            </a:r>
          </a:p>
          <a:p>
            <a:pPr defTabSz="928688" eaLnBrk="1" hangingPunct="1">
              <a:spcBef>
                <a:spcPct val="0"/>
              </a:spcBef>
            </a:pPr>
            <a:endParaRPr lang="en-US" dirty="0" smtClean="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E324DD-7723-4C92-8A70-838A2A0B39B8}" type="slidenum">
              <a:rPr lang="en-US">
                <a:cs typeface="Arial" charset="0"/>
              </a:rPr>
              <a:pPr fontAlgn="base">
                <a:spcBef>
                  <a:spcPct val="0"/>
                </a:spcBef>
                <a:spcAft>
                  <a:spcPct val="0"/>
                </a:spcAft>
                <a:defRPr/>
              </a:pPr>
              <a:t>11</a:t>
            </a:fld>
            <a:endParaRPr lang="en-US">
              <a:cs typeface="Arial" charset="0"/>
            </a:endParaRPr>
          </a:p>
        </p:txBody>
      </p:sp>
      <p:sp>
        <p:nvSpPr>
          <p:cNvPr id="3277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s-MX" dirty="0" smtClean="0">
                <a:sym typeface="Wingdings" pitchFamily="2" charset="2"/>
              </a:rPr>
              <a:t>1 mayo 2013</a:t>
            </a:r>
          </a:p>
          <a:p>
            <a:pPr defTabSz="928688" eaLnBrk="1" hangingPunct="1">
              <a:spcBef>
                <a:spcPct val="0"/>
              </a:spcBef>
            </a:pPr>
            <a:r>
              <a:rPr lang="es-MX" dirty="0" smtClean="0">
                <a:sym typeface="Wingdings" pitchFamily="2" charset="2"/>
              </a:rPr>
              <a:t>Tenga en cuenta que RDA divide los nombres en: nombres preferidos y variantes del nombre.</a:t>
            </a:r>
          </a:p>
          <a:p>
            <a:pPr defTabSz="928688" eaLnBrk="1" hangingPunct="1">
              <a:spcBef>
                <a:spcPct val="0"/>
              </a:spcBef>
            </a:pPr>
            <a:endParaRPr lang="es-MX" dirty="0" smtClean="0">
              <a:sym typeface="Wingdings" pitchFamily="2" charset="2"/>
            </a:endParaRPr>
          </a:p>
          <a:p>
            <a:pPr defTabSz="928688" eaLnBrk="1" hangingPunct="1">
              <a:spcBef>
                <a:spcPct val="0"/>
              </a:spcBef>
            </a:pPr>
            <a:r>
              <a:rPr lang="es-MX" dirty="0" smtClean="0">
                <a:sym typeface="Wingdings" pitchFamily="2" charset="2"/>
              </a:rPr>
              <a:t>Terminología sobre Puntos de acceso  diapositiva posterior.</a:t>
            </a:r>
            <a:endParaRPr lang="en-US" dirty="0" smtClean="0">
              <a:sym typeface="Wingdings" pitchFamily="2" charset="2"/>
            </a:endParaRPr>
          </a:p>
        </p:txBody>
      </p:sp>
      <p:sp>
        <p:nvSpPr>
          <p:cNvPr id="34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E9D35C-CDCE-4823-B880-888D1BC13583}" type="slidenum">
              <a:rPr lang="en-US">
                <a:cs typeface="Arial" charset="0"/>
              </a:rPr>
              <a:pPr fontAlgn="base">
                <a:spcBef>
                  <a:spcPct val="0"/>
                </a:spcBef>
                <a:spcAft>
                  <a:spcPct val="0"/>
                </a:spcAft>
                <a:defRPr/>
              </a:pPr>
              <a:t>12</a:t>
            </a:fld>
            <a:endParaRPr lang="en-US">
              <a:cs typeface="Arial" charset="0"/>
            </a:endParaRPr>
          </a:p>
        </p:txBody>
      </p:sp>
      <p:sp>
        <p:nvSpPr>
          <p:cNvPr id="3482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dirty="0" smtClean="0"/>
              <a:t>1 mayo 2013</a:t>
            </a:r>
          </a:p>
          <a:p>
            <a:pPr eaLnBrk="1" hangingPunct="1">
              <a:spcBef>
                <a:spcPct val="0"/>
              </a:spcBef>
            </a:pPr>
            <a:r>
              <a:rPr lang="es-MX" dirty="0" smtClean="0"/>
              <a:t>Cuando se registran datos que identifican a una persona, incluya, como mínimo, estos elementos si son aplicables y de fácil comprobación. Registre los elementos ya sea como partes del punto de acceso autorizado que representa la persona o como elementos separados, o ambos.</a:t>
            </a:r>
          </a:p>
          <a:p>
            <a:pPr eaLnBrk="1" hangingPunct="1">
              <a:spcBef>
                <a:spcPct val="0"/>
              </a:spcBef>
            </a:pPr>
            <a:endParaRPr lang="es-MX" dirty="0" smtClean="0"/>
          </a:p>
          <a:p>
            <a:pPr eaLnBrk="1" hangingPunct="1">
              <a:spcBef>
                <a:spcPct val="0"/>
              </a:spcBef>
            </a:pPr>
            <a:r>
              <a:rPr lang="es-MX" dirty="0" smtClean="0"/>
              <a:t>Títulos = una palabra o frase indicativa del rango o cargo de realeza, nobleza, eclesiástico, un término de tratamiento para una persona de vocación religiosa (si la persona no tiene un apellido).</a:t>
            </a:r>
          </a:p>
          <a:p>
            <a:pPr eaLnBrk="1" hangingPunct="1">
              <a:spcBef>
                <a:spcPct val="0"/>
              </a:spcBef>
            </a:pPr>
            <a:endParaRPr lang="es-MX" dirty="0" smtClean="0"/>
          </a:p>
          <a:p>
            <a:pPr eaLnBrk="1" hangingPunct="1">
              <a:spcBef>
                <a:spcPct val="0"/>
              </a:spcBef>
            </a:pPr>
            <a:r>
              <a:rPr lang="es-MX" dirty="0" smtClean="0"/>
              <a:t>Otra designación = Santo, Espíritu; al contrario solamente es núcleo si es necesario para distinguir.</a:t>
            </a:r>
          </a:p>
          <a:p>
            <a:pPr eaLnBrk="1" hangingPunct="1">
              <a:spcBef>
                <a:spcPct val="0"/>
              </a:spcBef>
            </a:pPr>
            <a:endParaRPr lang="es-MX" dirty="0" smtClean="0"/>
          </a:p>
          <a:p>
            <a:pPr eaLnBrk="1" hangingPunct="1">
              <a:spcBef>
                <a:spcPct val="0"/>
              </a:spcBef>
            </a:pPr>
            <a:r>
              <a:rPr lang="es-MX" dirty="0" smtClean="0"/>
              <a:t>LCCN (010) = identificadores.</a:t>
            </a:r>
          </a:p>
          <a:p>
            <a:pPr eaLnBrk="1" hangingPunct="1">
              <a:spcBef>
                <a:spcPct val="0"/>
              </a:spcBef>
            </a:pPr>
            <a:endParaRPr lang="es-MX" dirty="0" smtClean="0"/>
          </a:p>
          <a:p>
            <a:pPr eaLnBrk="1" hangingPunct="1">
              <a:spcBef>
                <a:spcPct val="0"/>
              </a:spcBef>
            </a:pPr>
            <a:r>
              <a:rPr lang="es-MX" dirty="0" smtClean="0"/>
              <a:t>* En caso de ausencia de conflicto, se considera "núcleo" </a:t>
            </a:r>
            <a:r>
              <a:rPr lang="es-MX" u="sng" dirty="0" smtClean="0"/>
              <a:t>solamente</a:t>
            </a:r>
            <a:r>
              <a:rPr lang="es-MX" dirty="0" smtClean="0"/>
              <a:t> para una persona cuyo nombre se compone de una frase o de una denominación que</a:t>
            </a:r>
            <a:r>
              <a:rPr lang="es-MX" baseline="0" dirty="0" smtClean="0"/>
              <a:t> </a:t>
            </a:r>
            <a:r>
              <a:rPr lang="es-MX" dirty="0" smtClean="0"/>
              <a:t>no transmite la idea de ser una persona.</a:t>
            </a:r>
            <a:endParaRPr lang="en-US" dirty="0" smtClean="0"/>
          </a:p>
          <a:p>
            <a:pPr eaLnBrk="1" hangingPunct="1">
              <a:spcBef>
                <a:spcPct val="0"/>
              </a:spcBef>
            </a:pPr>
            <a:endParaRPr lang="en-US" dirty="0" smtClean="0"/>
          </a:p>
        </p:txBody>
      </p:sp>
      <p:sp>
        <p:nvSpPr>
          <p:cNvPr id="36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99AB1F-18AD-44B8-9751-8722D2346AAC}" type="slidenum">
              <a:rPr lang="en-US">
                <a:cs typeface="Arial" charset="0"/>
              </a:rPr>
              <a:pPr fontAlgn="base">
                <a:spcBef>
                  <a:spcPct val="0"/>
                </a:spcBef>
                <a:spcAft>
                  <a:spcPct val="0"/>
                </a:spcAft>
                <a:defRPr/>
              </a:pPr>
              <a:t>13</a:t>
            </a:fld>
            <a:endParaRPr lang="en-US">
              <a:cs typeface="Arial" charset="0"/>
            </a:endParaRPr>
          </a:p>
        </p:txBody>
      </p:sp>
      <p:sp>
        <p:nvSpPr>
          <p:cNvPr id="3686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s-MX" dirty="0" smtClean="0"/>
              <a:t>Revisión:</a:t>
            </a:r>
            <a:r>
              <a:rPr lang="es-MX" baseline="0" dirty="0" smtClean="0"/>
              <a:t> 24 febrero 2014</a:t>
            </a:r>
          </a:p>
          <a:p>
            <a:pPr defTabSz="928688" eaLnBrk="1" hangingPunct="1">
              <a:spcBef>
                <a:spcPct val="0"/>
              </a:spcBef>
            </a:pPr>
            <a:endParaRPr lang="es-MX" dirty="0" smtClean="0"/>
          </a:p>
          <a:p>
            <a:pPr defTabSz="928688" eaLnBrk="1" hangingPunct="1">
              <a:spcBef>
                <a:spcPct val="0"/>
              </a:spcBef>
            </a:pPr>
            <a:r>
              <a:rPr lang="es-MX" dirty="0" smtClean="0"/>
              <a:t>Cuando se registra un elemento para diferenciar una persona de otra persona con el mismo o un nombre similar, añada siempre el elemento al punto de acceso (LC-PCC PS para 8.3). Si los elementos se registran como parte del punto de acceso o no (ya que no existe ningún conflicto que resolver), estos pueden incluirse en los campos especiales del RAN.</a:t>
            </a:r>
          </a:p>
          <a:p>
            <a:pPr defTabSz="928688" eaLnBrk="1" hangingPunct="1">
              <a:spcBef>
                <a:spcPct val="0"/>
              </a:spcBef>
            </a:pPr>
            <a:r>
              <a:rPr lang="es-MX" dirty="0" smtClean="0"/>
              <a:t> </a:t>
            </a:r>
          </a:p>
          <a:p>
            <a:pPr defTabSz="928688" eaLnBrk="1" hangingPunct="1">
              <a:spcBef>
                <a:spcPct val="0"/>
              </a:spcBef>
            </a:pPr>
            <a:r>
              <a:rPr lang="en-US" dirty="0" smtClean="0"/>
              <a:t>[Maestro:</a:t>
            </a:r>
            <a:r>
              <a:rPr lang="en-US" baseline="0" dirty="0" smtClean="0"/>
              <a:t> </a:t>
            </a:r>
            <a:r>
              <a:rPr lang="en-US" baseline="0" dirty="0" err="1" smtClean="0"/>
              <a:t>ve</a:t>
            </a:r>
            <a:r>
              <a:rPr lang="en-US" baseline="0" dirty="0" smtClean="0"/>
              <a:t> al </a:t>
            </a:r>
            <a:r>
              <a:rPr lang="en-US" baseline="0" dirty="0" err="1" smtClean="0"/>
              <a:t>posterio</a:t>
            </a:r>
            <a:r>
              <a:rPr lang="en-US" baseline="0" dirty="0" smtClean="0"/>
              <a:t> a la </a:t>
            </a:r>
            <a:r>
              <a:rPr lang="en-US" baseline="0" dirty="0" err="1" smtClean="0"/>
              <a:t>diapositiva</a:t>
            </a:r>
            <a:r>
              <a:rPr lang="en-US" baseline="0" dirty="0" smtClean="0"/>
              <a:t> 55ff para la </a:t>
            </a:r>
            <a:r>
              <a:rPr lang="en-US" baseline="0" dirty="0" err="1" smtClean="0"/>
              <a:t>información</a:t>
            </a:r>
            <a:r>
              <a:rPr lang="en-US" baseline="0" dirty="0" smtClean="0"/>
              <a:t> </a:t>
            </a:r>
            <a:r>
              <a:rPr lang="en-US" baseline="0" dirty="0" err="1" smtClean="0"/>
              <a:t>sobre</a:t>
            </a:r>
            <a:r>
              <a:rPr lang="en-US" baseline="0" dirty="0" smtClean="0"/>
              <a:t> la </a:t>
            </a:r>
            <a:r>
              <a:rPr lang="en-US" baseline="0" dirty="0" err="1" smtClean="0"/>
              <a:t>política</a:t>
            </a:r>
            <a:r>
              <a:rPr lang="en-US" baseline="0" dirty="0" smtClean="0"/>
              <a:t> de PCC de </a:t>
            </a:r>
            <a:r>
              <a:rPr lang="en-US" baseline="0" dirty="0" err="1" smtClean="0"/>
              <a:t>nombres</a:t>
            </a:r>
            <a:r>
              <a:rPr lang="en-US" baseline="0" dirty="0" smtClean="0"/>
              <a:t> no </a:t>
            </a:r>
            <a:r>
              <a:rPr lang="en-US" baseline="0" dirty="0" err="1" smtClean="0"/>
              <a:t>diferenciados</a:t>
            </a:r>
            <a:r>
              <a:rPr lang="en-US" baseline="0" dirty="0" smtClean="0"/>
              <a:t>]</a:t>
            </a:r>
            <a:endParaRPr lang="en-US" dirty="0" smtClean="0"/>
          </a:p>
        </p:txBody>
      </p:sp>
      <p:sp>
        <p:nvSpPr>
          <p:cNvPr id="38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F6D2DA-76D7-4E20-8397-D26C703F6208}" type="slidenum">
              <a:rPr lang="en-US">
                <a:cs typeface="Arial" charset="0"/>
              </a:rPr>
              <a:pPr fontAlgn="base">
                <a:spcBef>
                  <a:spcPct val="0"/>
                </a:spcBef>
                <a:spcAft>
                  <a:spcPct val="0"/>
                </a:spcAft>
                <a:defRPr/>
              </a:pPr>
              <a:t>14</a:t>
            </a:fld>
            <a:endParaRPr lang="en-US">
              <a:cs typeface="Arial" charset="0"/>
            </a:endParaRPr>
          </a:p>
        </p:txBody>
      </p:sp>
      <p:sp>
        <p:nvSpPr>
          <p:cNvPr id="3891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b="0" dirty="0" smtClean="0"/>
              <a:t>1 mayo 2013</a:t>
            </a:r>
          </a:p>
          <a:p>
            <a:pPr defTabSz="928688" eaLnBrk="1" hangingPunct="1">
              <a:spcBef>
                <a:spcPct val="0"/>
              </a:spcBef>
            </a:pPr>
            <a:r>
              <a:rPr lang="en-US" b="1" dirty="0" smtClean="0"/>
              <a:t>Nota para el instructor: </a:t>
            </a:r>
            <a:r>
              <a:rPr lang="en-US" b="0" dirty="0" smtClean="0"/>
              <a:t> </a:t>
            </a:r>
            <a:r>
              <a:rPr lang="en-US" b="0" dirty="0" err="1" smtClean="0"/>
              <a:t>Vaya</a:t>
            </a:r>
            <a:r>
              <a:rPr lang="en-US" b="0" dirty="0" smtClean="0"/>
              <a:t> a RDA 8.5.1; </a:t>
            </a:r>
            <a:r>
              <a:rPr lang="en-US" b="0" dirty="0" err="1" smtClean="0"/>
              <a:t>haga</a:t>
            </a:r>
            <a:r>
              <a:rPr lang="en-US" b="0" dirty="0" smtClean="0"/>
              <a:t> </a:t>
            </a:r>
            <a:r>
              <a:rPr lang="en-US" b="0" dirty="0" err="1" smtClean="0"/>
              <a:t>que</a:t>
            </a:r>
            <a:r>
              <a:rPr lang="en-US" b="0" dirty="0" smtClean="0"/>
              <a:t> </a:t>
            </a:r>
            <a:r>
              <a:rPr lang="en-US" b="0" dirty="0" err="1" smtClean="0"/>
              <a:t>alguien</a:t>
            </a:r>
            <a:r>
              <a:rPr lang="en-US" b="0" dirty="0" smtClean="0"/>
              <a:t> lea, </a:t>
            </a:r>
            <a:r>
              <a:rPr lang="en-US" b="0" dirty="0" err="1" smtClean="0"/>
              <a:t>especialmente</a:t>
            </a:r>
            <a:r>
              <a:rPr lang="en-US" b="0" dirty="0" smtClean="0"/>
              <a:t> la </a:t>
            </a:r>
            <a:r>
              <a:rPr lang="en-US" b="0" dirty="0" err="1" smtClean="0"/>
              <a:t>instrucción</a:t>
            </a:r>
            <a:r>
              <a:rPr lang="en-US" b="0" dirty="0" smtClean="0"/>
              <a:t> 8.5.6.1. </a:t>
            </a:r>
            <a:r>
              <a:rPr lang="en-US" b="0" dirty="0" err="1" smtClean="0"/>
              <a:t>Después</a:t>
            </a:r>
            <a:r>
              <a:rPr lang="en-US" b="0" dirty="0" smtClean="0"/>
              <a:t> </a:t>
            </a:r>
            <a:r>
              <a:rPr lang="en-US" b="0" dirty="0" err="1" smtClean="0"/>
              <a:t>vaya</a:t>
            </a:r>
            <a:r>
              <a:rPr lang="en-US" b="0" dirty="0" smtClean="0"/>
              <a:t> a los </a:t>
            </a:r>
            <a:r>
              <a:rPr lang="en-US" b="0" dirty="0" err="1" smtClean="0"/>
              <a:t>Apéndices</a:t>
            </a:r>
            <a:r>
              <a:rPr lang="en-US" b="0" dirty="0" smtClean="0"/>
              <a:t> A.2 &amp; B.2 y </a:t>
            </a:r>
            <a:r>
              <a:rPr lang="en-US" b="0" dirty="0" err="1" smtClean="0"/>
              <a:t>examinen</a:t>
            </a:r>
            <a:r>
              <a:rPr lang="en-US" b="0" dirty="0" smtClean="0"/>
              <a:t> </a:t>
            </a:r>
            <a:r>
              <a:rPr lang="en-US" b="0" dirty="0" err="1" smtClean="0"/>
              <a:t>juntos</a:t>
            </a:r>
            <a:r>
              <a:rPr lang="en-US" b="0" dirty="0" smtClean="0"/>
              <a:t> </a:t>
            </a:r>
            <a:r>
              <a:rPr lang="en-US" b="0" baseline="0" dirty="0" err="1" smtClean="0"/>
              <a:t>las</a:t>
            </a:r>
            <a:r>
              <a:rPr lang="en-US" b="0" baseline="0" dirty="0" smtClean="0"/>
              <a:t> </a:t>
            </a:r>
            <a:r>
              <a:rPr lang="en-US" b="0" baseline="0" dirty="0" err="1" smtClean="0"/>
              <a:t>instrucciones</a:t>
            </a:r>
            <a:r>
              <a:rPr lang="en-US" b="0" baseline="0" dirty="0" smtClean="0"/>
              <a:t>.</a:t>
            </a:r>
            <a:endParaRPr lang="en-US" b="1" dirty="0" smtClean="0"/>
          </a:p>
          <a:p>
            <a:pPr defTabSz="928688" eaLnBrk="1" hangingPunct="1">
              <a:spcBef>
                <a:spcPct val="0"/>
              </a:spcBef>
            </a:pPr>
            <a:endParaRPr lang="en-US" b="1" dirty="0" smtClean="0"/>
          </a:p>
        </p:txBody>
      </p:sp>
      <p:sp>
        <p:nvSpPr>
          <p:cNvPr id="40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C48EDC-8CA8-495C-8EE2-8F918BF42EAB}" type="slidenum">
              <a:rPr lang="en-US">
                <a:cs typeface="Arial" charset="0"/>
              </a:rPr>
              <a:pPr fontAlgn="base">
                <a:spcBef>
                  <a:spcPct val="0"/>
                </a:spcBef>
                <a:spcAft>
                  <a:spcPct val="0"/>
                </a:spcAft>
                <a:defRPr/>
              </a:pPr>
              <a:t>15</a:t>
            </a:fld>
            <a:endParaRPr lang="en-US">
              <a:cs typeface="Arial" charset="0"/>
            </a:endParaRPr>
          </a:p>
        </p:txBody>
      </p:sp>
      <p:sp>
        <p:nvSpPr>
          <p:cNvPr id="4096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smtClean="0"/>
              <a:t>1 mayo 2013</a:t>
            </a:r>
          </a:p>
          <a:p>
            <a:pPr defTabSz="928688" eaLnBrk="1" hangingPunct="1">
              <a:spcBef>
                <a:spcPct val="0"/>
              </a:spcBef>
            </a:pPr>
            <a:r>
              <a:rPr lang="en-US" dirty="0" err="1" smtClean="0"/>
              <a:t>Elemento</a:t>
            </a:r>
            <a:r>
              <a:rPr lang="en-US" dirty="0" smtClean="0"/>
              <a:t> </a:t>
            </a:r>
            <a:r>
              <a:rPr lang="en-US" dirty="0" err="1" smtClean="0"/>
              <a:t>Núcleo</a:t>
            </a:r>
            <a:r>
              <a:rPr lang="en-US" dirty="0" smtClean="0"/>
              <a:t> para el PCC de </a:t>
            </a:r>
            <a:r>
              <a:rPr lang="en-US" dirty="0" err="1" smtClean="0"/>
              <a:t>acuerdo</a:t>
            </a:r>
            <a:r>
              <a:rPr lang="en-US" dirty="0" smtClean="0"/>
              <a:t> a </a:t>
            </a:r>
            <a:r>
              <a:rPr lang="en-US" dirty="0" err="1" smtClean="0"/>
              <a:t>las</a:t>
            </a:r>
            <a:r>
              <a:rPr lang="en-US" dirty="0" smtClean="0"/>
              <a:t> LC-PCC PS.</a:t>
            </a:r>
          </a:p>
          <a:p>
            <a:pPr defTabSz="928688" eaLnBrk="1" hangingPunct="1">
              <a:spcBef>
                <a:spcPct val="0"/>
              </a:spcBef>
            </a:pPr>
            <a:endParaRPr lang="en-US" dirty="0" smtClean="0"/>
          </a:p>
          <a:p>
            <a:pPr defTabSz="928688" eaLnBrk="1" hangingPunct="1">
              <a:spcBef>
                <a:spcPct val="0"/>
              </a:spcBef>
            </a:pPr>
            <a:r>
              <a:rPr lang="en-US" b="1" dirty="0" smtClean="0"/>
              <a:t>Nota </a:t>
            </a:r>
            <a:r>
              <a:rPr lang="en-US" b="1" dirty="0" err="1" smtClean="0"/>
              <a:t>para</a:t>
            </a:r>
            <a:r>
              <a:rPr lang="en-US" b="1" dirty="0" smtClean="0"/>
              <a:t> el instructor: </a:t>
            </a:r>
            <a:r>
              <a:rPr lang="en-US" b="0" dirty="0" smtClean="0"/>
              <a:t> </a:t>
            </a:r>
            <a:r>
              <a:rPr lang="en-US" b="0" dirty="0" err="1" smtClean="0"/>
              <a:t>Todos</a:t>
            </a:r>
            <a:r>
              <a:rPr lang="en-US" b="0" dirty="0" smtClean="0"/>
              <a:t> </a:t>
            </a:r>
            <a:r>
              <a:rPr lang="en-US" b="0" dirty="0" err="1" smtClean="0"/>
              <a:t>vayan</a:t>
            </a:r>
            <a:r>
              <a:rPr lang="en-US" b="0" dirty="0" smtClean="0"/>
              <a:t> a</a:t>
            </a:r>
            <a:r>
              <a:rPr lang="en-US" b="0" baseline="0" dirty="0" smtClean="0"/>
              <a:t> la </a:t>
            </a:r>
            <a:r>
              <a:rPr lang="en-US" b="0" baseline="0" dirty="0" err="1" smtClean="0"/>
              <a:t>instrucción</a:t>
            </a:r>
            <a:r>
              <a:rPr lang="en-US" b="0" baseline="0" dirty="0" smtClean="0"/>
              <a:t> 8.12 de RDA: </a:t>
            </a:r>
            <a:r>
              <a:rPr lang="en-US" b="0" baseline="0" dirty="0" err="1" smtClean="0"/>
              <a:t>Una</a:t>
            </a:r>
            <a:r>
              <a:rPr lang="en-US" b="0" baseline="0" dirty="0" smtClean="0"/>
              <a:t> </a:t>
            </a:r>
            <a:r>
              <a:rPr lang="en-US" b="0" baseline="0" dirty="0" err="1" smtClean="0"/>
              <a:t>fuente</a:t>
            </a:r>
            <a:r>
              <a:rPr lang="en-US" b="0" baseline="0" dirty="0" smtClean="0"/>
              <a:t> </a:t>
            </a:r>
            <a:r>
              <a:rPr lang="en-US" b="0" baseline="0" dirty="0" err="1" smtClean="0"/>
              <a:t>consultada</a:t>
            </a:r>
            <a:r>
              <a:rPr lang="en-US" b="0" baseline="0" dirty="0" smtClean="0"/>
              <a:t> </a:t>
            </a:r>
            <a:r>
              <a:rPr lang="en-US" b="0" baseline="0" dirty="0" err="1" smtClean="0"/>
              <a:t>es</a:t>
            </a:r>
            <a:r>
              <a:rPr lang="en-US" b="0" baseline="0" dirty="0" smtClean="0"/>
              <a:t> un </a:t>
            </a:r>
            <a:r>
              <a:rPr lang="en-US" b="0" baseline="0" dirty="0" err="1" smtClean="0"/>
              <a:t>recurso</a:t>
            </a:r>
            <a:r>
              <a:rPr lang="en-US" b="0" baseline="0" dirty="0" smtClean="0"/>
              <a:t> </a:t>
            </a:r>
            <a:r>
              <a:rPr lang="en-US" b="0" baseline="0" dirty="0" err="1" smtClean="0"/>
              <a:t>utilizado</a:t>
            </a:r>
            <a:r>
              <a:rPr lang="en-US" b="0" baseline="0" dirty="0" smtClean="0"/>
              <a:t> </a:t>
            </a:r>
            <a:r>
              <a:rPr lang="en-US" b="0" baseline="0" dirty="0" err="1" smtClean="0"/>
              <a:t>para</a:t>
            </a:r>
            <a:r>
              <a:rPr lang="en-US" b="0" baseline="0" dirty="0" smtClean="0"/>
              <a:t> </a:t>
            </a:r>
            <a:r>
              <a:rPr lang="en-US" b="0" baseline="0" dirty="0" err="1" smtClean="0"/>
              <a:t>determinar</a:t>
            </a:r>
            <a:r>
              <a:rPr lang="en-US" b="0" baseline="0" dirty="0" smtClean="0"/>
              <a:t> el </a:t>
            </a:r>
            <a:r>
              <a:rPr lang="en-US" b="0" baseline="0" dirty="0" err="1" smtClean="0"/>
              <a:t>nombre</a:t>
            </a:r>
            <a:r>
              <a:rPr lang="en-US" b="0" baseline="0" dirty="0" smtClean="0"/>
              <a:t> u </a:t>
            </a:r>
            <a:r>
              <a:rPr lang="en-US" b="0" baseline="0" dirty="0" err="1" smtClean="0"/>
              <a:t>otro</a:t>
            </a:r>
            <a:r>
              <a:rPr lang="en-US" b="0" baseline="0" dirty="0" smtClean="0"/>
              <a:t> </a:t>
            </a:r>
            <a:r>
              <a:rPr lang="en-US" b="0" baseline="0" dirty="0" err="1" smtClean="0"/>
              <a:t>atributo</a:t>
            </a:r>
            <a:r>
              <a:rPr lang="en-US" b="0" baseline="0" dirty="0" smtClean="0"/>
              <a:t> </a:t>
            </a:r>
            <a:r>
              <a:rPr lang="en-US" b="0" baseline="0" dirty="0" err="1" smtClean="0"/>
              <a:t>identificador</a:t>
            </a:r>
            <a:r>
              <a:rPr lang="en-US" b="0" baseline="0" dirty="0" smtClean="0"/>
              <a:t> de </a:t>
            </a:r>
            <a:r>
              <a:rPr lang="en-US" b="0" baseline="0" dirty="0" err="1" smtClean="0"/>
              <a:t>una</a:t>
            </a:r>
            <a:r>
              <a:rPr lang="en-US" b="0" baseline="0" dirty="0" smtClean="0"/>
              <a:t> persona, </a:t>
            </a:r>
            <a:r>
              <a:rPr lang="en-US" b="0" baseline="0" dirty="0" err="1" smtClean="0"/>
              <a:t>familia</a:t>
            </a:r>
            <a:r>
              <a:rPr lang="en-US" b="0" baseline="0" dirty="0" smtClean="0"/>
              <a:t>, o </a:t>
            </a:r>
            <a:r>
              <a:rPr lang="en-US" b="0" baseline="0" dirty="0" err="1" smtClean="0"/>
              <a:t>entidad</a:t>
            </a:r>
            <a:r>
              <a:rPr lang="en-US" b="0" baseline="0" dirty="0" smtClean="0"/>
              <a:t> </a:t>
            </a:r>
            <a:r>
              <a:rPr lang="en-US" b="0" baseline="0" dirty="0" err="1" smtClean="0"/>
              <a:t>corporativa</a:t>
            </a:r>
            <a:r>
              <a:rPr lang="en-US" b="0" baseline="0" dirty="0" smtClean="0"/>
              <a:t>.</a:t>
            </a:r>
          </a:p>
          <a:p>
            <a:pPr defTabSz="928688" eaLnBrk="1" hangingPunct="1">
              <a:spcBef>
                <a:spcPct val="0"/>
              </a:spcBef>
            </a:pPr>
            <a:r>
              <a:rPr lang="en-US" dirty="0" smtClean="0"/>
              <a:t> </a:t>
            </a:r>
          </a:p>
        </p:txBody>
      </p:sp>
      <p:sp>
        <p:nvSpPr>
          <p:cNvPr id="430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96885-B179-4108-AF4F-9712E99E36F2}" type="slidenum">
              <a:rPr lang="en-US">
                <a:cs typeface="Arial" charset="0"/>
              </a:rPr>
              <a:pPr fontAlgn="base">
                <a:spcBef>
                  <a:spcPct val="0"/>
                </a:spcBef>
                <a:spcAft>
                  <a:spcPct val="0"/>
                </a:spcAft>
                <a:defRPr/>
              </a:pPr>
              <a:t>16</a:t>
            </a:fld>
            <a:endParaRPr lang="en-US">
              <a:cs typeface="Arial" charset="0"/>
            </a:endParaRPr>
          </a:p>
        </p:txBody>
      </p:sp>
      <p:sp>
        <p:nvSpPr>
          <p:cNvPr id="4301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smtClean="0"/>
              <a:t>1 mayo 2013</a:t>
            </a:r>
          </a:p>
          <a:p>
            <a:pPr defTabSz="928688" eaLnBrk="1" hangingPunct="1">
              <a:spcBef>
                <a:spcPct val="0"/>
              </a:spcBef>
            </a:pPr>
            <a:r>
              <a:rPr lang="en-US" dirty="0" smtClean="0"/>
              <a:t>Hay </a:t>
            </a:r>
            <a:r>
              <a:rPr lang="en-US" dirty="0" err="1" smtClean="0"/>
              <a:t>muchas</a:t>
            </a:r>
            <a:r>
              <a:rPr lang="en-US" dirty="0" smtClean="0"/>
              <a:t> </a:t>
            </a:r>
            <a:r>
              <a:rPr lang="en-US" dirty="0" err="1" smtClean="0"/>
              <a:t>maneras</a:t>
            </a:r>
            <a:r>
              <a:rPr lang="en-US" baseline="0" dirty="0" smtClean="0"/>
              <a:t> de </a:t>
            </a:r>
            <a:r>
              <a:rPr lang="en-US" baseline="0" dirty="0" err="1" smtClean="0"/>
              <a:t>formularlos</a:t>
            </a:r>
            <a:r>
              <a:rPr lang="en-US" baseline="0" dirty="0" smtClean="0"/>
              <a:t>. El </a:t>
            </a:r>
            <a:r>
              <a:rPr lang="en-US" baseline="0" dirty="0" err="1" smtClean="0"/>
              <a:t>objetivo</a:t>
            </a:r>
            <a:r>
              <a:rPr lang="en-US" baseline="0" dirty="0" smtClean="0"/>
              <a:t> </a:t>
            </a:r>
            <a:r>
              <a:rPr lang="en-US" baseline="0" dirty="0" err="1" smtClean="0"/>
              <a:t>es</a:t>
            </a:r>
            <a:r>
              <a:rPr lang="en-US" baseline="0" dirty="0" smtClean="0"/>
              <a:t> </a:t>
            </a:r>
            <a:r>
              <a:rPr lang="en-US" baseline="0" dirty="0" err="1" smtClean="0"/>
              <a:t>que</a:t>
            </a:r>
            <a:r>
              <a:rPr lang="en-US" baseline="0" dirty="0" smtClean="0"/>
              <a:t> </a:t>
            </a:r>
            <a:r>
              <a:rPr lang="en-US" baseline="0" dirty="0" err="1" smtClean="0"/>
              <a:t>registren</a:t>
            </a:r>
            <a:r>
              <a:rPr lang="en-US" baseline="0" dirty="0" smtClean="0"/>
              <a:t> la </a:t>
            </a:r>
            <a:r>
              <a:rPr lang="en-US" baseline="0" dirty="0" err="1" smtClean="0"/>
              <a:t>información</a:t>
            </a:r>
            <a:r>
              <a:rPr lang="en-US" baseline="0" dirty="0" smtClean="0"/>
              <a:t> </a:t>
            </a:r>
            <a:r>
              <a:rPr lang="en-US" baseline="0" dirty="0" err="1" smtClean="0"/>
              <a:t>que</a:t>
            </a:r>
            <a:r>
              <a:rPr lang="en-US" baseline="0" dirty="0" smtClean="0"/>
              <a:t> </a:t>
            </a:r>
            <a:r>
              <a:rPr lang="en-US" baseline="0" dirty="0" err="1" smtClean="0"/>
              <a:t>justifica</a:t>
            </a:r>
            <a:r>
              <a:rPr lang="en-US" baseline="0" dirty="0" smtClean="0"/>
              <a:t> lo </a:t>
            </a:r>
            <a:r>
              <a:rPr lang="en-US" baseline="0" dirty="0" err="1" smtClean="0"/>
              <a:t>que</a:t>
            </a:r>
            <a:r>
              <a:rPr lang="en-US" baseline="0" dirty="0" smtClean="0"/>
              <a:t> </a:t>
            </a:r>
            <a:r>
              <a:rPr lang="en-US" baseline="0" dirty="0" err="1" smtClean="0"/>
              <a:t>Ustedes</a:t>
            </a:r>
            <a:r>
              <a:rPr lang="en-US" baseline="0" dirty="0" smtClean="0"/>
              <a:t> </a:t>
            </a:r>
            <a:r>
              <a:rPr lang="en-US" baseline="0" dirty="0" err="1" smtClean="0"/>
              <a:t>han</a:t>
            </a:r>
            <a:r>
              <a:rPr lang="en-US" baseline="0" dirty="0" smtClean="0"/>
              <a:t> </a:t>
            </a:r>
            <a:r>
              <a:rPr lang="en-US" baseline="0" dirty="0" err="1" smtClean="0"/>
              <a:t>incluido</a:t>
            </a:r>
            <a:r>
              <a:rPr lang="en-US" baseline="0" dirty="0" smtClean="0"/>
              <a:t> en </a:t>
            </a:r>
            <a:r>
              <a:rPr lang="en-US" baseline="0" dirty="0" err="1" smtClean="0"/>
              <a:t>otros</a:t>
            </a:r>
            <a:r>
              <a:rPr lang="en-US" baseline="0" dirty="0" smtClean="0"/>
              <a:t> </a:t>
            </a:r>
            <a:r>
              <a:rPr lang="en-US" baseline="0" dirty="0" err="1" smtClean="0"/>
              <a:t>elementos</a:t>
            </a:r>
            <a:r>
              <a:rPr lang="en-US" baseline="0" dirty="0" smtClean="0"/>
              <a:t> de la </a:t>
            </a:r>
            <a:r>
              <a:rPr lang="en-US" baseline="0" dirty="0" err="1" smtClean="0"/>
              <a:t>descripción</a:t>
            </a:r>
            <a:r>
              <a:rPr lang="en-US" baseline="0" dirty="0" smtClean="0"/>
              <a:t>.</a:t>
            </a:r>
          </a:p>
          <a:p>
            <a:pPr defTabSz="928688" eaLnBrk="1" hangingPunct="1">
              <a:spcBef>
                <a:spcPct val="0"/>
              </a:spcBef>
            </a:pPr>
            <a:endParaRPr lang="en-US" baseline="0" dirty="0" smtClean="0"/>
          </a:p>
          <a:p>
            <a:pPr defTabSz="928688" eaLnBrk="1" hangingPunct="1">
              <a:spcBef>
                <a:spcPct val="0"/>
              </a:spcBef>
            </a:pPr>
            <a:r>
              <a:rPr lang="en-US" i="1" baseline="0" dirty="0" smtClean="0"/>
              <a:t>Nota: </a:t>
            </a:r>
            <a:r>
              <a:rPr lang="en-US" i="0" baseline="0" dirty="0" smtClean="0"/>
              <a:t>No </a:t>
            </a:r>
            <a:r>
              <a:rPr lang="en-US" i="0" baseline="0" dirty="0" err="1" smtClean="0"/>
              <a:t>es</a:t>
            </a:r>
            <a:r>
              <a:rPr lang="en-US" i="0" baseline="0" dirty="0" smtClean="0"/>
              <a:t> </a:t>
            </a:r>
            <a:r>
              <a:rPr lang="en-US" i="0" baseline="0" dirty="0" err="1" smtClean="0"/>
              <a:t>necesario</a:t>
            </a:r>
            <a:r>
              <a:rPr lang="en-US" i="0" baseline="0" dirty="0" smtClean="0"/>
              <a:t> </a:t>
            </a:r>
            <a:r>
              <a:rPr lang="en-US" i="0" baseline="0" dirty="0" err="1" smtClean="0"/>
              <a:t>incluir</a:t>
            </a:r>
            <a:r>
              <a:rPr lang="en-US" i="0" baseline="0" dirty="0" smtClean="0"/>
              <a:t> un </a:t>
            </a:r>
            <a:r>
              <a:rPr lang="en-US" i="0" baseline="0" dirty="0" err="1" smtClean="0"/>
              <a:t>subcampo</a:t>
            </a:r>
            <a:r>
              <a:rPr lang="en-US" i="0" baseline="0" dirty="0" smtClean="0"/>
              <a:t> $b en el </a:t>
            </a:r>
            <a:r>
              <a:rPr lang="en-US" i="0" baseline="0" dirty="0" err="1" smtClean="0"/>
              <a:t>ejemplo</a:t>
            </a:r>
            <a:r>
              <a:rPr lang="en-US" i="0" baseline="0" dirty="0" smtClean="0"/>
              <a:t> 4.</a:t>
            </a:r>
            <a:endParaRPr lang="en-US" i="1" dirty="0" smtClean="0"/>
          </a:p>
        </p:txBody>
      </p:sp>
      <p:sp>
        <p:nvSpPr>
          <p:cNvPr id="45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B89246-5350-4E1A-8F05-05600822F42C}" type="slidenum">
              <a:rPr lang="en-US">
                <a:cs typeface="Arial" charset="0"/>
              </a:rPr>
              <a:pPr fontAlgn="base">
                <a:spcBef>
                  <a:spcPct val="0"/>
                </a:spcBef>
                <a:spcAft>
                  <a:spcPct val="0"/>
                </a:spcAft>
                <a:defRPr/>
              </a:pPr>
              <a:t>17</a:t>
            </a:fld>
            <a:endParaRPr lang="en-US">
              <a:cs typeface="Arial" charset="0"/>
            </a:endParaRPr>
          </a:p>
        </p:txBody>
      </p:sp>
      <p:sp>
        <p:nvSpPr>
          <p:cNvPr id="4506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marL="0" lvl="1" defTabSz="928688" eaLnBrk="1" hangingPunct="1">
              <a:spcBef>
                <a:spcPct val="0"/>
              </a:spcBef>
            </a:pPr>
            <a:r>
              <a:rPr lang="en-US" dirty="0" smtClean="0"/>
              <a:t>1 mayo</a:t>
            </a:r>
            <a:r>
              <a:rPr lang="en-US" baseline="0" dirty="0" smtClean="0"/>
              <a:t> 2013</a:t>
            </a:r>
            <a:endParaRPr lang="en-US" dirty="0" smtClean="0"/>
          </a:p>
          <a:p>
            <a:pPr marL="0" lvl="1" defTabSz="928688" eaLnBrk="1" hangingPunct="1">
              <a:spcBef>
                <a:spcPct val="0"/>
              </a:spcBef>
            </a:pPr>
            <a:r>
              <a:rPr lang="en-US" dirty="0" smtClean="0"/>
              <a:t>El </a:t>
            </a:r>
            <a:r>
              <a:rPr lang="en-US" dirty="0" err="1" smtClean="0"/>
              <a:t>nombre</a:t>
            </a:r>
            <a:r>
              <a:rPr lang="en-US" dirty="0" smtClean="0"/>
              <a:t> </a:t>
            </a:r>
            <a:r>
              <a:rPr lang="en-US" dirty="0" err="1" smtClean="0"/>
              <a:t>preferido</a:t>
            </a:r>
            <a:r>
              <a:rPr lang="en-US" dirty="0" smtClean="0"/>
              <a:t> de la persona </a:t>
            </a:r>
            <a:r>
              <a:rPr lang="en-US" dirty="0" err="1" smtClean="0"/>
              <a:t>es</a:t>
            </a:r>
            <a:r>
              <a:rPr lang="en-US" dirty="0" smtClean="0"/>
              <a:t> el </a:t>
            </a:r>
            <a:r>
              <a:rPr lang="en-US" dirty="0" err="1" smtClean="0"/>
              <a:t>nombre</a:t>
            </a:r>
            <a:r>
              <a:rPr lang="en-US" dirty="0" smtClean="0"/>
              <a:t> o forma del </a:t>
            </a:r>
            <a:r>
              <a:rPr lang="en-US" dirty="0" err="1" smtClean="0"/>
              <a:t>nombre</a:t>
            </a:r>
            <a:r>
              <a:rPr lang="en-US" dirty="0" smtClean="0"/>
              <a:t> </a:t>
            </a:r>
            <a:r>
              <a:rPr lang="en-US" dirty="0" err="1" smtClean="0"/>
              <a:t>elegido</a:t>
            </a:r>
            <a:r>
              <a:rPr lang="en-US" dirty="0" smtClean="0"/>
              <a:t> </a:t>
            </a:r>
            <a:r>
              <a:rPr lang="en-US" dirty="0" err="1" smtClean="0"/>
              <a:t>como</a:t>
            </a:r>
            <a:r>
              <a:rPr lang="en-US" dirty="0" smtClean="0"/>
              <a:t> la base para el </a:t>
            </a:r>
            <a:r>
              <a:rPr lang="en-US" dirty="0" err="1" smtClean="0"/>
              <a:t>punto</a:t>
            </a:r>
            <a:r>
              <a:rPr lang="en-US" dirty="0" smtClean="0"/>
              <a:t> de </a:t>
            </a:r>
            <a:r>
              <a:rPr lang="en-US" dirty="0" err="1" smtClean="0"/>
              <a:t>acceso</a:t>
            </a:r>
            <a:r>
              <a:rPr lang="en-US" dirty="0" smtClean="0"/>
              <a:t> </a:t>
            </a:r>
            <a:r>
              <a:rPr lang="en-US" dirty="0" err="1" smtClean="0"/>
              <a:t>autorizado</a:t>
            </a:r>
            <a:r>
              <a:rPr lang="en-US" dirty="0" smtClean="0"/>
              <a:t> </a:t>
            </a:r>
            <a:r>
              <a:rPr lang="en-US" dirty="0" err="1" smtClean="0"/>
              <a:t>que</a:t>
            </a:r>
            <a:r>
              <a:rPr lang="en-US" dirty="0" smtClean="0"/>
              <a:t> </a:t>
            </a:r>
            <a:r>
              <a:rPr lang="en-US" dirty="0" err="1" smtClean="0"/>
              <a:t>representa</a:t>
            </a:r>
            <a:r>
              <a:rPr lang="en-US" dirty="0" smtClean="0"/>
              <a:t> a </a:t>
            </a:r>
            <a:r>
              <a:rPr lang="en-US" dirty="0" err="1" smtClean="0"/>
              <a:t>esa</a:t>
            </a:r>
            <a:r>
              <a:rPr lang="en-US" baseline="0" dirty="0" smtClean="0"/>
              <a:t> persona. Este </a:t>
            </a:r>
            <a:r>
              <a:rPr lang="en-US" baseline="0" dirty="0" err="1" smtClean="0"/>
              <a:t>debe</a:t>
            </a:r>
            <a:r>
              <a:rPr lang="en-US" baseline="0" dirty="0" smtClean="0"/>
              <a:t> </a:t>
            </a:r>
            <a:r>
              <a:rPr lang="en-US" baseline="0" dirty="0" err="1" smtClean="0"/>
              <a:t>determinarse</a:t>
            </a:r>
            <a:r>
              <a:rPr lang="en-US" baseline="0" dirty="0" smtClean="0"/>
              <a:t> a </a:t>
            </a:r>
            <a:r>
              <a:rPr lang="en-US" baseline="0" dirty="0" err="1" smtClean="0"/>
              <a:t>partir</a:t>
            </a:r>
            <a:r>
              <a:rPr lang="en-US" baseline="0" dirty="0" smtClean="0"/>
              <a:t> de la </a:t>
            </a:r>
            <a:r>
              <a:rPr lang="en-US" baseline="0" dirty="0" err="1" smtClean="0"/>
              <a:t>fuentes</a:t>
            </a:r>
            <a:r>
              <a:rPr lang="en-US" baseline="0" dirty="0" smtClean="0"/>
              <a:t> </a:t>
            </a:r>
            <a:r>
              <a:rPr lang="en-US" baseline="0" dirty="0" err="1" smtClean="0"/>
              <a:t>mencionadas</a:t>
            </a:r>
            <a:r>
              <a:rPr lang="en-US" baseline="0" dirty="0" smtClean="0"/>
              <a:t> en </a:t>
            </a:r>
            <a:r>
              <a:rPr lang="en-US" baseline="0" dirty="0" err="1" smtClean="0"/>
              <a:t>esta</a:t>
            </a:r>
            <a:r>
              <a:rPr lang="en-US" baseline="0" dirty="0" smtClean="0"/>
              <a:t> </a:t>
            </a:r>
            <a:r>
              <a:rPr lang="en-US" baseline="0" dirty="0" err="1" smtClean="0"/>
              <a:t>diapositiva</a:t>
            </a:r>
            <a:r>
              <a:rPr lang="en-US" baseline="0" dirty="0" smtClean="0"/>
              <a:t> (en </a:t>
            </a:r>
            <a:r>
              <a:rPr lang="en-US" baseline="0" dirty="0" err="1" smtClean="0"/>
              <a:t>orden</a:t>
            </a:r>
            <a:r>
              <a:rPr lang="en-US" baseline="0" dirty="0" smtClean="0"/>
              <a:t> de </a:t>
            </a:r>
            <a:r>
              <a:rPr lang="en-US" baseline="0" dirty="0" err="1" smtClean="0"/>
              <a:t>preferencia</a:t>
            </a:r>
            <a:r>
              <a:rPr lang="en-US" baseline="0" dirty="0" smtClean="0"/>
              <a:t>). </a:t>
            </a:r>
            <a:r>
              <a:rPr lang="es-MX" baseline="0" dirty="0" smtClean="0"/>
              <a:t>Tenga en cuenta que esta instrucción se aplica a ambos: personas que tienen responsabilidad, así como personas que se consideran materias. (El ejemplar en mano puede ser considerado como una fuente de referencia.)</a:t>
            </a:r>
          </a:p>
          <a:p>
            <a:pPr marL="0" lvl="1" defTabSz="928688" eaLnBrk="1" hangingPunct="1">
              <a:spcBef>
                <a:spcPct val="0"/>
              </a:spcBef>
            </a:pPr>
            <a:endParaRPr lang="es-MX" baseline="0" dirty="0" smtClean="0"/>
          </a:p>
          <a:p>
            <a:pPr marL="0" lvl="1" defTabSz="928688" eaLnBrk="1" hangingPunct="1">
              <a:spcBef>
                <a:spcPct val="0"/>
              </a:spcBef>
            </a:pPr>
            <a:r>
              <a:rPr lang="es-MX" baseline="0" dirty="0" smtClean="0"/>
              <a:t>Nota al instructor: Eche un vistazo a la instrucción RDA 2.2.2 para ver cuáles son las fuentes preferidas de información:</a:t>
            </a:r>
          </a:p>
          <a:p>
            <a:pPr marL="0" lvl="1" defTabSz="928688" eaLnBrk="1" hangingPunct="1">
              <a:spcBef>
                <a:spcPct val="0"/>
              </a:spcBef>
            </a:pPr>
            <a:endParaRPr lang="es-MX" baseline="0" dirty="0" smtClean="0"/>
          </a:p>
          <a:p>
            <a:pPr marL="0" lvl="1" defTabSz="928688" eaLnBrk="1" hangingPunct="1">
              <a:spcBef>
                <a:spcPct val="0"/>
              </a:spcBef>
            </a:pPr>
            <a:r>
              <a:rPr lang="es-MX" baseline="0" dirty="0" smtClean="0"/>
              <a:t>Utilice como fuente preferida de información una fuente que forme parte del propio recurso, que sea apropiada para:</a:t>
            </a:r>
          </a:p>
          <a:p>
            <a:pPr marL="0" lvl="1" defTabSz="928688" eaLnBrk="1" hangingPunct="1">
              <a:spcBef>
                <a:spcPct val="0"/>
              </a:spcBef>
            </a:pPr>
            <a:r>
              <a:rPr lang="es-MX" baseline="0" dirty="0" smtClean="0"/>
              <a:t>- el tipo de descripción </a:t>
            </a:r>
            <a:r>
              <a:rPr lang="es-MX" i="1" baseline="0" dirty="0" smtClean="0"/>
              <a:t>y</a:t>
            </a:r>
            <a:endParaRPr lang="es-MX" baseline="0" dirty="0" smtClean="0"/>
          </a:p>
          <a:p>
            <a:pPr marL="0" lvl="1" defTabSz="928688" eaLnBrk="1" hangingPunct="1">
              <a:spcBef>
                <a:spcPct val="0"/>
              </a:spcBef>
            </a:pPr>
            <a:r>
              <a:rPr lang="es-MX" baseline="0" dirty="0" smtClean="0"/>
              <a:t>- el formato del recurso</a:t>
            </a:r>
          </a:p>
          <a:p>
            <a:pPr marL="0" lvl="1" defTabSz="928688" eaLnBrk="1" hangingPunct="1">
              <a:spcBef>
                <a:spcPct val="0"/>
              </a:spcBef>
            </a:pPr>
            <a:endParaRPr lang="es-MX" baseline="0" dirty="0" smtClean="0"/>
          </a:p>
          <a:p>
            <a:pPr marL="0" lvl="1" defTabSz="928688" eaLnBrk="1" hangingPunct="1">
              <a:spcBef>
                <a:spcPct val="0"/>
              </a:spcBef>
            </a:pPr>
            <a:r>
              <a:rPr lang="es-MX" baseline="0" dirty="0" smtClean="0"/>
              <a:t>Otras fuentes significan </a:t>
            </a:r>
            <a:r>
              <a:rPr lang="es-MX" u="sng" baseline="0" dirty="0" smtClean="0"/>
              <a:t>cualesquiera</a:t>
            </a:r>
            <a:r>
              <a:rPr lang="es-MX" baseline="0" dirty="0" smtClean="0"/>
              <a:t> otras fuentes además del recurso asociado con la persona.</a:t>
            </a:r>
            <a:endParaRPr lang="en-US" dirty="0" smtClean="0"/>
          </a:p>
          <a:p>
            <a:pPr marL="0" lvl="1" defTabSz="928688" eaLnBrk="1" hangingPunct="1">
              <a:spcBef>
                <a:spcPct val="0"/>
              </a:spcBef>
            </a:pPr>
            <a:endParaRPr lang="en-US" dirty="0" smtClean="0"/>
          </a:p>
        </p:txBody>
      </p:sp>
      <p:sp>
        <p:nvSpPr>
          <p:cNvPr id="47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BB3084-D510-463C-ACF0-CDE6F90D0F75}" type="slidenum">
              <a:rPr lang="en-US">
                <a:cs typeface="Arial" charset="0"/>
              </a:rPr>
              <a:pPr fontAlgn="base">
                <a:spcBef>
                  <a:spcPct val="0"/>
                </a:spcBef>
                <a:spcAft>
                  <a:spcPct val="0"/>
                </a:spcAft>
                <a:defRPr/>
              </a:pPr>
              <a:t>18</a:t>
            </a:fld>
            <a:endParaRPr lang="en-US">
              <a:cs typeface="Arial" charset="0"/>
            </a:endParaRPr>
          </a:p>
        </p:txBody>
      </p:sp>
      <p:sp>
        <p:nvSpPr>
          <p:cNvPr id="4710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s-MX" dirty="0" smtClean="0"/>
              <a:t>Revisión:</a:t>
            </a:r>
            <a:r>
              <a:rPr lang="es-MX" baseline="0" dirty="0" smtClean="0"/>
              <a:t> 24 febrero 2014</a:t>
            </a:r>
          </a:p>
          <a:p>
            <a:pPr defTabSz="928688" eaLnBrk="1" hangingPunct="1">
              <a:spcBef>
                <a:spcPct val="0"/>
              </a:spcBef>
            </a:pPr>
            <a:endParaRPr lang="es-MX" dirty="0" smtClean="0"/>
          </a:p>
          <a:p>
            <a:pPr defTabSz="928688" eaLnBrk="1" hangingPunct="1">
              <a:spcBef>
                <a:spcPct val="0"/>
              </a:spcBef>
            </a:pPr>
            <a:r>
              <a:rPr lang="es-MX" dirty="0" smtClean="0"/>
              <a:t>Sólo las </a:t>
            </a:r>
            <a:r>
              <a:rPr lang="es-MX" b="1" dirty="0" smtClean="0"/>
              <a:t>palabras en negrita</a:t>
            </a:r>
            <a:r>
              <a:rPr lang="es-MX" dirty="0" smtClean="0"/>
              <a:t> corresponden</a:t>
            </a:r>
            <a:r>
              <a:rPr lang="es-MX" baseline="0" dirty="0" smtClean="0"/>
              <a:t> al</a:t>
            </a:r>
            <a:r>
              <a:rPr lang="es-MX" dirty="0" smtClean="0"/>
              <a:t> nombre preferido. Todos los demás elementos de este campo son "otros elementos" que son adiciones al nombre preferido.</a:t>
            </a:r>
          </a:p>
          <a:p>
            <a:pPr defTabSz="928688" eaLnBrk="1" hangingPunct="1">
              <a:spcBef>
                <a:spcPct val="0"/>
              </a:spcBef>
            </a:pPr>
            <a:r>
              <a:rPr lang="es-MX" b="1" i="1" dirty="0" smtClean="0"/>
              <a:t>Tenga en cuenta </a:t>
            </a:r>
            <a:r>
              <a:rPr lang="es-MX" i="1" dirty="0" smtClean="0"/>
              <a:t>el orden de los elementos en el ejemplo de Brown, Hiram S.</a:t>
            </a:r>
          </a:p>
          <a:p>
            <a:pPr defTabSz="928688" eaLnBrk="1" hangingPunct="1">
              <a:spcBef>
                <a:spcPct val="0"/>
              </a:spcBef>
            </a:pPr>
            <a:r>
              <a:rPr lang="es-MX" i="1" dirty="0" smtClean="0"/>
              <a:t>En el último ejemplo, se agregó  el </a:t>
            </a:r>
            <a:r>
              <a:rPr lang="es-MX" i="1" dirty="0" err="1" smtClean="0"/>
              <a:t>subcampo</a:t>
            </a:r>
            <a:r>
              <a:rPr lang="es-MX" i="1" dirty="0" smtClean="0"/>
              <a:t> "$ c (Fotógrafo)“ para diferenciar.</a:t>
            </a:r>
          </a:p>
          <a:p>
            <a:pPr defTabSz="928688" eaLnBrk="1" hangingPunct="1">
              <a:spcBef>
                <a:spcPct val="0"/>
              </a:spcBef>
            </a:pPr>
            <a:endParaRPr lang="es-MX" i="1" dirty="0" smtClean="0"/>
          </a:p>
          <a:p>
            <a:pPr defTabSz="928688" eaLnBrk="1" hangingPunct="1">
              <a:spcBef>
                <a:spcPct val="0"/>
              </a:spcBef>
            </a:pPr>
            <a:r>
              <a:rPr lang="es-MX" dirty="0" smtClean="0"/>
              <a:t>Los nombres de variante se mostrarán</a:t>
            </a:r>
            <a:r>
              <a:rPr lang="es-MX" baseline="0" dirty="0" smtClean="0"/>
              <a:t> </a:t>
            </a:r>
            <a:r>
              <a:rPr lang="es-MX" dirty="0" smtClean="0"/>
              <a:t>en diapositivas posteriores (cuando</a:t>
            </a:r>
            <a:r>
              <a:rPr lang="es-MX" baseline="0" dirty="0" smtClean="0"/>
              <a:t> se </a:t>
            </a:r>
            <a:r>
              <a:rPr lang="es-MX" dirty="0" smtClean="0"/>
              <a:t>discutan los nombres de variante: Diapositiva </a:t>
            </a:r>
            <a:r>
              <a:rPr lang="es-MX" dirty="0" smtClean="0">
                <a:solidFill>
                  <a:srgbClr val="FF0000"/>
                </a:solidFill>
              </a:rPr>
              <a:t>37?</a:t>
            </a:r>
            <a:r>
              <a:rPr lang="es-MX" dirty="0" smtClean="0"/>
              <a:t>).</a:t>
            </a:r>
            <a:endParaRPr lang="en-US" dirty="0" smtClean="0"/>
          </a:p>
          <a:p>
            <a:pPr defTabSz="928688" eaLnBrk="1" hangingPunct="1">
              <a:spcBef>
                <a:spcPct val="0"/>
              </a:spcBef>
            </a:pPr>
            <a:endParaRPr lang="en-US" dirty="0" smtClean="0"/>
          </a:p>
        </p:txBody>
      </p:sp>
      <p:sp>
        <p:nvSpPr>
          <p:cNvPr id="491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EFE0C2-7C6F-473D-8329-9BA820BE67D4}" type="slidenum">
              <a:rPr lang="en-US">
                <a:cs typeface="Arial" charset="0"/>
              </a:rPr>
              <a:pPr fontAlgn="base">
                <a:spcBef>
                  <a:spcPct val="0"/>
                </a:spcBef>
                <a:spcAft>
                  <a:spcPct val="0"/>
                </a:spcAft>
                <a:defRPr/>
              </a:pPr>
              <a:t>19</a:t>
            </a:fld>
            <a:endParaRPr lang="en-US">
              <a:cs typeface="Arial" charset="0"/>
            </a:endParaRPr>
          </a:p>
        </p:txBody>
      </p:sp>
      <p:sp>
        <p:nvSpPr>
          <p:cNvPr id="4915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0" dirty="0" smtClean="0"/>
              <a:t>1</a:t>
            </a:r>
            <a:r>
              <a:rPr lang="en-US" b="0" baseline="0" dirty="0" smtClean="0"/>
              <a:t> mayo 2013</a:t>
            </a:r>
            <a:endParaRPr lang="en-US" b="0" dirty="0" smtClean="0"/>
          </a:p>
          <a:p>
            <a:pPr eaLnBrk="1" hangingPunct="1">
              <a:spcBef>
                <a:spcPct val="0"/>
              </a:spcBef>
            </a:pPr>
            <a:r>
              <a:rPr lang="en-US" b="1" dirty="0" smtClean="0"/>
              <a:t>Nota para el instructor: </a:t>
            </a:r>
            <a:r>
              <a:rPr lang="en-US" b="0" dirty="0" smtClean="0"/>
              <a:t>Lean </a:t>
            </a:r>
            <a:r>
              <a:rPr lang="en-US" b="0" dirty="0" err="1" smtClean="0"/>
              <a:t>juntos</a:t>
            </a:r>
            <a:r>
              <a:rPr lang="en-US" b="0" dirty="0" smtClean="0"/>
              <a:t> la </a:t>
            </a:r>
            <a:r>
              <a:rPr lang="en-US" b="0" dirty="0" err="1" smtClean="0"/>
              <a:t>instrucción</a:t>
            </a:r>
            <a:r>
              <a:rPr lang="en-US" b="0" baseline="0" dirty="0" smtClean="0"/>
              <a:t> 9.2.2.3, </a:t>
            </a:r>
            <a:r>
              <a:rPr lang="en-US" b="0" baseline="0" dirty="0" err="1" smtClean="0"/>
              <a:t>luego</a:t>
            </a:r>
            <a:r>
              <a:rPr lang="en-US" b="0" baseline="0" dirty="0" smtClean="0"/>
              <a:t> la </a:t>
            </a:r>
            <a:r>
              <a:rPr lang="en-US" b="0" baseline="0" dirty="0" err="1" smtClean="0"/>
              <a:t>instrucción</a:t>
            </a:r>
            <a:r>
              <a:rPr lang="en-US" b="0" baseline="0" dirty="0" smtClean="0"/>
              <a:t> 9.2.2.2.</a:t>
            </a:r>
          </a:p>
          <a:p>
            <a:pPr eaLnBrk="1" hangingPunct="1">
              <a:spcBef>
                <a:spcPct val="0"/>
              </a:spcBef>
            </a:pPr>
            <a:endParaRPr lang="en-US" b="0" baseline="0" dirty="0" smtClean="0"/>
          </a:p>
          <a:p>
            <a:pPr eaLnBrk="1" hangingPunct="1">
              <a:spcBef>
                <a:spcPct val="0"/>
              </a:spcBef>
            </a:pPr>
            <a:r>
              <a:rPr lang="en-US" b="0" baseline="0" dirty="0" smtClean="0"/>
              <a:t>Si la forma </a:t>
            </a:r>
            <a:r>
              <a:rPr lang="en-US" b="0" baseline="0" dirty="0" err="1" smtClean="0"/>
              <a:t>preferida</a:t>
            </a:r>
            <a:r>
              <a:rPr lang="en-US" b="0" baseline="0" dirty="0" smtClean="0"/>
              <a:t> del </a:t>
            </a:r>
            <a:r>
              <a:rPr lang="en-US" b="0" baseline="0" dirty="0" err="1" smtClean="0"/>
              <a:t>nombre</a:t>
            </a:r>
            <a:r>
              <a:rPr lang="en-US" b="0" baseline="0" dirty="0" smtClean="0"/>
              <a:t> </a:t>
            </a:r>
            <a:r>
              <a:rPr lang="en-US" b="0" baseline="0" dirty="0" err="1" smtClean="0"/>
              <a:t>incluye</a:t>
            </a:r>
            <a:r>
              <a:rPr lang="en-US" b="0" baseline="0" dirty="0" smtClean="0"/>
              <a:t> un </a:t>
            </a:r>
            <a:r>
              <a:rPr lang="en-US" b="0" baseline="0" dirty="0" err="1" smtClean="0"/>
              <a:t>apellido</a:t>
            </a:r>
            <a:r>
              <a:rPr lang="en-US" b="0" baseline="0" dirty="0" smtClean="0"/>
              <a:t>, </a:t>
            </a:r>
            <a:r>
              <a:rPr lang="en-US" b="0" baseline="0" dirty="0" err="1" smtClean="0"/>
              <a:t>palabras</a:t>
            </a:r>
            <a:r>
              <a:rPr lang="en-US" b="0" baseline="0" dirty="0" smtClean="0"/>
              <a:t> </a:t>
            </a:r>
            <a:r>
              <a:rPr lang="en-US" b="0" baseline="0" dirty="0" err="1" smtClean="0"/>
              <a:t>que</a:t>
            </a:r>
            <a:r>
              <a:rPr lang="en-US" b="0" baseline="0" dirty="0" smtClean="0"/>
              <a:t> </a:t>
            </a:r>
            <a:r>
              <a:rPr lang="en-US" b="0" baseline="0" dirty="0" err="1" smtClean="0"/>
              <a:t>indiquen</a:t>
            </a:r>
            <a:r>
              <a:rPr lang="en-US" b="0" baseline="0" dirty="0" smtClean="0"/>
              <a:t> </a:t>
            </a:r>
            <a:r>
              <a:rPr lang="en-US" b="0" baseline="0" dirty="0" err="1" smtClean="0"/>
              <a:t>relaciones</a:t>
            </a:r>
            <a:r>
              <a:rPr lang="en-US" b="0" baseline="0" dirty="0" smtClean="0"/>
              <a:t> </a:t>
            </a:r>
            <a:r>
              <a:rPr lang="en-US" b="0" baseline="0" dirty="0" err="1" smtClean="0"/>
              <a:t>pueden</a:t>
            </a:r>
            <a:r>
              <a:rPr lang="en-US" b="0" baseline="0" dirty="0" smtClean="0"/>
              <a:t> </a:t>
            </a:r>
            <a:r>
              <a:rPr lang="en-US" b="0" baseline="0" dirty="0" err="1" smtClean="0"/>
              <a:t>ser</a:t>
            </a:r>
            <a:r>
              <a:rPr lang="en-US" b="0" baseline="0" dirty="0" smtClean="0"/>
              <a:t> parte del </a:t>
            </a:r>
            <a:r>
              <a:rPr lang="en-US" b="0" baseline="0" dirty="0" err="1" smtClean="0"/>
              <a:t>nombre</a:t>
            </a:r>
            <a:r>
              <a:rPr lang="en-US" b="0" baseline="0" dirty="0" smtClean="0"/>
              <a:t> </a:t>
            </a:r>
            <a:r>
              <a:rPr lang="en-US" b="0" baseline="0" dirty="0" err="1" smtClean="0"/>
              <a:t>preferido</a:t>
            </a:r>
            <a:r>
              <a:rPr lang="en-US" b="0" baseline="0" dirty="0" smtClean="0"/>
              <a:t> </a:t>
            </a:r>
            <a:r>
              <a:rPr lang="en-US" b="0" baseline="0" dirty="0" err="1" smtClean="0"/>
              <a:t>si</a:t>
            </a:r>
            <a:r>
              <a:rPr lang="en-US" b="0" baseline="0" dirty="0" smtClean="0"/>
              <a:t> </a:t>
            </a:r>
            <a:r>
              <a:rPr lang="en-US" b="0" baseline="0" dirty="0" err="1" smtClean="0"/>
              <a:t>tal</a:t>
            </a:r>
            <a:r>
              <a:rPr lang="en-US" b="0" baseline="0" dirty="0" smtClean="0"/>
              <a:t> </a:t>
            </a:r>
            <a:r>
              <a:rPr lang="en-US" b="0" baseline="0" dirty="0" err="1" smtClean="0"/>
              <a:t>palabra</a:t>
            </a:r>
            <a:r>
              <a:rPr lang="en-US" b="0" baseline="0" dirty="0" smtClean="0"/>
              <a:t>, etc., </a:t>
            </a:r>
            <a:r>
              <a:rPr lang="en-US" b="0" baseline="0" dirty="0" err="1" smtClean="0"/>
              <a:t>es</a:t>
            </a:r>
            <a:r>
              <a:rPr lang="en-US" b="0" baseline="0" dirty="0" smtClean="0"/>
              <a:t> parte de la forma </a:t>
            </a:r>
            <a:r>
              <a:rPr lang="en-US" b="0" baseline="0" dirty="0" err="1" smtClean="0"/>
              <a:t>más-comunmente-conocida</a:t>
            </a:r>
            <a:r>
              <a:rPr lang="en-US" b="0" baseline="0" dirty="0" smtClean="0"/>
              <a:t>, </a:t>
            </a:r>
            <a:r>
              <a:rPr lang="en-US" b="0" baseline="0" dirty="0" err="1" smtClean="0"/>
              <a:t>por</a:t>
            </a:r>
            <a:r>
              <a:rPr lang="en-US" b="0" baseline="0" dirty="0" smtClean="0"/>
              <a:t> </a:t>
            </a:r>
            <a:r>
              <a:rPr lang="en-US" b="0" baseline="0" dirty="0" err="1" smtClean="0"/>
              <a:t>ejemplo</a:t>
            </a:r>
            <a:r>
              <a:rPr lang="en-US" b="0" baseline="0" dirty="0" smtClean="0"/>
              <a:t>, Jr. (9.2.2.9.5).</a:t>
            </a:r>
          </a:p>
          <a:p>
            <a:pPr eaLnBrk="1" hangingPunct="1">
              <a:spcBef>
                <a:spcPct val="0"/>
              </a:spcBef>
            </a:pPr>
            <a:r>
              <a:rPr lang="en-US" b="0" baseline="0" dirty="0" smtClean="0"/>
              <a:t>Si hay </a:t>
            </a:r>
            <a:r>
              <a:rPr lang="en-US" b="0" baseline="0" dirty="0" err="1" smtClean="0"/>
              <a:t>variantes</a:t>
            </a:r>
            <a:r>
              <a:rPr lang="en-US" b="0" baseline="0" dirty="0" smtClean="0"/>
              <a:t> </a:t>
            </a:r>
            <a:r>
              <a:rPr lang="en-US" b="0" baseline="0" dirty="0" err="1" smtClean="0"/>
              <a:t>ortográficas</a:t>
            </a:r>
            <a:r>
              <a:rPr lang="en-US" b="0" baseline="0" dirty="0" smtClean="0"/>
              <a:t> del </a:t>
            </a:r>
            <a:r>
              <a:rPr lang="en-US" b="0" baseline="0" dirty="0" err="1" smtClean="0"/>
              <a:t>nombre</a:t>
            </a:r>
            <a:r>
              <a:rPr lang="en-US" b="0" baseline="0" dirty="0" smtClean="0"/>
              <a:t> de la persona, </a:t>
            </a:r>
            <a:r>
              <a:rPr lang="en-US" b="0" baseline="0" dirty="0" err="1" smtClean="0"/>
              <a:t>utilice</a:t>
            </a:r>
            <a:r>
              <a:rPr lang="en-US" b="0" baseline="0" dirty="0" smtClean="0"/>
              <a:t> la forma </a:t>
            </a:r>
            <a:r>
              <a:rPr lang="en-US" b="0" baseline="0" dirty="0" err="1" smtClean="0"/>
              <a:t>encontrada</a:t>
            </a:r>
            <a:r>
              <a:rPr lang="en-US" b="0" baseline="0" dirty="0" smtClean="0"/>
              <a:t> en el primer </a:t>
            </a:r>
            <a:r>
              <a:rPr lang="en-US" b="0" baseline="0" dirty="0" err="1" smtClean="0"/>
              <a:t>recurso</a:t>
            </a:r>
            <a:r>
              <a:rPr lang="en-US" b="0" baseline="0" dirty="0" smtClean="0"/>
              <a:t> </a:t>
            </a:r>
            <a:r>
              <a:rPr lang="en-US" b="0" baseline="0" dirty="0" err="1" smtClean="0"/>
              <a:t>recibido</a:t>
            </a:r>
            <a:r>
              <a:rPr lang="en-US" b="0" baseline="0" dirty="0" smtClean="0"/>
              <a:t> o la forma </a:t>
            </a:r>
            <a:r>
              <a:rPr lang="en-US" b="0" baseline="0" dirty="0" err="1" smtClean="0"/>
              <a:t>más</a:t>
            </a:r>
            <a:r>
              <a:rPr lang="en-US" b="0" baseline="0" dirty="0" smtClean="0"/>
              <a:t> </a:t>
            </a:r>
            <a:r>
              <a:rPr lang="en-US" b="0" baseline="0" dirty="0" err="1" smtClean="0"/>
              <a:t>comúnmente</a:t>
            </a:r>
            <a:r>
              <a:rPr lang="en-US" b="0" baseline="0" dirty="0" smtClean="0"/>
              <a:t> </a:t>
            </a:r>
            <a:r>
              <a:rPr lang="en-US" b="0" baseline="0" dirty="0" err="1" smtClean="0"/>
              <a:t>encontrada</a:t>
            </a:r>
            <a:r>
              <a:rPr lang="en-US" b="0" baseline="0" dirty="0" smtClean="0"/>
              <a:t>.</a:t>
            </a:r>
            <a:endParaRPr lang="en-US" b="1" dirty="0" smtClean="0"/>
          </a:p>
        </p:txBody>
      </p:sp>
      <p:sp>
        <p:nvSpPr>
          <p:cNvPr id="512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7DE610-FE07-4390-A41B-D0F9754C7B11}" type="slidenum">
              <a:rPr lang="en-US">
                <a:cs typeface="Arial" charset="0"/>
              </a:rPr>
              <a:pPr fontAlgn="base">
                <a:spcBef>
                  <a:spcPct val="0"/>
                </a:spcBef>
                <a:spcAft>
                  <a:spcPct val="0"/>
                </a:spcAft>
                <a:defRPr/>
              </a:pPr>
              <a:t>20</a:t>
            </a:fld>
            <a:endParaRPr lang="en-US">
              <a:cs typeface="Arial" charset="0"/>
            </a:endParaRPr>
          </a:p>
        </p:txBody>
      </p:sp>
      <p:sp>
        <p:nvSpPr>
          <p:cNvPr id="5120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0" dirty="0" smtClean="0"/>
              <a:t>Nueva </a:t>
            </a:r>
            <a:r>
              <a:rPr lang="en-US" b="0" dirty="0" err="1" smtClean="0"/>
              <a:t>diapositiva</a:t>
            </a:r>
            <a:r>
              <a:rPr lang="en-US" b="0" dirty="0" smtClean="0"/>
              <a:t>: 24 </a:t>
            </a:r>
            <a:r>
              <a:rPr lang="en-US" b="0" dirty="0" err="1" smtClean="0"/>
              <a:t>febrero</a:t>
            </a:r>
            <a:r>
              <a:rPr lang="en-US" b="0" baseline="0" dirty="0" smtClean="0"/>
              <a:t> 2014</a:t>
            </a:r>
            <a:endParaRPr lang="en-US" b="0" dirty="0" smtClean="0"/>
          </a:p>
          <a:p>
            <a:pPr eaLnBrk="1" hangingPunct="1">
              <a:spcBef>
                <a:spcPct val="0"/>
              </a:spcBef>
            </a:pPr>
            <a:endParaRPr lang="en-US" b="0" dirty="0" smtClean="0"/>
          </a:p>
          <a:p>
            <a:pPr eaLnBrk="1" hangingPunct="1">
              <a:spcBef>
                <a:spcPct val="0"/>
              </a:spcBef>
            </a:pPr>
            <a:r>
              <a:rPr lang="en-US" b="0" dirty="0" smtClean="0"/>
              <a:t>Si</a:t>
            </a:r>
            <a:r>
              <a:rPr lang="en-US" b="0" baseline="0" dirty="0" smtClean="0"/>
              <a:t> el </a:t>
            </a:r>
            <a:r>
              <a:rPr lang="en-US" b="0" baseline="0" dirty="0" err="1" smtClean="0"/>
              <a:t>nombre</a:t>
            </a:r>
            <a:r>
              <a:rPr lang="en-US" b="0" baseline="0" dirty="0" smtClean="0"/>
              <a:t> </a:t>
            </a:r>
            <a:r>
              <a:rPr lang="en-US" b="0" baseline="0" dirty="0" err="1" smtClean="0"/>
              <a:t>preferido</a:t>
            </a:r>
            <a:r>
              <a:rPr lang="en-US" b="0" baseline="0" dirty="0" smtClean="0"/>
              <a:t> </a:t>
            </a:r>
            <a:r>
              <a:rPr lang="en-US" b="0" baseline="0" dirty="0" err="1" smtClean="0"/>
              <a:t>incluye</a:t>
            </a:r>
            <a:r>
              <a:rPr lang="en-US" b="0" baseline="0" dirty="0" smtClean="0"/>
              <a:t> un </a:t>
            </a:r>
            <a:r>
              <a:rPr lang="en-US" b="0" baseline="0" dirty="0" err="1" smtClean="0"/>
              <a:t>apellido</a:t>
            </a:r>
            <a:r>
              <a:rPr lang="en-US" b="0" baseline="0" dirty="0" smtClean="0"/>
              <a:t>, </a:t>
            </a:r>
            <a:r>
              <a:rPr lang="en-US" b="0" baseline="0" dirty="0" err="1" smtClean="0"/>
              <a:t>las</a:t>
            </a:r>
            <a:r>
              <a:rPr lang="en-US" b="0" baseline="0" dirty="0" smtClean="0"/>
              <a:t> palabras </a:t>
            </a:r>
            <a:r>
              <a:rPr lang="en-US" b="0" baseline="0" dirty="0" err="1" smtClean="0"/>
              <a:t>que</a:t>
            </a:r>
            <a:r>
              <a:rPr lang="en-US" b="0" baseline="0" dirty="0" smtClean="0"/>
              <a:t> </a:t>
            </a:r>
            <a:r>
              <a:rPr lang="en-US" b="0" baseline="0" dirty="0" err="1" smtClean="0"/>
              <a:t>indican</a:t>
            </a:r>
            <a:r>
              <a:rPr lang="en-US" b="0" baseline="0" dirty="0" smtClean="0"/>
              <a:t> </a:t>
            </a:r>
            <a:r>
              <a:rPr lang="en-US" b="0" baseline="0" dirty="0" err="1" smtClean="0"/>
              <a:t>una</a:t>
            </a:r>
            <a:r>
              <a:rPr lang="en-US" b="0" baseline="0" dirty="0" smtClean="0"/>
              <a:t> </a:t>
            </a:r>
            <a:r>
              <a:rPr lang="en-US" b="0" baseline="0" dirty="0" err="1" smtClean="0"/>
              <a:t>relación</a:t>
            </a:r>
            <a:r>
              <a:rPr lang="en-US" b="0" baseline="0" dirty="0" smtClean="0"/>
              <a:t> se </a:t>
            </a:r>
            <a:r>
              <a:rPr lang="en-US" b="0" baseline="0" dirty="0" err="1" smtClean="0"/>
              <a:t>puede</a:t>
            </a:r>
            <a:r>
              <a:rPr lang="en-US" b="0" baseline="0" dirty="0" smtClean="0"/>
              <a:t> </a:t>
            </a:r>
            <a:r>
              <a:rPr lang="en-US" b="0" baseline="0" dirty="0" err="1" smtClean="0"/>
              <a:t>ser</a:t>
            </a:r>
            <a:r>
              <a:rPr lang="en-US" b="0" baseline="0" dirty="0" smtClean="0"/>
              <a:t> parte del </a:t>
            </a:r>
            <a:r>
              <a:rPr lang="en-US" b="0" baseline="0" dirty="0" err="1" smtClean="0"/>
              <a:t>nombre</a:t>
            </a:r>
            <a:r>
              <a:rPr lang="en-US" b="0" baseline="0" dirty="0" smtClean="0"/>
              <a:t> </a:t>
            </a:r>
            <a:r>
              <a:rPr lang="en-US" b="0" baseline="0" dirty="0" err="1" smtClean="0"/>
              <a:t>preferido</a:t>
            </a:r>
            <a:r>
              <a:rPr lang="en-US" b="0" baseline="0" dirty="0" smtClean="0"/>
              <a:t> </a:t>
            </a:r>
            <a:r>
              <a:rPr lang="en-US" b="0" baseline="0" dirty="0" err="1" smtClean="0"/>
              <a:t>si</a:t>
            </a:r>
            <a:r>
              <a:rPr lang="en-US" b="0" baseline="0" dirty="0" smtClean="0"/>
              <a:t> </a:t>
            </a:r>
            <a:r>
              <a:rPr lang="en-US" b="0" baseline="0" dirty="0" err="1" smtClean="0"/>
              <a:t>tal</a:t>
            </a:r>
            <a:r>
              <a:rPr lang="en-US" b="0" baseline="0" dirty="0" smtClean="0"/>
              <a:t> palabra, etc., </a:t>
            </a:r>
            <a:r>
              <a:rPr lang="en-US" b="0" baseline="0" dirty="0" err="1" smtClean="0"/>
              <a:t>es</a:t>
            </a:r>
            <a:r>
              <a:rPr lang="en-US" b="0" baseline="0" dirty="0" smtClean="0"/>
              <a:t> parte de </a:t>
            </a:r>
            <a:r>
              <a:rPr lang="en-US" sz="1200" dirty="0" smtClean="0"/>
              <a:t>la forma </a:t>
            </a:r>
            <a:r>
              <a:rPr lang="en-US" sz="1200" dirty="0" err="1" smtClean="0"/>
              <a:t>más-comúnmente-conocida</a:t>
            </a:r>
            <a:r>
              <a:rPr lang="en-US" sz="1200" dirty="0" smtClean="0"/>
              <a:t> del </a:t>
            </a:r>
            <a:r>
              <a:rPr lang="en-US" sz="1200" dirty="0" err="1" smtClean="0"/>
              <a:t>nombre</a:t>
            </a:r>
            <a:r>
              <a:rPr lang="en-US" sz="1200" dirty="0" smtClean="0"/>
              <a:t>,</a:t>
            </a:r>
            <a:r>
              <a:rPr lang="en-US" sz="1200" baseline="0" dirty="0" smtClean="0"/>
              <a:t> </a:t>
            </a:r>
            <a:r>
              <a:rPr lang="en-US" dirty="0" err="1" smtClean="0"/>
              <a:t>p.e.</a:t>
            </a:r>
            <a:r>
              <a:rPr lang="en-US" dirty="0" smtClean="0"/>
              <a:t>, Jr.  (9.2.2.9.5).</a:t>
            </a:r>
          </a:p>
          <a:p>
            <a:pPr eaLnBrk="1" hangingPunct="1">
              <a:spcBef>
                <a:spcPct val="0"/>
              </a:spcBef>
            </a:pPr>
            <a:endParaRPr lang="en-US" dirty="0" smtClean="0"/>
          </a:p>
          <a:p>
            <a:pPr eaLnBrk="1" hangingPunct="1">
              <a:spcBef>
                <a:spcPct val="0"/>
              </a:spcBef>
            </a:pPr>
            <a:r>
              <a:rPr lang="en-US" dirty="0" err="1" smtClean="0"/>
              <a:t>Imagen</a:t>
            </a:r>
            <a:r>
              <a:rPr lang="en-US" dirty="0" smtClean="0"/>
              <a:t> de Wikipedia</a:t>
            </a:r>
            <a:r>
              <a:rPr lang="en-US" baseline="0" dirty="0" smtClean="0"/>
              <a:t> </a:t>
            </a:r>
            <a:r>
              <a:rPr lang="en-US" baseline="0" dirty="0" err="1" smtClean="0"/>
              <a:t>español</a:t>
            </a:r>
            <a:r>
              <a:rPr lang="en-US" baseline="0" dirty="0" smtClean="0"/>
              <a:t>, 28 </a:t>
            </a:r>
            <a:r>
              <a:rPr lang="en-US" baseline="0" dirty="0" err="1" smtClean="0"/>
              <a:t>enero</a:t>
            </a:r>
            <a:r>
              <a:rPr lang="en-US" baseline="0" dirty="0" smtClean="0"/>
              <a:t> 2015</a:t>
            </a:r>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dirty="0" smtClean="0"/>
              <a:t>1 mayo 2013</a:t>
            </a:r>
          </a:p>
          <a:p>
            <a:pPr eaLnBrk="1" hangingPunct="1">
              <a:spcBef>
                <a:spcPct val="0"/>
              </a:spcBef>
            </a:pPr>
            <a:r>
              <a:rPr lang="es-ES" dirty="0" smtClean="0"/>
              <a:t>Piedra de Sol, un poema de Octavio Paz (1957)</a:t>
            </a:r>
          </a:p>
          <a:p>
            <a:pPr eaLnBrk="1" hangingPunct="1">
              <a:spcBef>
                <a:spcPct val="0"/>
              </a:spcBef>
            </a:pPr>
            <a:r>
              <a:rPr lang="es-ES" dirty="0" smtClean="0"/>
              <a:t>Espiral de Luz, un libro de Dante Salgado</a:t>
            </a:r>
            <a:r>
              <a:rPr lang="es-ES" baseline="0" dirty="0" smtClean="0"/>
              <a:t> publicado en 2003.</a:t>
            </a:r>
          </a:p>
          <a:p>
            <a:pPr eaLnBrk="1" hangingPunct="1">
              <a:spcBef>
                <a:spcPct val="0"/>
              </a:spcBef>
            </a:pPr>
            <a:endParaRPr lang="es-ES" baseline="0" dirty="0" smtClean="0"/>
          </a:p>
          <a:p>
            <a:pPr eaLnBrk="1" hangingPunct="1">
              <a:spcBef>
                <a:spcPct val="0"/>
              </a:spcBef>
            </a:pPr>
            <a:r>
              <a:rPr lang="es-ES" baseline="0" dirty="0" smtClean="0"/>
              <a:t>EJERCICIO:</a:t>
            </a:r>
          </a:p>
          <a:p>
            <a:pPr eaLnBrk="1" hangingPunct="1">
              <a:spcBef>
                <a:spcPct val="0"/>
              </a:spcBef>
            </a:pPr>
            <a:r>
              <a:rPr lang="es-ES" baseline="0" dirty="0" smtClean="0"/>
              <a:t>Con la evidencia proporcionada, registre en su plantilla de OCLC/</a:t>
            </a:r>
            <a:r>
              <a:rPr lang="es-ES" baseline="0" dirty="0" err="1" smtClean="0"/>
              <a:t>SkyRiver</a:t>
            </a:r>
            <a:r>
              <a:rPr lang="es-ES" baseline="0" dirty="0" smtClean="0"/>
              <a:t> la forma preferida para el autor de Piedra de Sol. Tenga en cuenta, que </a:t>
            </a:r>
            <a:r>
              <a:rPr lang="es-MX" baseline="0" dirty="0" smtClean="0"/>
              <a:t>uno de ellos es un "recurso </a:t>
            </a:r>
            <a:r>
              <a:rPr lang="es-MX" u="sng" baseline="0" dirty="0" smtClean="0"/>
              <a:t>asociado</a:t>
            </a:r>
            <a:r>
              <a:rPr lang="es-MX" baseline="0" dirty="0" smtClean="0"/>
              <a:t> a la persona."</a:t>
            </a:r>
            <a:endParaRPr lang="es-ES" dirty="0" smtClean="0"/>
          </a:p>
          <a:p>
            <a:pPr eaLnBrk="1" hangingPunct="1">
              <a:spcBef>
                <a:spcPct val="0"/>
              </a:spcBef>
            </a:pPr>
            <a:endParaRPr lang="es-ES" dirty="0" smtClean="0"/>
          </a:p>
          <a:p>
            <a:pPr eaLnBrk="1" hangingPunct="1">
              <a:spcBef>
                <a:spcPct val="0"/>
              </a:spcBef>
            </a:pPr>
            <a:endParaRPr lang="es-ES" dirty="0" smtClean="0"/>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6DBFEC-44AD-4F90-81D3-032C940568DC}" type="slidenum">
              <a:rPr lang="en-US">
                <a:cs typeface="Arial" charset="0"/>
              </a:rPr>
              <a:pPr fontAlgn="base">
                <a:spcBef>
                  <a:spcPct val="0"/>
                </a:spcBef>
                <a:spcAft>
                  <a:spcPct val="0"/>
                </a:spcAft>
                <a:defRPr/>
              </a:pPr>
              <a:t>22</a:t>
            </a:fld>
            <a:endParaRPr lang="en-US">
              <a:cs typeface="Arial" charset="0"/>
            </a:endParaRPr>
          </a:p>
        </p:txBody>
      </p:sp>
      <p:sp>
        <p:nvSpPr>
          <p:cNvPr id="5325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dirty="0" smtClean="0"/>
              <a:t>1 mayo 2013</a:t>
            </a:r>
          </a:p>
          <a:p>
            <a:pPr eaLnBrk="1" hangingPunct="1">
              <a:spcBef>
                <a:spcPct val="0"/>
              </a:spcBef>
            </a:pPr>
            <a:endParaRPr lang="en-US" dirty="0" smtClean="0"/>
          </a:p>
          <a:p>
            <a:pPr eaLnBrk="1" hangingPunct="1">
              <a:spcBef>
                <a:spcPct val="0"/>
              </a:spcBef>
            </a:pPr>
            <a:r>
              <a:rPr lang="en-US" dirty="0" smtClean="0"/>
              <a:t>Para </a:t>
            </a:r>
            <a:r>
              <a:rPr lang="en-US" dirty="0" err="1" smtClean="0"/>
              <a:t>nombres</a:t>
            </a:r>
            <a:r>
              <a:rPr lang="en-US" dirty="0" smtClean="0"/>
              <a:t> en </a:t>
            </a:r>
            <a:r>
              <a:rPr lang="en-US" dirty="0" err="1" smtClean="0"/>
              <a:t>varios</a:t>
            </a:r>
            <a:r>
              <a:rPr lang="en-US" dirty="0" smtClean="0"/>
              <a:t> </a:t>
            </a:r>
            <a:r>
              <a:rPr lang="en-US" dirty="0" err="1" smtClean="0"/>
              <a:t>idiomas</a:t>
            </a:r>
            <a:r>
              <a:rPr lang="en-US" dirty="0" smtClean="0"/>
              <a:t> </a:t>
            </a:r>
            <a:r>
              <a:rPr lang="en-US" dirty="0" err="1" smtClean="0"/>
              <a:t>específicos</a:t>
            </a:r>
            <a:r>
              <a:rPr lang="en-US" dirty="0" smtClean="0"/>
              <a:t>, tales </a:t>
            </a:r>
            <a:r>
              <a:rPr lang="en-US" dirty="0" err="1" smtClean="0"/>
              <a:t>como</a:t>
            </a:r>
            <a:r>
              <a:rPr lang="en-US" dirty="0" smtClean="0"/>
              <a:t> el </a:t>
            </a:r>
            <a:r>
              <a:rPr lang="en-US" dirty="0" err="1" smtClean="0"/>
              <a:t>malayo</a:t>
            </a:r>
            <a:r>
              <a:rPr lang="en-US" dirty="0" smtClean="0"/>
              <a:t>, </a:t>
            </a:r>
            <a:r>
              <a:rPr lang="en-US" dirty="0" err="1" smtClean="0"/>
              <a:t>rumano</a:t>
            </a:r>
            <a:r>
              <a:rPr lang="en-US" dirty="0" smtClean="0"/>
              <a:t>, etc., </a:t>
            </a:r>
            <a:r>
              <a:rPr lang="en-US" dirty="0" err="1" smtClean="0"/>
              <a:t>Usted</a:t>
            </a:r>
            <a:r>
              <a:rPr lang="en-US" baseline="0" dirty="0" smtClean="0"/>
              <a:t> </a:t>
            </a:r>
            <a:r>
              <a:rPr lang="en-US" baseline="0" dirty="0" err="1" smtClean="0"/>
              <a:t>deberá</a:t>
            </a:r>
            <a:r>
              <a:rPr lang="en-US" baseline="0" dirty="0" smtClean="0"/>
              <a:t> </a:t>
            </a:r>
            <a:r>
              <a:rPr lang="en-US" baseline="0" dirty="0" err="1" smtClean="0"/>
              <a:t>consultar</a:t>
            </a:r>
            <a:r>
              <a:rPr lang="en-US" baseline="0" dirty="0" smtClean="0"/>
              <a:t> </a:t>
            </a:r>
            <a:r>
              <a:rPr lang="en-US" baseline="0" dirty="0" err="1" smtClean="0"/>
              <a:t>las</a:t>
            </a:r>
            <a:r>
              <a:rPr lang="en-US" baseline="0" dirty="0" smtClean="0"/>
              <a:t> </a:t>
            </a:r>
            <a:r>
              <a:rPr lang="en-US" baseline="0" dirty="0" err="1" smtClean="0"/>
              <a:t>instrucciones</a:t>
            </a:r>
            <a:r>
              <a:rPr lang="en-US" baseline="0" dirty="0" smtClean="0"/>
              <a:t> </a:t>
            </a:r>
            <a:r>
              <a:rPr lang="en-US" baseline="0" dirty="0" err="1" smtClean="0"/>
              <a:t>adicionales</a:t>
            </a:r>
            <a:r>
              <a:rPr lang="en-US" baseline="0" dirty="0" smtClean="0"/>
              <a:t> en el </a:t>
            </a:r>
            <a:r>
              <a:rPr lang="en-US" baseline="0" dirty="0" err="1" smtClean="0"/>
              <a:t>Apéndice</a:t>
            </a:r>
            <a:r>
              <a:rPr lang="en-US" baseline="0" dirty="0" smtClean="0"/>
              <a:t> F.</a:t>
            </a:r>
          </a:p>
          <a:p>
            <a:pPr eaLnBrk="1" hangingPunct="1">
              <a:spcBef>
                <a:spcPct val="0"/>
              </a:spcBef>
            </a:pPr>
            <a:endParaRPr lang="en-US" baseline="0" dirty="0" smtClean="0"/>
          </a:p>
          <a:p>
            <a:pPr eaLnBrk="1" hangingPunct="1">
              <a:spcBef>
                <a:spcPct val="0"/>
              </a:spcBef>
            </a:pPr>
            <a:r>
              <a:rPr lang="es-MX" baseline="0" dirty="0" smtClean="0"/>
              <a:t>Esta pauta general es seguida por instrucciones más específicas para el registro de nombres:</a:t>
            </a:r>
          </a:p>
          <a:p>
            <a:pPr eaLnBrk="1" hangingPunct="1">
              <a:spcBef>
                <a:spcPct val="0"/>
              </a:spcBef>
            </a:pPr>
            <a:r>
              <a:rPr lang="es-MX" baseline="0" dirty="0" smtClean="0"/>
              <a:t>- que contiene un apellido</a:t>
            </a:r>
          </a:p>
          <a:p>
            <a:pPr eaLnBrk="1" hangingPunct="1">
              <a:spcBef>
                <a:spcPct val="0"/>
              </a:spcBef>
            </a:pPr>
            <a:r>
              <a:rPr lang="es-MX" baseline="0" dirty="0" smtClean="0"/>
              <a:t>- que contiene título de nobleza</a:t>
            </a:r>
          </a:p>
          <a:p>
            <a:pPr eaLnBrk="1" hangingPunct="1">
              <a:spcBef>
                <a:spcPct val="0"/>
              </a:spcBef>
            </a:pPr>
            <a:r>
              <a:rPr lang="es-MX" baseline="0" dirty="0" smtClean="0"/>
              <a:t>- que no contiene ni un apellido ni un título de nobleza</a:t>
            </a:r>
          </a:p>
          <a:p>
            <a:pPr marL="0" indent="0" eaLnBrk="1" hangingPunct="1">
              <a:spcBef>
                <a:spcPct val="0"/>
              </a:spcBef>
              <a:buFontTx/>
              <a:buNone/>
            </a:pPr>
            <a:r>
              <a:rPr lang="es-MX" baseline="0" dirty="0" smtClean="0"/>
              <a:t>- que consiste en iniciales, o letras separadas, o números</a:t>
            </a:r>
          </a:p>
        </p:txBody>
      </p:sp>
      <p:sp>
        <p:nvSpPr>
          <p:cNvPr id="55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3ABC87-9732-473C-B86B-4FDF7A67E11C}" type="slidenum">
              <a:rPr lang="en-US">
                <a:cs typeface="Arial" charset="0"/>
              </a:rPr>
              <a:pPr fontAlgn="base">
                <a:spcBef>
                  <a:spcPct val="0"/>
                </a:spcBef>
                <a:spcAft>
                  <a:spcPct val="0"/>
                </a:spcAft>
                <a:defRPr/>
              </a:pPr>
              <a:t>23</a:t>
            </a:fld>
            <a:endParaRPr lang="en-US">
              <a:cs typeface="Arial" charset="0"/>
            </a:endParaRPr>
          </a:p>
        </p:txBody>
      </p:sp>
      <p:sp>
        <p:nvSpPr>
          <p:cNvPr id="5530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noProof="0" dirty="0" smtClean="0"/>
              <a:t>Integridad (9.2.2.5.1)</a:t>
            </a:r>
          </a:p>
          <a:p>
            <a:pPr eaLnBrk="1" hangingPunct="1">
              <a:spcBef>
                <a:spcPct val="0"/>
              </a:spcBef>
            </a:pPr>
            <a:endParaRPr lang="es-MX" noProof="0" dirty="0" smtClean="0"/>
          </a:p>
          <a:p>
            <a:pPr eaLnBrk="1" hangingPunct="1">
              <a:spcBef>
                <a:spcPct val="0"/>
              </a:spcBef>
            </a:pPr>
            <a:r>
              <a:rPr lang="es-MX" noProof="0" dirty="0" smtClean="0"/>
              <a:t>Si las</a:t>
            </a:r>
            <a:r>
              <a:rPr lang="es-MX" baseline="0" noProof="0" dirty="0" smtClean="0"/>
              <a:t> formas del nombre de una persona varían por una más completa, elija la forma más comúnmente encontrada como el nombre preferido. </a:t>
            </a:r>
          </a:p>
          <a:p>
            <a:pPr eaLnBrk="1" hangingPunct="1">
              <a:spcBef>
                <a:spcPct val="0"/>
              </a:spcBef>
            </a:pPr>
            <a:r>
              <a:rPr lang="es-MX" baseline="0" noProof="0" dirty="0" smtClean="0"/>
              <a:t>Registre las otras formas como variantes del nombres variantes (vea 9.2.3.10).</a:t>
            </a:r>
          </a:p>
          <a:p>
            <a:pPr eaLnBrk="1" hangingPunct="1">
              <a:spcBef>
                <a:spcPct val="0"/>
              </a:spcBef>
            </a:pPr>
            <a:endParaRPr lang="en-US" dirty="0" smtClean="0"/>
          </a:p>
        </p:txBody>
      </p:sp>
      <p:sp>
        <p:nvSpPr>
          <p:cNvPr id="57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4977C0-5BC2-45C3-B0EA-14C3FB14BBAB}" type="slidenum">
              <a:rPr lang="en-US">
                <a:cs typeface="Arial" charset="0"/>
              </a:rPr>
              <a:pPr fontAlgn="base">
                <a:spcBef>
                  <a:spcPct val="0"/>
                </a:spcBef>
                <a:spcAft>
                  <a:spcPct val="0"/>
                </a:spcAft>
                <a:defRPr/>
              </a:pPr>
              <a:t>24</a:t>
            </a:fld>
            <a:endParaRPr lang="en-US">
              <a:cs typeface="Arial" charset="0"/>
            </a:endParaRPr>
          </a:p>
        </p:txBody>
      </p:sp>
      <p:sp>
        <p:nvSpPr>
          <p:cNvPr id="5734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a:p>
            <a:pPr eaLnBrk="1" hangingPunct="1">
              <a:spcBef>
                <a:spcPct val="0"/>
              </a:spcBef>
            </a:pPr>
            <a:r>
              <a:rPr lang="en-US" dirty="0" smtClean="0"/>
              <a:t>Si el </a:t>
            </a:r>
            <a:r>
              <a:rPr lang="en-US" dirty="0" err="1" smtClean="0"/>
              <a:t>nombre</a:t>
            </a:r>
            <a:r>
              <a:rPr lang="en-US" dirty="0" smtClean="0"/>
              <a:t> de la persona ha </a:t>
            </a:r>
            <a:r>
              <a:rPr lang="en-US" dirty="0" err="1" smtClean="0"/>
              <a:t>aparecido</a:t>
            </a:r>
            <a:r>
              <a:rPr lang="en-US" dirty="0" smtClean="0"/>
              <a:t> en </a:t>
            </a:r>
            <a:r>
              <a:rPr lang="en-US" dirty="0" err="1" smtClean="0"/>
              <a:t>diferentes</a:t>
            </a:r>
            <a:r>
              <a:rPr lang="en-US" dirty="0" smtClean="0"/>
              <a:t> </a:t>
            </a:r>
            <a:r>
              <a:rPr lang="en-US" dirty="0" err="1" smtClean="0"/>
              <a:t>formas</a:t>
            </a:r>
            <a:r>
              <a:rPr lang="en-US" dirty="0" smtClean="0"/>
              <a:t> </a:t>
            </a:r>
            <a:r>
              <a:rPr lang="en-US" dirty="0" err="1" smtClean="0"/>
              <a:t>linguisticas</a:t>
            </a:r>
            <a:r>
              <a:rPr lang="en-US" dirty="0" smtClean="0"/>
              <a:t> en recursos </a:t>
            </a:r>
            <a:r>
              <a:rPr lang="en-US" dirty="0" err="1" smtClean="0"/>
              <a:t>asociados</a:t>
            </a:r>
            <a:r>
              <a:rPr lang="en-US" dirty="0" smtClean="0"/>
              <a:t> con la persona, </a:t>
            </a:r>
            <a:r>
              <a:rPr lang="en-US" dirty="0" err="1" smtClean="0"/>
              <a:t>elija</a:t>
            </a:r>
            <a:r>
              <a:rPr lang="en-US" dirty="0" smtClean="0"/>
              <a:t> la forma </a:t>
            </a:r>
            <a:r>
              <a:rPr lang="en-US" dirty="0" err="1" smtClean="0"/>
              <a:t>que</a:t>
            </a:r>
            <a:r>
              <a:rPr lang="en-US" dirty="0" smtClean="0"/>
              <a:t> </a:t>
            </a:r>
            <a:r>
              <a:rPr lang="en-US" dirty="0" err="1" smtClean="0"/>
              <a:t>corresponde</a:t>
            </a:r>
            <a:r>
              <a:rPr lang="en-US" dirty="0" smtClean="0"/>
              <a:t> al </a:t>
            </a:r>
            <a:r>
              <a:rPr lang="en-US" dirty="0" err="1" smtClean="0"/>
              <a:t>idioma</a:t>
            </a:r>
            <a:r>
              <a:rPr lang="en-US" dirty="0" smtClean="0"/>
              <a:t> de la </a:t>
            </a:r>
            <a:r>
              <a:rPr lang="en-US" dirty="0" err="1" smtClean="0"/>
              <a:t>mayoría</a:t>
            </a:r>
            <a:r>
              <a:rPr lang="en-US" dirty="0" smtClean="0"/>
              <a:t> de los recursos </a:t>
            </a:r>
            <a:r>
              <a:rPr lang="en-US" dirty="0" err="1" smtClean="0"/>
              <a:t>como</a:t>
            </a:r>
            <a:r>
              <a:rPr lang="en-US" dirty="0" smtClean="0"/>
              <a:t> el </a:t>
            </a:r>
            <a:r>
              <a:rPr lang="en-US" dirty="0" err="1" smtClean="0"/>
              <a:t>nombre</a:t>
            </a:r>
            <a:r>
              <a:rPr lang="en-US" dirty="0" smtClean="0"/>
              <a:t> </a:t>
            </a:r>
            <a:r>
              <a:rPr lang="en-US" dirty="0" err="1" smtClean="0"/>
              <a:t>preferido</a:t>
            </a:r>
            <a:r>
              <a:rPr lang="en-US" dirty="0" smtClean="0"/>
              <a:t>. </a:t>
            </a:r>
            <a:r>
              <a:rPr lang="en-US" dirty="0" err="1" smtClean="0"/>
              <a:t>Registre</a:t>
            </a:r>
            <a:r>
              <a:rPr lang="en-US" dirty="0" smtClean="0"/>
              <a:t> </a:t>
            </a:r>
            <a:r>
              <a:rPr lang="en-US" dirty="0" err="1" smtClean="0"/>
              <a:t>las</a:t>
            </a:r>
            <a:r>
              <a:rPr lang="en-US" dirty="0" smtClean="0"/>
              <a:t> </a:t>
            </a:r>
            <a:r>
              <a:rPr lang="en-US" dirty="0" err="1" smtClean="0"/>
              <a:t>otras</a:t>
            </a:r>
            <a:r>
              <a:rPr lang="en-US" dirty="0" smtClean="0"/>
              <a:t> </a:t>
            </a:r>
            <a:r>
              <a:rPr lang="en-US" dirty="0" err="1" smtClean="0"/>
              <a:t>formas</a:t>
            </a:r>
            <a:r>
              <a:rPr lang="en-US" dirty="0" smtClean="0"/>
              <a:t> </a:t>
            </a:r>
            <a:r>
              <a:rPr lang="en-US" dirty="0" err="1" smtClean="0"/>
              <a:t>como</a:t>
            </a:r>
            <a:r>
              <a:rPr lang="en-US" dirty="0" smtClean="0"/>
              <a:t> </a:t>
            </a:r>
            <a:r>
              <a:rPr lang="en-US" dirty="0" err="1" smtClean="0"/>
              <a:t>variantes</a:t>
            </a:r>
            <a:r>
              <a:rPr lang="en-US" dirty="0" smtClean="0"/>
              <a:t> del </a:t>
            </a:r>
            <a:r>
              <a:rPr lang="en-US" dirty="0" err="1" smtClean="0"/>
              <a:t>nombre</a:t>
            </a:r>
            <a:r>
              <a:rPr lang="en-US" dirty="0" smtClean="0"/>
              <a:t>.</a:t>
            </a:r>
          </a:p>
          <a:p>
            <a:pPr eaLnBrk="1" hangingPunct="1">
              <a:spcBef>
                <a:spcPct val="0"/>
              </a:spcBef>
            </a:pPr>
            <a:endParaRPr lang="en-US" dirty="0" smtClean="0"/>
          </a:p>
          <a:p>
            <a:pPr eaLnBrk="1" hangingPunct="1">
              <a:spcBef>
                <a:spcPct val="0"/>
              </a:spcBef>
            </a:pPr>
            <a:r>
              <a:rPr lang="en-US" dirty="0" err="1" smtClean="0"/>
              <a:t>Griego</a:t>
            </a:r>
            <a:r>
              <a:rPr lang="en-US" baseline="0" dirty="0" smtClean="0"/>
              <a:t> o Latin</a:t>
            </a:r>
          </a:p>
          <a:p>
            <a:pPr eaLnBrk="1" hangingPunct="1">
              <a:spcBef>
                <a:spcPct val="0"/>
              </a:spcBef>
            </a:pPr>
            <a:r>
              <a:rPr lang="en-US" baseline="0" dirty="0" err="1" smtClean="0"/>
              <a:t>Elija</a:t>
            </a:r>
            <a:r>
              <a:rPr lang="en-US" baseline="0" dirty="0" smtClean="0"/>
              <a:t> la forma </a:t>
            </a:r>
            <a:r>
              <a:rPr lang="en-US" baseline="0" dirty="0" err="1" smtClean="0"/>
              <a:t>más</a:t>
            </a:r>
            <a:r>
              <a:rPr lang="en-US" baseline="0" dirty="0" smtClean="0"/>
              <a:t> </a:t>
            </a:r>
            <a:r>
              <a:rPr lang="en-US" baseline="0" dirty="0" err="1" smtClean="0"/>
              <a:t>comúnmente</a:t>
            </a:r>
            <a:r>
              <a:rPr lang="en-US" baseline="0" dirty="0" smtClean="0"/>
              <a:t> </a:t>
            </a:r>
            <a:r>
              <a:rPr lang="en-US" baseline="0" dirty="0" err="1" smtClean="0"/>
              <a:t>encontrada</a:t>
            </a:r>
            <a:r>
              <a:rPr lang="en-US" baseline="0" dirty="0" smtClean="0"/>
              <a:t> en </a:t>
            </a:r>
            <a:r>
              <a:rPr lang="en-US" baseline="0" dirty="0" err="1" smtClean="0"/>
              <a:t>fuentes</a:t>
            </a:r>
            <a:r>
              <a:rPr lang="en-US" baseline="0" dirty="0" smtClean="0"/>
              <a:t> de </a:t>
            </a:r>
            <a:r>
              <a:rPr lang="en-US" baseline="0" dirty="0" err="1" smtClean="0"/>
              <a:t>referencia</a:t>
            </a:r>
            <a:r>
              <a:rPr lang="en-US" baseline="0" dirty="0" smtClean="0"/>
              <a:t> </a:t>
            </a:r>
            <a:r>
              <a:rPr lang="en-US" baseline="0" dirty="0" err="1" smtClean="0"/>
              <a:t>como</a:t>
            </a:r>
            <a:r>
              <a:rPr lang="en-US" baseline="0" dirty="0" smtClean="0"/>
              <a:t> la forma </a:t>
            </a:r>
            <a:r>
              <a:rPr lang="en-US" baseline="0" dirty="0" err="1" smtClean="0"/>
              <a:t>preferida</a:t>
            </a:r>
            <a:r>
              <a:rPr lang="en-US" baseline="0" dirty="0" smtClean="0"/>
              <a:t>.</a:t>
            </a:r>
          </a:p>
          <a:p>
            <a:pPr eaLnBrk="1" hangingPunct="1">
              <a:spcBef>
                <a:spcPct val="0"/>
              </a:spcBef>
            </a:pPr>
            <a:endParaRPr lang="en-US" baseline="0" dirty="0" smtClean="0"/>
          </a:p>
          <a:p>
            <a:pPr eaLnBrk="1" hangingPunct="1">
              <a:spcBef>
                <a:spcPct val="0"/>
              </a:spcBef>
            </a:pPr>
            <a:r>
              <a:rPr lang="en-US" baseline="0" dirty="0" smtClean="0"/>
              <a:t>Forma en el </a:t>
            </a:r>
            <a:r>
              <a:rPr lang="en-US" baseline="0" dirty="0" err="1" smtClean="0"/>
              <a:t>idioma</a:t>
            </a:r>
            <a:r>
              <a:rPr lang="en-US" baseline="0" dirty="0" smtClean="0"/>
              <a:t> </a:t>
            </a:r>
            <a:r>
              <a:rPr lang="en-US" baseline="0" dirty="0" err="1" smtClean="0"/>
              <a:t>preferido</a:t>
            </a:r>
            <a:r>
              <a:rPr lang="en-US" baseline="0" dirty="0" smtClean="0"/>
              <a:t> </a:t>
            </a:r>
            <a:r>
              <a:rPr lang="en-US" baseline="0" dirty="0" err="1" smtClean="0"/>
              <a:t>por</a:t>
            </a:r>
            <a:r>
              <a:rPr lang="en-US" baseline="0" dirty="0" smtClean="0"/>
              <a:t> la </a:t>
            </a:r>
            <a:r>
              <a:rPr lang="en-US" baseline="0" dirty="0" err="1" smtClean="0"/>
              <a:t>agencia</a:t>
            </a:r>
            <a:r>
              <a:rPr lang="en-US" baseline="0" dirty="0" smtClean="0"/>
              <a:t> </a:t>
            </a:r>
            <a:r>
              <a:rPr lang="en-US" baseline="0" dirty="0" err="1" smtClean="0"/>
              <a:t>creadora</a:t>
            </a:r>
            <a:r>
              <a:rPr lang="en-US" baseline="0" dirty="0" smtClean="0"/>
              <a:t> de los </a:t>
            </a:r>
            <a:r>
              <a:rPr lang="en-US" baseline="0" dirty="0" err="1" smtClean="0"/>
              <a:t>datos</a:t>
            </a:r>
            <a:endParaRPr lang="en-US" baseline="0" dirty="0" smtClean="0"/>
          </a:p>
          <a:p>
            <a:pPr eaLnBrk="1" hangingPunct="1">
              <a:spcBef>
                <a:spcPct val="0"/>
              </a:spcBef>
            </a:pPr>
            <a:r>
              <a:rPr lang="en-US" baseline="0" dirty="0" smtClean="0"/>
              <a:t>Si hay </a:t>
            </a:r>
            <a:r>
              <a:rPr lang="en-US" baseline="0" dirty="0" err="1" smtClean="0"/>
              <a:t>una</a:t>
            </a:r>
            <a:r>
              <a:rPr lang="en-US" baseline="0" dirty="0" smtClean="0"/>
              <a:t> forma </a:t>
            </a:r>
            <a:r>
              <a:rPr lang="en-US" baseline="0" dirty="0" err="1" smtClean="0"/>
              <a:t>bien</a:t>
            </a:r>
            <a:r>
              <a:rPr lang="en-US" baseline="0" dirty="0" smtClean="0"/>
              <a:t> </a:t>
            </a:r>
            <a:r>
              <a:rPr lang="en-US" baseline="0" dirty="0" err="1" smtClean="0"/>
              <a:t>establecida</a:t>
            </a:r>
            <a:r>
              <a:rPr lang="en-US" baseline="0" dirty="0" smtClean="0"/>
              <a:t> del </a:t>
            </a:r>
            <a:r>
              <a:rPr lang="en-US" baseline="0" dirty="0" err="1" smtClean="0"/>
              <a:t>nombre</a:t>
            </a:r>
            <a:r>
              <a:rPr lang="en-US" baseline="0" dirty="0" smtClean="0"/>
              <a:t> en </a:t>
            </a:r>
            <a:r>
              <a:rPr lang="en-US" baseline="0" dirty="0" err="1" smtClean="0"/>
              <a:t>fuentes</a:t>
            </a:r>
            <a:r>
              <a:rPr lang="en-US" baseline="0" dirty="0" smtClean="0"/>
              <a:t> de </a:t>
            </a:r>
            <a:r>
              <a:rPr lang="en-US" baseline="0" dirty="0" err="1" smtClean="0"/>
              <a:t>referencia</a:t>
            </a:r>
            <a:r>
              <a:rPr lang="en-US" baseline="0" dirty="0" smtClean="0"/>
              <a:t> </a:t>
            </a:r>
            <a:r>
              <a:rPr lang="es-MX" dirty="0" smtClean="0"/>
              <a:t>para una persona cuyo nombre de pila, etc., se registra como el primer elemento en el nombre preferido (ver 9.2.2.18) en el idioma preferido por la agencia creadora de los datos, elija esta forma del nombre como el nombre preferido.</a:t>
            </a:r>
            <a:endParaRPr lang="en-US" dirty="0" smtClean="0"/>
          </a:p>
          <a:p>
            <a:pPr eaLnBrk="1" hangingPunct="1">
              <a:spcBef>
                <a:spcPct val="0"/>
              </a:spcBef>
            </a:pPr>
            <a:endParaRPr lang="en-US" dirty="0" smtClean="0"/>
          </a:p>
        </p:txBody>
      </p:sp>
      <p:sp>
        <p:nvSpPr>
          <p:cNvPr id="593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843DC5-6B53-4366-8C79-0CA6D77680C5}" type="slidenum">
              <a:rPr lang="en-US">
                <a:cs typeface="Arial" charset="0"/>
              </a:rPr>
              <a:pPr fontAlgn="base">
                <a:spcBef>
                  <a:spcPct val="0"/>
                </a:spcBef>
                <a:spcAft>
                  <a:spcPct val="0"/>
                </a:spcAft>
                <a:defRPr/>
              </a:pPr>
              <a:t>25</a:t>
            </a:fld>
            <a:endParaRPr lang="en-US">
              <a:cs typeface="Arial" charset="0"/>
            </a:endParaRPr>
          </a:p>
        </p:txBody>
      </p:sp>
      <p:sp>
        <p:nvSpPr>
          <p:cNvPr id="5939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endParaRPr lang="en-US" dirty="0" smtClean="0"/>
          </a:p>
        </p:txBody>
      </p:sp>
      <p:sp>
        <p:nvSpPr>
          <p:cNvPr id="61443"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61444"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DF646F-88B1-450C-A854-0C0FA251D38D}" type="slidenum">
              <a:rPr lang="en-US">
                <a:cs typeface="Arial" charset="0"/>
              </a:rPr>
              <a:pPr fontAlgn="base">
                <a:spcBef>
                  <a:spcPct val="0"/>
                </a:spcBef>
                <a:spcAft>
                  <a:spcPct val="0"/>
                </a:spcAft>
                <a:defRPr/>
              </a:pPr>
              <a:t>26</a:t>
            </a:fld>
            <a:endParaRPr lang="en-US">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s-MX" altLang="zh-CN" dirty="0" smtClean="0"/>
              <a:t>La bibliotecas del PCC seguirán registrando nombres en escritura latina dentro</a:t>
            </a:r>
            <a:r>
              <a:rPr lang="es-MX" altLang="zh-CN" baseline="0" dirty="0" smtClean="0"/>
              <a:t> de </a:t>
            </a:r>
            <a:r>
              <a:rPr lang="es-MX" altLang="zh-CN" dirty="0" smtClean="0"/>
              <a:t> los puntos de acceso autorizados en los registros de autoridad y en los registros bibliográficos. Cuando la transliteración sea necesaria, siga las </a:t>
            </a:r>
            <a:r>
              <a:rPr lang="es-MX" altLang="zh-CN" u="sng" dirty="0" smtClean="0"/>
              <a:t>Tablas de romanización ALA-LC: Esquemas de transliteración de alfabetos no latinos</a:t>
            </a:r>
            <a:r>
              <a:rPr lang="es-MX" altLang="zh-CN" dirty="0" smtClean="0"/>
              <a:t>. Las bibliotecas del PCC también pueden continuar con la política actual para estos idiomas / escrituras: escritura Persa-Árabe (por ejemplo, árabe, persa, pashto, urdú); hebreo, yiddish; chino, japonés, coreano; escritura cirílica; y griego, para crear puntos de acceso de variante en el idioma/escritura originales en los registros de autoridad (</a:t>
            </a:r>
            <a:r>
              <a:rPr lang="es-MX" altLang="zh-CN" i="1" dirty="0" smtClean="0"/>
              <a:t>campos 4XX MARC, posición </a:t>
            </a:r>
            <a:r>
              <a:rPr lang="es-MX" altLang="zh-CN" i="1" dirty="0" err="1" smtClean="0"/>
              <a:t>Ref</a:t>
            </a:r>
            <a:r>
              <a:rPr lang="es-MX" altLang="zh-CN" i="1" dirty="0" smtClean="0"/>
              <a:t> Status: 008/29 y nota 667: Referencia (s) no evaluada de alfabetos no latinos</a:t>
            </a:r>
            <a:r>
              <a:rPr lang="es-MX" altLang="zh-CN" dirty="0" smtClean="0"/>
              <a:t>).</a:t>
            </a:r>
          </a:p>
          <a:p>
            <a:pPr eaLnBrk="1" hangingPunct="1">
              <a:spcBef>
                <a:spcPct val="0"/>
              </a:spcBef>
            </a:pPr>
            <a:endParaRPr lang="es-MX" altLang="zh-CN" dirty="0" smtClean="0"/>
          </a:p>
          <a:p>
            <a:pPr eaLnBrk="1" hangingPunct="1">
              <a:spcBef>
                <a:spcPct val="0"/>
              </a:spcBef>
            </a:pPr>
            <a:r>
              <a:rPr lang="es-MX" altLang="zh-CN" b="1" dirty="0" smtClean="0"/>
              <a:t>Nota para el instructor: </a:t>
            </a:r>
            <a:r>
              <a:rPr lang="es-MX" altLang="zh-CN" dirty="0" smtClean="0"/>
              <a:t>Si los participantes están interesados​​, pasar a la Práctica LC para la alternativa de nombres en alfabetos chino, japonés, coreano, cirílico y hebreo, descrita en la LC-PCC PS para 9.2.2.5.3. El ejemplo para el coreano añadido en la siguiente diapositiva se puede ocultar si no es necesario (Presentación </a:t>
            </a:r>
            <a:r>
              <a:rPr lang="es-MX" altLang="zh-CN" dirty="0" smtClean="0">
                <a:sym typeface="Wingdings" panose="05000000000000000000" pitchFamily="2" charset="2"/>
              </a:rPr>
              <a:t></a:t>
            </a:r>
            <a:r>
              <a:rPr lang="es-MX" altLang="zh-CN" dirty="0" smtClean="0"/>
              <a:t> Ocultar</a:t>
            </a:r>
            <a:r>
              <a:rPr lang="es-MX" altLang="zh-CN" baseline="0" dirty="0" smtClean="0"/>
              <a:t> dispositiva</a:t>
            </a:r>
            <a:r>
              <a:rPr lang="es-MX" altLang="zh-CN" dirty="0" smtClean="0"/>
              <a:t>). Ejemplos en otros alfabetos se pueden añadir si es necesario.</a:t>
            </a:r>
            <a:endParaRPr lang="en-US" altLang="zh-CN" dirty="0" smtClean="0"/>
          </a:p>
          <a:p>
            <a:pPr eaLnBrk="1" hangingPunct="1">
              <a:spcBef>
                <a:spcPct val="0"/>
              </a:spcBef>
            </a:pPr>
            <a:r>
              <a:rPr lang="en-US" dirty="0" smtClean="0">
                <a:sym typeface="Wingdings" pitchFamily="2" charset="2"/>
              </a:rPr>
              <a:t>as needed.</a:t>
            </a:r>
            <a:endParaRPr lang="en-US" dirty="0" smtClean="0"/>
          </a:p>
        </p:txBody>
      </p:sp>
      <p:sp>
        <p:nvSpPr>
          <p:cNvPr id="634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EF67DA-28FE-4070-9C4B-50B0FE65CBC0}" type="slidenum">
              <a:rPr lang="en-US">
                <a:cs typeface="Arial" charset="0"/>
              </a:rPr>
              <a:pPr fontAlgn="base">
                <a:spcBef>
                  <a:spcPct val="0"/>
                </a:spcBef>
                <a:spcAft>
                  <a:spcPct val="0"/>
                </a:spcAft>
                <a:defRPr/>
              </a:pPr>
              <a:t>27</a:t>
            </a:fld>
            <a:endParaRPr lang="en-US">
              <a:cs typeface="Arial" charset="0"/>
            </a:endParaRPr>
          </a:p>
        </p:txBody>
      </p:sp>
      <p:sp>
        <p:nvSpPr>
          <p:cNvPr id="6349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endParaRPr lang="en-US" dirty="0" smtClean="0"/>
          </a:p>
        </p:txBody>
      </p:sp>
      <p:sp>
        <p:nvSpPr>
          <p:cNvPr id="65539"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65540"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3E374A-D76D-4049-8941-471CC0775361}" type="slidenum">
              <a:rPr lang="en-US">
                <a:cs typeface="Arial" charset="0"/>
              </a:rPr>
              <a:pPr fontAlgn="base">
                <a:spcBef>
                  <a:spcPct val="0"/>
                </a:spcBef>
                <a:spcAft>
                  <a:spcPct val="0"/>
                </a:spcAft>
                <a:defRPr/>
              </a:pPr>
              <a:t>28</a:t>
            </a:fld>
            <a:endParaRPr lang="en-US">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endParaRPr lang="en-US" dirty="0" smtClean="0"/>
          </a:p>
        </p:txBody>
      </p:sp>
      <p:sp>
        <p:nvSpPr>
          <p:cNvPr id="67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88E0B3-87E1-414A-A3D7-D6021D2F6133}" type="slidenum">
              <a:rPr lang="en-US">
                <a:cs typeface="Arial" charset="0"/>
              </a:rPr>
              <a:pPr fontAlgn="base">
                <a:spcBef>
                  <a:spcPct val="0"/>
                </a:spcBef>
                <a:spcAft>
                  <a:spcPct val="0"/>
                </a:spcAft>
                <a:defRPr/>
              </a:pPr>
              <a:t>29</a:t>
            </a:fld>
            <a:endParaRPr lang="en-US">
              <a:cs typeface="Arial" charset="0"/>
            </a:endParaRPr>
          </a:p>
        </p:txBody>
      </p:sp>
      <p:sp>
        <p:nvSpPr>
          <p:cNvPr id="6758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000" dirty="0" smtClean="0"/>
              <a:t>1 mayo 2013</a:t>
            </a:r>
          </a:p>
          <a:p>
            <a:pPr eaLnBrk="1" hangingPunct="1">
              <a:spcBef>
                <a:spcPct val="0"/>
              </a:spcBef>
            </a:pPr>
            <a:r>
              <a:rPr lang="es-MX" sz="1000" dirty="0" smtClean="0"/>
              <a:t>Esto significa que se crearán varios </a:t>
            </a:r>
            <a:r>
              <a:rPr lang="es-MX" sz="1000" dirty="0" err="1" smtClean="0"/>
              <a:t>RANs</a:t>
            </a:r>
            <a:r>
              <a:rPr lang="es-MX" sz="1000" dirty="0" smtClean="0"/>
              <a:t>, cada uno representando una identidad.</a:t>
            </a:r>
          </a:p>
          <a:p>
            <a:pPr eaLnBrk="1" hangingPunct="1">
              <a:spcBef>
                <a:spcPct val="0"/>
              </a:spcBef>
            </a:pPr>
            <a:endParaRPr lang="es-MX" sz="1000" dirty="0" smtClean="0"/>
          </a:p>
          <a:p>
            <a:pPr eaLnBrk="1" hangingPunct="1">
              <a:spcBef>
                <a:spcPct val="0"/>
              </a:spcBef>
            </a:pPr>
            <a:r>
              <a:rPr lang="es-MX" sz="1000" dirty="0" smtClean="0"/>
              <a:t>Considere la posibilidad de que un individuo que utiliza uno o más </a:t>
            </a:r>
            <a:r>
              <a:rPr lang="es-MX" sz="1000" u="sng" dirty="0" smtClean="0"/>
              <a:t>seudónimos</a:t>
            </a:r>
            <a:r>
              <a:rPr lang="es-MX" sz="1000" dirty="0" smtClean="0"/>
              <a:t> (incluyendo seudónimos compartidos), o su nombre real, así como uno o más seudónimos, tendrá más de una identidad.</a:t>
            </a:r>
          </a:p>
          <a:p>
            <a:pPr eaLnBrk="1" hangingPunct="1">
              <a:spcBef>
                <a:spcPct val="0"/>
              </a:spcBef>
            </a:pPr>
            <a:endParaRPr lang="es-MX" sz="1000" dirty="0" smtClean="0"/>
          </a:p>
          <a:p>
            <a:pPr eaLnBrk="1" hangingPunct="1">
              <a:spcBef>
                <a:spcPct val="0"/>
              </a:spcBef>
            </a:pPr>
            <a:r>
              <a:rPr lang="es-MX" sz="1000" dirty="0" smtClean="0"/>
              <a:t>Si un individuo utiliza sólo </a:t>
            </a:r>
            <a:r>
              <a:rPr lang="es-MX" sz="1000" u="sng" dirty="0" smtClean="0"/>
              <a:t>un</a:t>
            </a:r>
            <a:r>
              <a:rPr lang="es-MX" sz="1000" u="none" dirty="0" smtClean="0"/>
              <a:t> </a:t>
            </a:r>
            <a:r>
              <a:rPr lang="es-MX" sz="1000" dirty="0" smtClean="0"/>
              <a:t>seudónimo y </a:t>
            </a:r>
            <a:r>
              <a:rPr lang="es-MX" sz="1000" u="sng" dirty="0" smtClean="0"/>
              <a:t>no</a:t>
            </a:r>
            <a:r>
              <a:rPr lang="es-MX" sz="1000" dirty="0" smtClean="0"/>
              <a:t> utiliza su nombre verdadero como creador o colaborador, elija el seudónimo como nombre preferido. Registre el nombre real del individuo como una variante del nombre.</a:t>
            </a:r>
          </a:p>
          <a:p>
            <a:pPr eaLnBrk="1" hangingPunct="1">
              <a:spcBef>
                <a:spcPct val="0"/>
              </a:spcBef>
            </a:pPr>
            <a:endParaRPr lang="es-MX" sz="1000" dirty="0" smtClean="0"/>
          </a:p>
          <a:p>
            <a:pPr eaLnBrk="1" hangingPunct="1">
              <a:spcBef>
                <a:spcPct val="0"/>
              </a:spcBef>
            </a:pPr>
            <a:r>
              <a:rPr lang="es-MX" sz="1000" dirty="0" smtClean="0"/>
              <a:t>LC-PCC PS para 30.1.1.3</a:t>
            </a:r>
          </a:p>
          <a:p>
            <a:pPr eaLnBrk="1" hangingPunct="1">
              <a:spcBef>
                <a:spcPct val="0"/>
              </a:spcBef>
            </a:pPr>
            <a:r>
              <a:rPr lang="es-MX" sz="1000" dirty="0" smtClean="0"/>
              <a:t>Para </a:t>
            </a:r>
            <a:r>
              <a:rPr lang="es-MX" sz="1000" dirty="0" err="1" smtClean="0"/>
              <a:t>RANs</a:t>
            </a:r>
            <a:r>
              <a:rPr lang="es-MX" sz="1000" dirty="0" smtClean="0"/>
              <a:t> de una persona con diferentes identidades, siga las instrucciones en el Manual de Catalogación</a:t>
            </a:r>
            <a:r>
              <a:rPr lang="es-MX" sz="1000" baseline="0" dirty="0" smtClean="0"/>
              <a:t> Descriptiva Z1 (</a:t>
            </a:r>
            <a:r>
              <a:rPr lang="en-US" sz="1000" dirty="0" smtClean="0"/>
              <a:t>Descriptive Cataloging Manual)</a:t>
            </a:r>
            <a:r>
              <a:rPr lang="es-MX" sz="1000" baseline="0" dirty="0" smtClean="0"/>
              <a:t>, en </a:t>
            </a:r>
            <a:r>
              <a:rPr lang="es-MX" sz="1000" dirty="0" smtClean="0"/>
              <a:t>las secciones para los campos MARC 663 y 667. Más información está disponible en las preguntas frecuentes (FAQ) de la práctica para la creación de </a:t>
            </a:r>
            <a:r>
              <a:rPr lang="es-MX" sz="1000" dirty="0" err="1" smtClean="0"/>
              <a:t>RANs</a:t>
            </a:r>
            <a:r>
              <a:rPr lang="es-MX" sz="1000" dirty="0" smtClean="0"/>
              <a:t> de LC / PCC RDA y AACR2, para personas que usan seudónimos: http://www.loc.gov/catdir/cpso/pseud.pdf </a:t>
            </a:r>
          </a:p>
          <a:p>
            <a:pPr eaLnBrk="1" hangingPunct="1">
              <a:spcBef>
                <a:spcPct val="0"/>
              </a:spcBef>
            </a:pPr>
            <a:endParaRPr lang="es-MX" sz="1000" dirty="0" smtClean="0"/>
          </a:p>
          <a:p>
            <a:pPr eaLnBrk="1" hangingPunct="1">
              <a:spcBef>
                <a:spcPct val="0"/>
              </a:spcBef>
            </a:pPr>
            <a:r>
              <a:rPr lang="es-MX" sz="1000" dirty="0" smtClean="0"/>
              <a:t>Los </a:t>
            </a:r>
            <a:r>
              <a:rPr lang="es-MX" sz="1000" dirty="0" err="1" smtClean="0"/>
              <a:t>RANs</a:t>
            </a:r>
            <a:r>
              <a:rPr lang="es-MX" sz="1000" dirty="0" smtClean="0"/>
              <a:t> para identidades múltiples y el registro de relaciones entre diferentes identidades serán cubiertos más adelante.</a:t>
            </a:r>
            <a:endParaRPr lang="en-US" sz="1000" dirty="0" smtClean="0"/>
          </a:p>
          <a:p>
            <a:pPr eaLnBrk="1" hangingPunct="1">
              <a:spcBef>
                <a:spcPct val="0"/>
              </a:spcBef>
            </a:pPr>
            <a:endParaRPr lang="en-US" sz="1000" dirty="0" smtClean="0"/>
          </a:p>
        </p:txBody>
      </p:sp>
      <p:sp>
        <p:nvSpPr>
          <p:cNvPr id="69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E3898F-95DB-454F-95CE-13915321493D}" type="slidenum">
              <a:rPr lang="en-US">
                <a:cs typeface="Arial" charset="0"/>
              </a:rPr>
              <a:pPr fontAlgn="base">
                <a:spcBef>
                  <a:spcPct val="0"/>
                </a:spcBef>
                <a:spcAft>
                  <a:spcPct val="0"/>
                </a:spcAft>
                <a:defRPr/>
              </a:pPr>
              <a:t>30</a:t>
            </a:fld>
            <a:endParaRPr lang="en-US">
              <a:cs typeface="Arial" charset="0"/>
            </a:endParaRPr>
          </a:p>
        </p:txBody>
      </p:sp>
      <p:sp>
        <p:nvSpPr>
          <p:cNvPr id="6963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Registre</a:t>
            </a:r>
            <a:r>
              <a:rPr lang="en-US" dirty="0" smtClean="0"/>
              <a:t> </a:t>
            </a:r>
            <a:r>
              <a:rPr lang="en-US" dirty="0" err="1" smtClean="0"/>
              <a:t>como</a:t>
            </a:r>
            <a:r>
              <a:rPr lang="en-US" dirty="0" smtClean="0"/>
              <a:t> </a:t>
            </a:r>
            <a:r>
              <a:rPr lang="en-US" u="sng" dirty="0" err="1" smtClean="0"/>
              <a:t>variantes</a:t>
            </a:r>
            <a:r>
              <a:rPr lang="en-US" u="sng" dirty="0" smtClean="0"/>
              <a:t> de </a:t>
            </a:r>
            <a:r>
              <a:rPr lang="en-US" u="sng" dirty="0" err="1" smtClean="0"/>
              <a:t>nombre</a:t>
            </a:r>
            <a:r>
              <a:rPr lang="en-US" dirty="0" smtClean="0"/>
              <a:t> </a:t>
            </a:r>
            <a:r>
              <a:rPr lang="en-US" dirty="0" err="1" smtClean="0"/>
              <a:t>las</a:t>
            </a:r>
            <a:r>
              <a:rPr lang="en-US" dirty="0" smtClean="0"/>
              <a:t> </a:t>
            </a:r>
            <a:r>
              <a:rPr lang="en-US" dirty="0" err="1" smtClean="0"/>
              <a:t>formas</a:t>
            </a:r>
            <a:r>
              <a:rPr lang="en-US" dirty="0" smtClean="0"/>
              <a:t> del </a:t>
            </a:r>
            <a:r>
              <a:rPr lang="en-US" dirty="0" err="1" smtClean="0"/>
              <a:t>nombre</a:t>
            </a:r>
            <a:r>
              <a:rPr lang="en-US" dirty="0" smtClean="0"/>
              <a:t> </a:t>
            </a:r>
            <a:r>
              <a:rPr lang="es-MX" dirty="0" smtClean="0"/>
              <a:t>con otras partes del apellido compuesto como el primer elemento.</a:t>
            </a:r>
          </a:p>
          <a:p>
            <a:pPr eaLnBrk="1" hangingPunct="1">
              <a:spcBef>
                <a:spcPct val="0"/>
              </a:spcBef>
            </a:pPr>
            <a:endParaRPr lang="es-MX" dirty="0" smtClean="0"/>
          </a:p>
          <a:p>
            <a:pPr eaLnBrk="1" hangingPunct="1">
              <a:spcBef>
                <a:spcPct val="0"/>
              </a:spcBef>
            </a:pPr>
            <a:r>
              <a:rPr lang="es-MX" dirty="0" smtClean="0"/>
              <a:t>El documento </a:t>
            </a:r>
            <a:r>
              <a:rPr lang="es-MX" dirty="0" err="1" smtClean="0"/>
              <a:t>Names</a:t>
            </a:r>
            <a:r>
              <a:rPr lang="es-MX" baseline="0" dirty="0" smtClean="0"/>
              <a:t> of </a:t>
            </a:r>
            <a:r>
              <a:rPr lang="es-MX" baseline="0" dirty="0" err="1" smtClean="0"/>
              <a:t>Persons</a:t>
            </a:r>
            <a:r>
              <a:rPr lang="es-MX" baseline="0" dirty="0" smtClean="0"/>
              <a:t> (</a:t>
            </a:r>
            <a:r>
              <a:rPr lang="es-MX" dirty="0" smtClean="0"/>
              <a:t>Nombres de las personas) (IFLA), también está disponible a través del </a:t>
            </a:r>
            <a:r>
              <a:rPr lang="en-US" dirty="0" smtClean="0"/>
              <a:t>Cataloger’s Desktop</a:t>
            </a:r>
            <a:r>
              <a:rPr lang="es-MX" dirty="0" smtClean="0"/>
              <a:t>.</a:t>
            </a:r>
            <a:endParaRPr lang="en-US" dirty="0" smtClean="0"/>
          </a:p>
          <a:p>
            <a:pPr eaLnBrk="1" hangingPunct="1">
              <a:spcBef>
                <a:spcPct val="0"/>
              </a:spcBef>
            </a:pPr>
            <a:endParaRPr lang="en-US" dirty="0" smtClean="0"/>
          </a:p>
        </p:txBody>
      </p:sp>
      <p:sp>
        <p:nvSpPr>
          <p:cNvPr id="71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0E3943-6DF8-4510-A51D-C2A204B44BAF}" type="slidenum">
              <a:rPr lang="en-US">
                <a:cs typeface="Arial" charset="0"/>
              </a:rPr>
              <a:pPr fontAlgn="base">
                <a:spcBef>
                  <a:spcPct val="0"/>
                </a:spcBef>
                <a:spcAft>
                  <a:spcPct val="0"/>
                </a:spcAft>
                <a:defRPr/>
              </a:pPr>
              <a:t>31</a:t>
            </a:fld>
            <a:endParaRPr lang="en-US">
              <a:cs typeface="Arial" charset="0"/>
            </a:endParaRPr>
          </a:p>
        </p:txBody>
      </p:sp>
      <p:sp>
        <p:nvSpPr>
          <p:cNvPr id="7168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Revisión</a:t>
            </a:r>
            <a:r>
              <a:rPr lang="en-US" dirty="0" smtClean="0"/>
              <a:t>: 24 </a:t>
            </a:r>
            <a:r>
              <a:rPr lang="en-US" dirty="0" err="1" smtClean="0"/>
              <a:t>febrero</a:t>
            </a:r>
            <a:r>
              <a:rPr lang="en-US" dirty="0" smtClean="0"/>
              <a:t> 2014</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smtClean="0"/>
          </a:p>
          <a:p>
            <a:pPr eaLnBrk="1" hangingPunct="1">
              <a:spcBef>
                <a:spcPct val="0"/>
              </a:spcBef>
            </a:pPr>
            <a:r>
              <a:rPr lang="en-US" dirty="0" smtClean="0"/>
              <a:t>El </a:t>
            </a:r>
            <a:r>
              <a:rPr lang="en-US" dirty="0" err="1" smtClean="0"/>
              <a:t>Apéndice</a:t>
            </a:r>
            <a:r>
              <a:rPr lang="en-US" dirty="0" smtClean="0"/>
              <a:t> F </a:t>
            </a:r>
            <a:r>
              <a:rPr lang="en-US" dirty="0" err="1" smtClean="0"/>
              <a:t>contiene</a:t>
            </a:r>
            <a:r>
              <a:rPr lang="en-US" dirty="0" smtClean="0"/>
              <a:t> INSTRUCCIONES ADICIONALES PARA NOMBRES DE PERSONAS para un </a:t>
            </a:r>
            <a:r>
              <a:rPr lang="en-US" dirty="0" err="1" smtClean="0"/>
              <a:t>número</a:t>
            </a:r>
            <a:r>
              <a:rPr lang="en-US" dirty="0" smtClean="0"/>
              <a:t> de </a:t>
            </a:r>
            <a:r>
              <a:rPr lang="en-US" dirty="0" err="1" smtClean="0"/>
              <a:t>idiomas</a:t>
            </a:r>
            <a:r>
              <a:rPr lang="en-US" dirty="0" smtClean="0"/>
              <a:t> </a:t>
            </a:r>
            <a:r>
              <a:rPr lang="en-US" dirty="0" err="1" smtClean="0"/>
              <a:t>listados</a:t>
            </a:r>
            <a:r>
              <a:rPr lang="en-US" dirty="0" smtClean="0"/>
              <a:t> en </a:t>
            </a:r>
            <a:r>
              <a:rPr lang="en-US" dirty="0" err="1" smtClean="0"/>
              <a:t>orden</a:t>
            </a:r>
            <a:r>
              <a:rPr lang="en-US" dirty="0" smtClean="0"/>
              <a:t> </a:t>
            </a:r>
            <a:r>
              <a:rPr lang="en-US" dirty="0" err="1" smtClean="0"/>
              <a:t>alfabético</a:t>
            </a:r>
            <a:r>
              <a:rPr lang="en-US" dirty="0" smtClean="0"/>
              <a:t>. </a:t>
            </a:r>
            <a:r>
              <a:rPr lang="en-US" dirty="0" err="1" smtClean="0"/>
              <a:t>Vamos</a:t>
            </a:r>
            <a:r>
              <a:rPr lang="en-US" baseline="0" dirty="0" smtClean="0"/>
              <a:t> a </a:t>
            </a:r>
            <a:r>
              <a:rPr lang="en-US" baseline="0" dirty="0" err="1" smtClean="0"/>
              <a:t>ver</a:t>
            </a:r>
            <a:r>
              <a:rPr lang="en-US" baseline="0" dirty="0" smtClean="0"/>
              <a:t> el </a:t>
            </a:r>
            <a:r>
              <a:rPr lang="en-US" baseline="0" dirty="0" err="1" smtClean="0"/>
              <a:t>Apéndice</a:t>
            </a:r>
            <a:r>
              <a:rPr lang="en-US" baseline="0" dirty="0" smtClean="0"/>
              <a:t> F11 para </a:t>
            </a:r>
            <a:r>
              <a:rPr lang="en-US" baseline="0" dirty="0" err="1" smtClean="0"/>
              <a:t>las</a:t>
            </a:r>
            <a:r>
              <a:rPr lang="en-US" baseline="0" dirty="0" smtClean="0"/>
              <a:t> </a:t>
            </a:r>
            <a:r>
              <a:rPr lang="en-US" baseline="0" dirty="0" err="1" smtClean="0"/>
              <a:t>instrucciones</a:t>
            </a:r>
            <a:r>
              <a:rPr lang="en-US" baseline="0" dirty="0" smtClean="0"/>
              <a:t> </a:t>
            </a:r>
            <a:r>
              <a:rPr lang="en-US" baseline="0" dirty="0" err="1" smtClean="0"/>
              <a:t>sobre</a:t>
            </a:r>
            <a:r>
              <a:rPr lang="en-US" baseline="0" dirty="0" smtClean="0"/>
              <a:t> el </a:t>
            </a:r>
            <a:r>
              <a:rPr lang="en-US" baseline="0" dirty="0" err="1" smtClean="0"/>
              <a:t>registro</a:t>
            </a:r>
            <a:r>
              <a:rPr lang="en-US" baseline="0" dirty="0" smtClean="0"/>
              <a:t> de </a:t>
            </a:r>
            <a:r>
              <a:rPr lang="en-US" baseline="0" dirty="0" err="1" smtClean="0"/>
              <a:t>nombres</a:t>
            </a:r>
            <a:r>
              <a:rPr lang="en-US" baseline="0" dirty="0" smtClean="0"/>
              <a:t> </a:t>
            </a:r>
            <a:r>
              <a:rPr lang="en-US" baseline="0" dirty="0" err="1" smtClean="0"/>
              <a:t>que</a:t>
            </a:r>
            <a:r>
              <a:rPr lang="en-US" baseline="0" dirty="0" smtClean="0"/>
              <a:t> </a:t>
            </a:r>
            <a:r>
              <a:rPr lang="en-US" baseline="0" dirty="0" err="1" smtClean="0"/>
              <a:t>incluyen</a:t>
            </a:r>
            <a:r>
              <a:rPr lang="en-US" baseline="0" dirty="0" smtClean="0"/>
              <a:t> </a:t>
            </a:r>
            <a:r>
              <a:rPr lang="en-US" baseline="0" dirty="0" err="1" smtClean="0"/>
              <a:t>prefijos</a:t>
            </a:r>
            <a:r>
              <a:rPr lang="en-US" baseline="0" dirty="0" smtClean="0"/>
              <a:t> en </a:t>
            </a:r>
            <a:r>
              <a:rPr lang="en-US" baseline="0" dirty="0" err="1" smtClean="0"/>
              <a:t>idiomas</a:t>
            </a:r>
            <a:r>
              <a:rPr lang="en-US" baseline="0" dirty="0" smtClean="0"/>
              <a:t> </a:t>
            </a:r>
            <a:r>
              <a:rPr lang="en-US" baseline="0" dirty="0" err="1" smtClean="0"/>
              <a:t>diferentes</a:t>
            </a:r>
            <a:r>
              <a:rPr lang="en-US" baseline="0" dirty="0" smtClean="0"/>
              <a:t>.</a:t>
            </a:r>
          </a:p>
          <a:p>
            <a:pPr eaLnBrk="1" hangingPunct="1">
              <a:spcBef>
                <a:spcPct val="0"/>
              </a:spcBef>
            </a:pPr>
            <a:endParaRPr lang="en-US" baseline="0" dirty="0" smtClean="0"/>
          </a:p>
          <a:p>
            <a:pPr eaLnBrk="1" hangingPunct="1">
              <a:spcBef>
                <a:spcPct val="0"/>
              </a:spcBef>
            </a:pPr>
            <a:r>
              <a:rPr lang="en-US" baseline="0" dirty="0" err="1" smtClean="0"/>
              <a:t>Según</a:t>
            </a:r>
            <a:r>
              <a:rPr lang="en-US" baseline="0" dirty="0" smtClean="0"/>
              <a:t> </a:t>
            </a:r>
            <a:r>
              <a:rPr lang="en-US" baseline="0" dirty="0" err="1" smtClean="0"/>
              <a:t>Apéndice</a:t>
            </a:r>
            <a:r>
              <a:rPr lang="en-US" baseline="0" dirty="0" smtClean="0"/>
              <a:t> F, ¿</a:t>
            </a:r>
            <a:r>
              <a:rPr lang="en-US" baseline="0" dirty="0" err="1" smtClean="0"/>
              <a:t>cual</a:t>
            </a:r>
            <a:r>
              <a:rPr lang="en-US" baseline="0" dirty="0" smtClean="0"/>
              <a:t> </a:t>
            </a:r>
            <a:r>
              <a:rPr lang="en-US" baseline="0" dirty="0" err="1" smtClean="0"/>
              <a:t>es</a:t>
            </a:r>
            <a:r>
              <a:rPr lang="en-US" baseline="0" dirty="0" smtClean="0"/>
              <a:t> el </a:t>
            </a:r>
            <a:r>
              <a:rPr lang="en-US" baseline="0" dirty="0" err="1" smtClean="0"/>
              <a:t>elemento</a:t>
            </a:r>
            <a:r>
              <a:rPr lang="en-US" baseline="0" dirty="0" smtClean="0"/>
              <a:t> </a:t>
            </a:r>
            <a:r>
              <a:rPr lang="en-US" baseline="0" dirty="0" err="1" smtClean="0"/>
              <a:t>que</a:t>
            </a:r>
            <a:r>
              <a:rPr lang="en-US" baseline="0" dirty="0" smtClean="0"/>
              <a:t> </a:t>
            </a:r>
            <a:r>
              <a:rPr lang="en-US" baseline="0" dirty="0" err="1" smtClean="0"/>
              <a:t>comienza</a:t>
            </a:r>
            <a:r>
              <a:rPr lang="en-US" baseline="0" dirty="0" smtClean="0"/>
              <a:t> el </a:t>
            </a:r>
            <a:r>
              <a:rPr lang="en-US" baseline="0" dirty="0" err="1" smtClean="0"/>
              <a:t>nombre</a:t>
            </a:r>
            <a:r>
              <a:rPr lang="en-US" baseline="0" dirty="0" smtClean="0"/>
              <a:t> </a:t>
            </a:r>
            <a:r>
              <a:rPr lang="en-US" baseline="0" dirty="0" err="1" smtClean="0"/>
              <a:t>preferido</a:t>
            </a:r>
            <a:r>
              <a:rPr lang="en-US" baseline="0" dirty="0" smtClean="0"/>
              <a:t> de </a:t>
            </a:r>
            <a:r>
              <a:rPr lang="en-US" baseline="0" dirty="0" err="1" smtClean="0"/>
              <a:t>cada</a:t>
            </a:r>
            <a:r>
              <a:rPr lang="en-US" baseline="0" dirty="0" smtClean="0"/>
              <a:t> de </a:t>
            </a:r>
            <a:r>
              <a:rPr lang="en-US" baseline="0" dirty="0" err="1" smtClean="0"/>
              <a:t>estas</a:t>
            </a:r>
            <a:r>
              <a:rPr lang="en-US" baseline="0" dirty="0" smtClean="0"/>
              <a:t> personas? (</a:t>
            </a:r>
            <a:r>
              <a:rPr lang="en-US" baseline="0" dirty="0" err="1" smtClean="0"/>
              <a:t>Diapositiva</a:t>
            </a:r>
            <a:r>
              <a:rPr lang="en-US" baseline="0" dirty="0" smtClean="0"/>
              <a:t> </a:t>
            </a:r>
            <a:r>
              <a:rPr lang="en-US" baseline="0" dirty="0" err="1" smtClean="0"/>
              <a:t>animada</a:t>
            </a:r>
            <a:r>
              <a:rPr lang="en-US" baseline="0" dirty="0" smtClean="0"/>
              <a:t>)</a:t>
            </a:r>
          </a:p>
          <a:p>
            <a:pPr eaLnBrk="1" hangingPunct="1">
              <a:spcBef>
                <a:spcPct val="0"/>
              </a:spcBef>
            </a:pPr>
            <a:endParaRPr lang="en-US" baseline="0" dirty="0" smtClean="0"/>
          </a:p>
          <a:p>
            <a:pPr eaLnBrk="1" hangingPunct="1">
              <a:spcBef>
                <a:spcPct val="0"/>
              </a:spcBef>
            </a:pPr>
            <a:r>
              <a:rPr lang="en-US" baseline="0" dirty="0" err="1" smtClean="0"/>
              <a:t>Registre</a:t>
            </a:r>
            <a:r>
              <a:rPr lang="en-US" baseline="0" dirty="0" smtClean="0"/>
              <a:t> </a:t>
            </a:r>
            <a:r>
              <a:rPr lang="en-US" baseline="0" dirty="0" err="1" smtClean="0"/>
              <a:t>como</a:t>
            </a:r>
            <a:r>
              <a:rPr lang="en-US" baseline="0" dirty="0" smtClean="0"/>
              <a:t> </a:t>
            </a:r>
            <a:r>
              <a:rPr lang="en-US" baseline="0" dirty="0" err="1" smtClean="0"/>
              <a:t>una</a:t>
            </a:r>
            <a:r>
              <a:rPr lang="en-US" baseline="0" dirty="0" smtClean="0"/>
              <a:t> </a:t>
            </a:r>
            <a:r>
              <a:rPr lang="en-US" u="sng" baseline="0" dirty="0" err="1" smtClean="0"/>
              <a:t>variante</a:t>
            </a:r>
            <a:r>
              <a:rPr lang="en-US" u="sng" baseline="0" dirty="0" smtClean="0"/>
              <a:t> del </a:t>
            </a:r>
            <a:r>
              <a:rPr lang="en-US" u="sng" baseline="0" dirty="0" err="1" smtClean="0"/>
              <a:t>nombre</a:t>
            </a:r>
            <a:r>
              <a:rPr lang="en-US" u="none" baseline="0" dirty="0" smtClean="0"/>
              <a:t> </a:t>
            </a:r>
            <a:r>
              <a:rPr lang="en-US" u="none" baseline="0" dirty="0" err="1" smtClean="0"/>
              <a:t>una</a:t>
            </a:r>
            <a:r>
              <a:rPr lang="en-US" u="none" baseline="0" dirty="0" smtClean="0"/>
              <a:t> forma </a:t>
            </a:r>
            <a:r>
              <a:rPr lang="en-US" u="none" baseline="0" dirty="0" err="1" smtClean="0"/>
              <a:t>que</a:t>
            </a:r>
            <a:r>
              <a:rPr lang="en-US" u="none" baseline="0" dirty="0" smtClean="0"/>
              <a:t> </a:t>
            </a:r>
            <a:r>
              <a:rPr lang="en-US" u="none" baseline="0" dirty="0" err="1" smtClean="0"/>
              <a:t>utiliza</a:t>
            </a:r>
            <a:r>
              <a:rPr lang="en-US" u="none" baseline="0" dirty="0" smtClean="0"/>
              <a:t> </a:t>
            </a:r>
            <a:r>
              <a:rPr lang="en-US" u="none" baseline="0" dirty="0" err="1" smtClean="0"/>
              <a:t>otra</a:t>
            </a:r>
            <a:r>
              <a:rPr lang="en-US" u="none" baseline="0" dirty="0" smtClean="0"/>
              <a:t> parte </a:t>
            </a:r>
            <a:r>
              <a:rPr lang="en-US" u="none" baseline="0" dirty="0" err="1" smtClean="0"/>
              <a:t>distinta</a:t>
            </a:r>
            <a:r>
              <a:rPr lang="en-US" u="none" baseline="0" dirty="0" smtClean="0"/>
              <a:t> </a:t>
            </a:r>
            <a:r>
              <a:rPr lang="en-US" u="none" baseline="0" dirty="0" err="1" smtClean="0"/>
              <a:t>como</a:t>
            </a:r>
            <a:r>
              <a:rPr lang="en-US" u="none" baseline="0" dirty="0" smtClean="0"/>
              <a:t> </a:t>
            </a:r>
            <a:r>
              <a:rPr lang="en-US" u="none" baseline="0" dirty="0" err="1" smtClean="0"/>
              <a:t>su</a:t>
            </a:r>
            <a:r>
              <a:rPr lang="en-US" u="none" baseline="0" dirty="0" smtClean="0"/>
              <a:t> primer </a:t>
            </a:r>
            <a:r>
              <a:rPr lang="en-US" u="none" baseline="0" dirty="0" err="1" smtClean="0"/>
              <a:t>elemento</a:t>
            </a:r>
            <a:r>
              <a:rPr lang="en-US" u="none" baseline="0" dirty="0" smtClean="0"/>
              <a:t>. El primer </a:t>
            </a:r>
            <a:r>
              <a:rPr lang="en-US" u="none" baseline="0" dirty="0" err="1" smtClean="0"/>
              <a:t>elemento</a:t>
            </a:r>
            <a:r>
              <a:rPr lang="en-US" u="none" baseline="0" dirty="0" smtClean="0"/>
              <a:t> de la </a:t>
            </a:r>
            <a:r>
              <a:rPr lang="en-US" u="none" baseline="0" dirty="0" err="1" smtClean="0"/>
              <a:t>variante</a:t>
            </a:r>
            <a:r>
              <a:rPr lang="en-US" u="none" baseline="0" dirty="0" smtClean="0"/>
              <a:t> de </a:t>
            </a:r>
            <a:r>
              <a:rPr lang="en-US" u="none" baseline="0" dirty="0" err="1" smtClean="0"/>
              <a:t>nombre</a:t>
            </a:r>
            <a:r>
              <a:rPr lang="en-US" u="none" baseline="0" dirty="0" smtClean="0"/>
              <a:t> </a:t>
            </a:r>
            <a:r>
              <a:rPr lang="en-US" u="none" baseline="0" dirty="0" err="1" smtClean="0"/>
              <a:t>puede</a:t>
            </a:r>
            <a:r>
              <a:rPr lang="en-US" u="none" baseline="0" dirty="0" smtClean="0"/>
              <a:t> </a:t>
            </a:r>
            <a:r>
              <a:rPr lang="en-US" u="none" baseline="0" dirty="0" err="1" smtClean="0"/>
              <a:t>ser</a:t>
            </a:r>
            <a:r>
              <a:rPr lang="en-US" u="none" baseline="0" dirty="0" smtClean="0"/>
              <a:t> </a:t>
            </a:r>
            <a:r>
              <a:rPr lang="en-US" u="none" baseline="0" dirty="0" err="1" smtClean="0"/>
              <a:t>otra</a:t>
            </a:r>
            <a:r>
              <a:rPr lang="en-US" u="none" baseline="0" dirty="0" smtClean="0"/>
              <a:t> parte del </a:t>
            </a:r>
            <a:r>
              <a:rPr lang="en-US" u="none" baseline="0" dirty="0" err="1" smtClean="0"/>
              <a:t>prefijo</a:t>
            </a:r>
            <a:r>
              <a:rPr lang="en-US" u="none" baseline="0" dirty="0" smtClean="0"/>
              <a:t> o la parte del </a:t>
            </a:r>
            <a:r>
              <a:rPr lang="en-US" u="none" baseline="0" dirty="0" err="1" smtClean="0"/>
              <a:t>nombre</a:t>
            </a:r>
            <a:r>
              <a:rPr lang="en-US" u="none" baseline="0" dirty="0" smtClean="0"/>
              <a:t> </a:t>
            </a:r>
            <a:r>
              <a:rPr lang="en-US" u="none" baseline="0" dirty="0" err="1" smtClean="0"/>
              <a:t>que</a:t>
            </a:r>
            <a:r>
              <a:rPr lang="en-US" u="none" baseline="0" dirty="0" smtClean="0"/>
              <a:t> </a:t>
            </a:r>
            <a:r>
              <a:rPr lang="en-US" u="none" baseline="0" dirty="0" err="1" smtClean="0"/>
              <a:t>sigue</a:t>
            </a:r>
            <a:r>
              <a:rPr lang="en-US" u="none" baseline="0" dirty="0" smtClean="0"/>
              <a:t> al </a:t>
            </a:r>
            <a:r>
              <a:rPr lang="en-US" u="none" baseline="0" dirty="0" err="1" smtClean="0"/>
              <a:t>prefijo</a:t>
            </a:r>
            <a:r>
              <a:rPr lang="en-US" u="none" baseline="0" dirty="0" smtClean="0"/>
              <a:t>.</a:t>
            </a:r>
          </a:p>
          <a:p>
            <a:pPr eaLnBrk="1" hangingPunct="1">
              <a:spcBef>
                <a:spcPct val="0"/>
              </a:spcBef>
            </a:pPr>
            <a:endParaRPr lang="en-US" u="none" baseline="0" dirty="0" smtClean="0"/>
          </a:p>
          <a:p>
            <a:pPr eaLnBrk="1" hangingPunct="1">
              <a:spcBef>
                <a:spcPct val="0"/>
              </a:spcBef>
            </a:pPr>
            <a:r>
              <a:rPr lang="en-US" b="1" u="none" baseline="0" dirty="0" smtClean="0"/>
              <a:t>Nota </a:t>
            </a:r>
            <a:r>
              <a:rPr lang="en-US" b="1" u="none" baseline="0" dirty="0" err="1" smtClean="0"/>
              <a:t>para</a:t>
            </a:r>
            <a:r>
              <a:rPr lang="en-US" b="1" u="none" baseline="0" dirty="0" smtClean="0"/>
              <a:t> el instructor:</a:t>
            </a:r>
            <a:r>
              <a:rPr lang="en-US" b="0" u="none" baseline="0" dirty="0" smtClean="0"/>
              <a:t> Si los </a:t>
            </a:r>
            <a:r>
              <a:rPr lang="en-US" b="0" u="none" baseline="0" dirty="0" err="1" smtClean="0"/>
              <a:t>participantes</a:t>
            </a:r>
            <a:r>
              <a:rPr lang="en-US" b="0" u="none" baseline="0" dirty="0" smtClean="0"/>
              <a:t> </a:t>
            </a:r>
            <a:r>
              <a:rPr lang="en-US" b="0" u="none" baseline="0" dirty="0" err="1" smtClean="0"/>
              <a:t>están</a:t>
            </a:r>
            <a:r>
              <a:rPr lang="en-US" b="0" u="none" baseline="0" dirty="0" smtClean="0"/>
              <a:t> </a:t>
            </a:r>
            <a:r>
              <a:rPr lang="en-US" b="0" u="none" baseline="0" dirty="0" err="1" smtClean="0"/>
              <a:t>interesados</a:t>
            </a:r>
            <a:r>
              <a:rPr lang="en-US" b="0" u="none" baseline="0" dirty="0" smtClean="0"/>
              <a:t> en </a:t>
            </a:r>
            <a:r>
              <a:rPr lang="en-US" b="0" u="none" baseline="0" dirty="0" err="1" smtClean="0"/>
              <a:t>árabe</a:t>
            </a:r>
            <a:r>
              <a:rPr lang="en-US" b="0" u="none" baseline="0" dirty="0" smtClean="0"/>
              <a:t>, </a:t>
            </a:r>
            <a:r>
              <a:rPr lang="en-US" b="0" u="none" baseline="0" dirty="0" err="1" smtClean="0"/>
              <a:t>hebreo</a:t>
            </a:r>
            <a:r>
              <a:rPr lang="en-US" b="0" u="none" baseline="0" dirty="0" smtClean="0"/>
              <a:t>, </a:t>
            </a:r>
            <a:r>
              <a:rPr lang="en-US" b="0" u="none" baseline="0" dirty="0" err="1" smtClean="0"/>
              <a:t>yidish</a:t>
            </a:r>
            <a:r>
              <a:rPr lang="en-US" b="0" u="none" baseline="0" dirty="0" smtClean="0"/>
              <a:t> o </a:t>
            </a:r>
            <a:r>
              <a:rPr lang="en-US" b="0" u="none" baseline="0" dirty="0" err="1" smtClean="0"/>
              <a:t>urdu</a:t>
            </a:r>
            <a:r>
              <a:rPr lang="en-US" b="0" u="none" baseline="0" dirty="0" smtClean="0"/>
              <a:t>, revise la LC-PCC-PS </a:t>
            </a:r>
            <a:r>
              <a:rPr lang="en-US" b="0" u="none" baseline="0" dirty="0" err="1" smtClean="0"/>
              <a:t>para</a:t>
            </a:r>
            <a:r>
              <a:rPr lang="en-US" b="0" u="none" baseline="0" dirty="0" smtClean="0"/>
              <a:t> </a:t>
            </a:r>
            <a:r>
              <a:rPr lang="en-US" b="0" u="none" baseline="0" dirty="0" err="1" smtClean="0"/>
              <a:t>F.11</a:t>
            </a:r>
            <a:r>
              <a:rPr lang="en-US" b="0" u="none" baseline="0" dirty="0" smtClean="0"/>
              <a:t>.</a:t>
            </a:r>
            <a:endParaRPr lang="en-US" b="1" dirty="0" smtClean="0"/>
          </a:p>
        </p:txBody>
      </p:sp>
      <p:sp>
        <p:nvSpPr>
          <p:cNvPr id="73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802049-9A80-433D-BCB1-8D8F866555C7}" type="slidenum">
              <a:rPr lang="en-US">
                <a:cs typeface="Arial" charset="0"/>
              </a:rPr>
              <a:pPr fontAlgn="base">
                <a:spcBef>
                  <a:spcPct val="0"/>
                </a:spcBef>
                <a:spcAft>
                  <a:spcPct val="0"/>
                </a:spcAft>
                <a:defRPr/>
              </a:pPr>
              <a:t>32</a:t>
            </a:fld>
            <a:endParaRPr lang="en-US">
              <a:cs typeface="Arial" charset="0"/>
            </a:endParaRPr>
          </a:p>
        </p:txBody>
      </p:sp>
      <p:sp>
        <p:nvSpPr>
          <p:cNvPr id="7373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endParaRPr lang="en-US" dirty="0" smtClean="0"/>
          </a:p>
          <a:p>
            <a:pPr eaLnBrk="1" hangingPunct="1">
              <a:spcBef>
                <a:spcPct val="0"/>
              </a:spcBef>
            </a:pPr>
            <a:r>
              <a:rPr lang="en-US" dirty="0" err="1" smtClean="0"/>
              <a:t>Esta</a:t>
            </a:r>
            <a:r>
              <a:rPr lang="en-US" dirty="0" smtClean="0"/>
              <a:t> y </a:t>
            </a:r>
            <a:r>
              <a:rPr lang="en-US" dirty="0" err="1" smtClean="0"/>
              <a:t>las</a:t>
            </a:r>
            <a:r>
              <a:rPr lang="en-US" dirty="0" smtClean="0"/>
              <a:t> </a:t>
            </a:r>
            <a:r>
              <a:rPr lang="en-US" dirty="0" err="1" smtClean="0"/>
              <a:t>siguientes</a:t>
            </a:r>
            <a:r>
              <a:rPr lang="en-US" dirty="0" smtClean="0"/>
              <a:t> 4 </a:t>
            </a:r>
            <a:r>
              <a:rPr lang="en-US" dirty="0" err="1" smtClean="0"/>
              <a:t>diapositivas</a:t>
            </a:r>
            <a:r>
              <a:rPr lang="en-US" dirty="0" smtClean="0"/>
              <a:t> </a:t>
            </a:r>
            <a:r>
              <a:rPr lang="en-US" dirty="0" err="1" smtClean="0"/>
              <a:t>enlistan</a:t>
            </a:r>
            <a:r>
              <a:rPr lang="en-US" dirty="0" smtClean="0"/>
              <a:t> </a:t>
            </a:r>
            <a:r>
              <a:rPr lang="en-US" dirty="0" err="1" smtClean="0"/>
              <a:t>instrucciones</a:t>
            </a:r>
            <a:r>
              <a:rPr lang="en-US" dirty="0" smtClean="0"/>
              <a:t> </a:t>
            </a:r>
            <a:r>
              <a:rPr lang="en-US" dirty="0" err="1" smtClean="0"/>
              <a:t>adicionales</a:t>
            </a:r>
            <a:r>
              <a:rPr lang="en-US" dirty="0" smtClean="0"/>
              <a:t> </a:t>
            </a:r>
            <a:r>
              <a:rPr lang="en-US" dirty="0" err="1" smtClean="0"/>
              <a:t>específicas</a:t>
            </a:r>
            <a:r>
              <a:rPr lang="en-US" dirty="0" smtClean="0"/>
              <a:t> para </a:t>
            </a:r>
            <a:r>
              <a:rPr lang="en-US" dirty="0" err="1" smtClean="0"/>
              <a:t>su</a:t>
            </a:r>
            <a:r>
              <a:rPr lang="en-US" dirty="0" smtClean="0"/>
              <a:t> </a:t>
            </a:r>
            <a:r>
              <a:rPr lang="en-US" dirty="0" err="1" smtClean="0"/>
              <a:t>consulta</a:t>
            </a:r>
            <a:r>
              <a:rPr lang="en-US" dirty="0" smtClean="0"/>
              <a:t>.</a:t>
            </a:r>
          </a:p>
        </p:txBody>
      </p:sp>
      <p:sp>
        <p:nvSpPr>
          <p:cNvPr id="757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4FBC61-6E93-4BD8-B349-A06EC5FA714E}" type="slidenum">
              <a:rPr lang="en-US">
                <a:cs typeface="Arial" charset="0"/>
              </a:rPr>
              <a:pPr fontAlgn="base">
                <a:spcBef>
                  <a:spcPct val="0"/>
                </a:spcBef>
                <a:spcAft>
                  <a:spcPct val="0"/>
                </a:spcAft>
                <a:defRPr/>
              </a:pPr>
              <a:t>33</a:t>
            </a:fld>
            <a:endParaRPr lang="en-US">
              <a:cs typeface="Arial" charset="0"/>
            </a:endParaRPr>
          </a:p>
        </p:txBody>
      </p:sp>
      <p:sp>
        <p:nvSpPr>
          <p:cNvPr id="7578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endParaRPr lang="en-US" dirty="0" smtClean="0"/>
          </a:p>
        </p:txBody>
      </p:sp>
      <p:sp>
        <p:nvSpPr>
          <p:cNvPr id="77827"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77828"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2ACDC3-5FB2-410A-A0B2-909260B42DD7}" type="slidenum">
              <a:rPr lang="en-US">
                <a:cs typeface="Arial" charset="0"/>
              </a:rPr>
              <a:pPr fontAlgn="base">
                <a:spcBef>
                  <a:spcPct val="0"/>
                </a:spcBef>
                <a:spcAft>
                  <a:spcPct val="0"/>
                </a:spcAft>
                <a:defRPr/>
              </a:pPr>
              <a:t>34</a:t>
            </a:fld>
            <a:endParaRPr lang="en-US">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endParaRPr lang="en-US" i="1" dirty="0" smtClean="0"/>
          </a:p>
          <a:p>
            <a:pPr eaLnBrk="1" hangingPunct="1">
              <a:spcBef>
                <a:spcPct val="0"/>
              </a:spcBef>
            </a:pPr>
            <a:r>
              <a:rPr lang="en-US" i="1" dirty="0" err="1" smtClean="0"/>
              <a:t>Ejemplos</a:t>
            </a:r>
            <a:r>
              <a:rPr lang="en-US" i="1" dirty="0" smtClean="0"/>
              <a:t> en la </a:t>
            </a:r>
            <a:r>
              <a:rPr lang="en-US" i="1" dirty="0" err="1" smtClean="0"/>
              <a:t>siguiente</a:t>
            </a:r>
            <a:r>
              <a:rPr lang="en-US" i="1" dirty="0" smtClean="0"/>
              <a:t> </a:t>
            </a:r>
            <a:r>
              <a:rPr lang="en-US" i="1" dirty="0" err="1" smtClean="0"/>
              <a:t>diapositiva</a:t>
            </a:r>
            <a:r>
              <a:rPr lang="en-US" i="1" dirty="0" smtClean="0"/>
              <a:t>.</a:t>
            </a:r>
          </a:p>
          <a:p>
            <a:pPr eaLnBrk="1" hangingPunct="1">
              <a:spcBef>
                <a:spcPct val="0"/>
              </a:spcBef>
            </a:pPr>
            <a:endParaRPr lang="en-US" i="1" dirty="0" smtClean="0"/>
          </a:p>
        </p:txBody>
      </p:sp>
      <p:sp>
        <p:nvSpPr>
          <p:cNvPr id="798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3E2AF3-6100-4AD0-9E1B-30A068B81090}" type="slidenum">
              <a:rPr lang="en-US">
                <a:cs typeface="Arial" charset="0"/>
              </a:rPr>
              <a:pPr fontAlgn="base">
                <a:spcBef>
                  <a:spcPct val="0"/>
                </a:spcBef>
                <a:spcAft>
                  <a:spcPct val="0"/>
                </a:spcAft>
                <a:defRPr/>
              </a:pPr>
              <a:t>35</a:t>
            </a:fld>
            <a:endParaRPr lang="en-US">
              <a:cs typeface="Arial" charset="0"/>
            </a:endParaRPr>
          </a:p>
        </p:txBody>
      </p:sp>
      <p:sp>
        <p:nvSpPr>
          <p:cNvPr id="7987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i="1" dirty="0" smtClean="0"/>
              <a:t>Nota: </a:t>
            </a:r>
            <a:r>
              <a:rPr lang="en-US" i="0" dirty="0" err="1" smtClean="0"/>
              <a:t>Algunos</a:t>
            </a:r>
            <a:r>
              <a:rPr lang="en-US" i="0" dirty="0" smtClean="0"/>
              <a:t> </a:t>
            </a:r>
            <a:r>
              <a:rPr lang="en-US" i="0" dirty="0" err="1" smtClean="0"/>
              <a:t>ejemplos</a:t>
            </a:r>
            <a:r>
              <a:rPr lang="en-US" i="0" dirty="0" smtClean="0"/>
              <a:t> </a:t>
            </a:r>
            <a:r>
              <a:rPr lang="en-US" i="0" dirty="0" err="1" smtClean="0"/>
              <a:t>corresponden</a:t>
            </a:r>
            <a:r>
              <a:rPr lang="en-US" i="0" dirty="0" smtClean="0"/>
              <a:t> a </a:t>
            </a:r>
            <a:r>
              <a:rPr lang="en-US" i="0" dirty="0" err="1" smtClean="0"/>
              <a:t>registros</a:t>
            </a:r>
            <a:r>
              <a:rPr lang="en-US" i="0" dirty="0" smtClean="0"/>
              <a:t> de </a:t>
            </a:r>
            <a:r>
              <a:rPr lang="en-US" i="0" dirty="0" err="1" smtClean="0"/>
              <a:t>autoridad</a:t>
            </a:r>
            <a:r>
              <a:rPr lang="en-US" i="0" dirty="0" smtClean="0"/>
              <a:t> RCA2; </a:t>
            </a:r>
            <a:r>
              <a:rPr lang="en-US" i="0" baseline="0" dirty="0" smtClean="0"/>
              <a:t>en </a:t>
            </a:r>
            <a:r>
              <a:rPr lang="en-US" i="0" baseline="0" dirty="0" err="1" smtClean="0"/>
              <a:t>las</a:t>
            </a:r>
            <a:r>
              <a:rPr lang="en-US" i="0" baseline="0" dirty="0" smtClean="0"/>
              <a:t> </a:t>
            </a:r>
            <a:r>
              <a:rPr lang="en-US" i="0" baseline="0" dirty="0" err="1" smtClean="0"/>
              <a:t>notas</a:t>
            </a:r>
            <a:r>
              <a:rPr lang="en-US" i="0" baseline="0" dirty="0" smtClean="0"/>
              <a:t> 670 en RANs de RDA </a:t>
            </a:r>
            <a:r>
              <a:rPr lang="en-US" i="0" baseline="0" dirty="0" err="1" smtClean="0"/>
              <a:t>encontraremos</a:t>
            </a:r>
            <a:r>
              <a:rPr lang="en-US" i="0" baseline="0" dirty="0" smtClean="0"/>
              <a:t> </a:t>
            </a:r>
            <a:r>
              <a:rPr lang="en-US" i="0" dirty="0" smtClean="0"/>
              <a:t>“title page”, “born”, etc.,</a:t>
            </a:r>
            <a:r>
              <a:rPr lang="en-US" i="0" baseline="0" dirty="0" smtClean="0"/>
              <a:t> </a:t>
            </a:r>
            <a:r>
              <a:rPr lang="en-US" i="0" baseline="0" dirty="0" err="1" smtClean="0"/>
              <a:t>escritos</a:t>
            </a:r>
            <a:r>
              <a:rPr lang="en-US" i="0" baseline="0" dirty="0" smtClean="0"/>
              <a:t> en forma </a:t>
            </a:r>
            <a:r>
              <a:rPr lang="en-US" i="0" baseline="0" dirty="0" err="1" smtClean="0"/>
              <a:t>completa</a:t>
            </a:r>
            <a:r>
              <a:rPr lang="en-US" i="0" baseline="0" dirty="0" smtClean="0"/>
              <a:t> (en </a:t>
            </a:r>
            <a:r>
              <a:rPr lang="en-US" i="0" baseline="0" dirty="0" err="1" smtClean="0"/>
              <a:t>vez</a:t>
            </a:r>
            <a:r>
              <a:rPr lang="en-US" i="0" baseline="0" dirty="0" smtClean="0"/>
              <a:t> de </a:t>
            </a:r>
            <a:r>
              <a:rPr lang="en-US" i="0" baseline="0" dirty="0" err="1" smtClean="0"/>
              <a:t>abreviados</a:t>
            </a:r>
            <a:r>
              <a:rPr lang="en-US" i="0" baseline="0" dirty="0" smtClean="0"/>
              <a:t> </a:t>
            </a:r>
            <a:r>
              <a:rPr lang="en-US" i="0" baseline="0" dirty="0" err="1" smtClean="0"/>
              <a:t>como</a:t>
            </a:r>
            <a:r>
              <a:rPr lang="en-US" i="0" baseline="0" dirty="0" smtClean="0"/>
              <a:t> “</a:t>
            </a:r>
            <a:r>
              <a:rPr lang="en-US" i="0" baseline="0" dirty="0" err="1" smtClean="0"/>
              <a:t>t.p</a:t>
            </a:r>
            <a:r>
              <a:rPr lang="en-US" i="0" baseline="0" dirty="0" smtClean="0"/>
              <a:t>.” y “b.)</a:t>
            </a:r>
            <a:endParaRPr lang="en-US" i="1" dirty="0" smtClean="0"/>
          </a:p>
          <a:p>
            <a:pPr eaLnBrk="1" hangingPunct="1">
              <a:spcBef>
                <a:spcPct val="0"/>
              </a:spcBef>
            </a:pPr>
            <a:endParaRPr lang="en-US" i="1" dirty="0" smtClean="0"/>
          </a:p>
        </p:txBody>
      </p:sp>
      <p:sp>
        <p:nvSpPr>
          <p:cNvPr id="81923"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81924"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FF743D-0F1E-426B-8589-174A6E059DD8}" type="slidenum">
              <a:rPr lang="en-US">
                <a:cs typeface="Arial" charset="0"/>
              </a:rPr>
              <a:pPr fontAlgn="base">
                <a:spcBef>
                  <a:spcPct val="0"/>
                </a:spcBef>
                <a:spcAft>
                  <a:spcPct val="0"/>
                </a:spcAft>
                <a:defRPr/>
              </a:pPr>
              <a:t>36</a:t>
            </a:fld>
            <a:endParaRPr lang="en-US">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Palabra o </a:t>
            </a:r>
            <a:r>
              <a:rPr lang="en-US" dirty="0" err="1" smtClean="0"/>
              <a:t>frase</a:t>
            </a:r>
            <a:r>
              <a:rPr lang="en-US" dirty="0" smtClean="0"/>
              <a:t> de </a:t>
            </a:r>
            <a:r>
              <a:rPr lang="en-US" dirty="0" err="1" smtClean="0"/>
              <a:t>caracterización</a:t>
            </a:r>
            <a:endParaRPr lang="en-US" dirty="0" smtClean="0"/>
          </a:p>
          <a:p>
            <a:pPr eaLnBrk="1" hangingPunct="1">
              <a:spcBef>
                <a:spcPct val="0"/>
              </a:spcBef>
            </a:pPr>
            <a:r>
              <a:rPr lang="en-US" dirty="0" err="1" smtClean="0"/>
              <a:t>Aplique</a:t>
            </a:r>
            <a:r>
              <a:rPr lang="en-US" dirty="0" smtClean="0"/>
              <a:t> la </a:t>
            </a:r>
            <a:r>
              <a:rPr lang="en-US" dirty="0" err="1" smtClean="0"/>
              <a:t>alternativa</a:t>
            </a:r>
            <a:r>
              <a:rPr lang="en-US" baseline="0" dirty="0" smtClean="0"/>
              <a:t> </a:t>
            </a:r>
            <a:r>
              <a:rPr lang="en-US" baseline="0" dirty="0" err="1" smtClean="0"/>
              <a:t>para</a:t>
            </a:r>
            <a:r>
              <a:rPr lang="en-US" baseline="0" dirty="0" smtClean="0"/>
              <a:t> LC-PCC-PS </a:t>
            </a:r>
            <a:r>
              <a:rPr lang="en-US" baseline="0" dirty="0" err="1" smtClean="0"/>
              <a:t>para</a:t>
            </a:r>
            <a:r>
              <a:rPr lang="en-US" baseline="0" dirty="0" smtClean="0"/>
              <a:t> 9.2.2.25: </a:t>
            </a:r>
            <a:r>
              <a:rPr lang="en-US" baseline="0" dirty="0" err="1" smtClean="0"/>
              <a:t>Omita</a:t>
            </a:r>
            <a:r>
              <a:rPr lang="en-US" baseline="0" dirty="0" smtClean="0"/>
              <a:t> un </a:t>
            </a:r>
            <a:r>
              <a:rPr lang="en-US" baseline="0" dirty="0" err="1" smtClean="0"/>
              <a:t>artículo</a:t>
            </a:r>
            <a:r>
              <a:rPr lang="en-US" baseline="0" dirty="0" smtClean="0"/>
              <a:t> </a:t>
            </a:r>
            <a:r>
              <a:rPr lang="en-US" baseline="0" dirty="0" err="1" smtClean="0"/>
              <a:t>inicial</a:t>
            </a:r>
            <a:r>
              <a:rPr lang="en-US" baseline="0" dirty="0" smtClean="0"/>
              <a:t> (</a:t>
            </a:r>
            <a:r>
              <a:rPr lang="en-US" baseline="0" dirty="0" err="1" smtClean="0"/>
              <a:t>vea</a:t>
            </a:r>
            <a:r>
              <a:rPr lang="en-US" baseline="0" dirty="0" smtClean="0"/>
              <a:t> el </a:t>
            </a:r>
            <a:r>
              <a:rPr lang="en-US" baseline="0" dirty="0" err="1" smtClean="0"/>
              <a:t>Apéndice</a:t>
            </a:r>
            <a:r>
              <a:rPr lang="en-US" baseline="0" dirty="0" smtClean="0"/>
              <a:t> C) </a:t>
            </a:r>
            <a:r>
              <a:rPr lang="en-US" baseline="0" dirty="0" err="1" smtClean="0"/>
              <a:t>cuando</a:t>
            </a:r>
            <a:r>
              <a:rPr lang="en-US" baseline="0" dirty="0" smtClean="0"/>
              <a:t> </a:t>
            </a:r>
            <a:r>
              <a:rPr lang="en-US" baseline="0" dirty="0" err="1" smtClean="0"/>
              <a:t>registre</a:t>
            </a:r>
            <a:r>
              <a:rPr lang="en-US" baseline="0" dirty="0" smtClean="0"/>
              <a:t> </a:t>
            </a:r>
            <a:r>
              <a:rPr lang="en-US" baseline="0" dirty="0" err="1" smtClean="0"/>
              <a:t>una</a:t>
            </a:r>
            <a:r>
              <a:rPr lang="en-US" baseline="0" dirty="0" smtClean="0"/>
              <a:t> </a:t>
            </a:r>
            <a:r>
              <a:rPr lang="en-US" baseline="0" dirty="0" err="1" smtClean="0"/>
              <a:t>palabra</a:t>
            </a:r>
            <a:r>
              <a:rPr lang="en-US" baseline="0" dirty="0" smtClean="0"/>
              <a:t> o </a:t>
            </a:r>
            <a:r>
              <a:rPr lang="en-US" baseline="0" dirty="0" err="1" smtClean="0"/>
              <a:t>frase</a:t>
            </a:r>
            <a:r>
              <a:rPr lang="en-US" baseline="0" dirty="0" smtClean="0"/>
              <a:t> </a:t>
            </a:r>
            <a:r>
              <a:rPr lang="en-US" baseline="0" dirty="0" err="1" smtClean="0"/>
              <a:t>para</a:t>
            </a:r>
            <a:r>
              <a:rPr lang="en-US" baseline="0" dirty="0" smtClean="0"/>
              <a:t> </a:t>
            </a:r>
            <a:r>
              <a:rPr lang="en-US" baseline="0" dirty="0" err="1" smtClean="0"/>
              <a:t>diferenciar</a:t>
            </a:r>
            <a:r>
              <a:rPr lang="en-US" baseline="0" dirty="0" smtClean="0"/>
              <a:t>.</a:t>
            </a:r>
          </a:p>
          <a:p>
            <a:pPr eaLnBrk="1" hangingPunct="1">
              <a:spcBef>
                <a:spcPct val="0"/>
              </a:spcBef>
            </a:pPr>
            <a:endParaRPr lang="en-US" baseline="0" dirty="0" smtClean="0"/>
          </a:p>
          <a:p>
            <a:pPr eaLnBrk="1" hangingPunct="1">
              <a:spcBef>
                <a:spcPct val="0"/>
              </a:spcBef>
            </a:pPr>
            <a:r>
              <a:rPr lang="en-US" baseline="0" dirty="0" err="1" smtClean="0"/>
              <a:t>Frase</a:t>
            </a:r>
            <a:r>
              <a:rPr lang="en-US" baseline="0" dirty="0" smtClean="0"/>
              <a:t> </a:t>
            </a:r>
            <a:r>
              <a:rPr lang="en-US" baseline="0" dirty="0" err="1" smtClean="0"/>
              <a:t>que</a:t>
            </a:r>
            <a:r>
              <a:rPr lang="en-US" baseline="0" dirty="0" smtClean="0"/>
              <a:t> </a:t>
            </a:r>
            <a:r>
              <a:rPr lang="en-US" baseline="0" dirty="0" err="1" smtClean="0"/>
              <a:t>nombra</a:t>
            </a:r>
            <a:r>
              <a:rPr lang="en-US" baseline="0" dirty="0" smtClean="0"/>
              <a:t> </a:t>
            </a:r>
            <a:r>
              <a:rPr lang="en-US" baseline="0" dirty="0" err="1" smtClean="0"/>
              <a:t>otra</a:t>
            </a:r>
            <a:r>
              <a:rPr lang="en-US" baseline="0" dirty="0" smtClean="0"/>
              <a:t> </a:t>
            </a:r>
            <a:r>
              <a:rPr lang="en-US" baseline="0" dirty="0" err="1" smtClean="0"/>
              <a:t>Obra</a:t>
            </a:r>
            <a:r>
              <a:rPr lang="en-US" baseline="0" dirty="0" smtClean="0"/>
              <a:t> de la Persona</a:t>
            </a:r>
          </a:p>
          <a:p>
            <a:pPr eaLnBrk="1" hangingPunct="1">
              <a:spcBef>
                <a:spcPct val="0"/>
              </a:spcBef>
            </a:pPr>
            <a:r>
              <a:rPr lang="en-US" dirty="0" err="1" smtClean="0"/>
              <a:t>Aplique</a:t>
            </a:r>
            <a:r>
              <a:rPr lang="en-US" dirty="0" smtClean="0"/>
              <a:t> la </a:t>
            </a:r>
            <a:r>
              <a:rPr lang="en-US" dirty="0" err="1" smtClean="0"/>
              <a:t>alternativa</a:t>
            </a:r>
            <a:r>
              <a:rPr lang="en-US" dirty="0" smtClean="0"/>
              <a:t> </a:t>
            </a:r>
            <a:r>
              <a:rPr lang="en-US" dirty="0" err="1" smtClean="0"/>
              <a:t>para</a:t>
            </a:r>
            <a:r>
              <a:rPr lang="en-US" dirty="0" smtClean="0"/>
              <a:t> LC-PCC-PS </a:t>
            </a:r>
            <a:r>
              <a:rPr lang="en-US" dirty="0" err="1" smtClean="0"/>
              <a:t>para</a:t>
            </a:r>
            <a:r>
              <a:rPr lang="en-US" dirty="0" smtClean="0"/>
              <a:t> 9.2.2.26: </a:t>
            </a:r>
            <a:r>
              <a:rPr lang="en-US" dirty="0" err="1" smtClean="0"/>
              <a:t>Omita</a:t>
            </a:r>
            <a:r>
              <a:rPr lang="en-US" dirty="0" smtClean="0"/>
              <a:t> un </a:t>
            </a:r>
            <a:r>
              <a:rPr lang="en-US" dirty="0" err="1" smtClean="0"/>
              <a:t>artículo</a:t>
            </a:r>
            <a:r>
              <a:rPr lang="en-US" dirty="0" smtClean="0"/>
              <a:t> </a:t>
            </a:r>
            <a:r>
              <a:rPr lang="en-US" dirty="0" err="1" smtClean="0"/>
              <a:t>inicial</a:t>
            </a:r>
            <a:r>
              <a:rPr lang="en-US" dirty="0" smtClean="0"/>
              <a:t> (</a:t>
            </a:r>
            <a:r>
              <a:rPr lang="en-US" dirty="0" err="1" smtClean="0"/>
              <a:t>vea</a:t>
            </a:r>
            <a:r>
              <a:rPr lang="en-US" dirty="0" smtClean="0"/>
              <a:t> el </a:t>
            </a:r>
            <a:r>
              <a:rPr lang="en-US" dirty="0" err="1" smtClean="0"/>
              <a:t>Apéndice</a:t>
            </a:r>
            <a:r>
              <a:rPr lang="en-US" dirty="0" smtClean="0"/>
              <a:t> C) </a:t>
            </a:r>
            <a:r>
              <a:rPr lang="en-US" dirty="0" err="1" smtClean="0"/>
              <a:t>cuando</a:t>
            </a:r>
            <a:r>
              <a:rPr lang="en-US" dirty="0" smtClean="0"/>
              <a:t> </a:t>
            </a:r>
            <a:r>
              <a:rPr lang="en-US" dirty="0" err="1" smtClean="0"/>
              <a:t>registre</a:t>
            </a:r>
            <a:r>
              <a:rPr lang="en-US" dirty="0" smtClean="0"/>
              <a:t> </a:t>
            </a:r>
            <a:r>
              <a:rPr lang="en-US" dirty="0" err="1" smtClean="0"/>
              <a:t>una</a:t>
            </a:r>
            <a:r>
              <a:rPr lang="en-US" dirty="0" smtClean="0"/>
              <a:t> </a:t>
            </a:r>
            <a:r>
              <a:rPr lang="en-US" dirty="0" err="1" smtClean="0"/>
              <a:t>palabra</a:t>
            </a:r>
            <a:r>
              <a:rPr lang="en-US" dirty="0" smtClean="0"/>
              <a:t> o </a:t>
            </a:r>
            <a:r>
              <a:rPr lang="en-US" dirty="0" err="1" smtClean="0"/>
              <a:t>frase</a:t>
            </a:r>
            <a:r>
              <a:rPr lang="en-US" dirty="0" smtClean="0"/>
              <a:t> </a:t>
            </a:r>
            <a:r>
              <a:rPr lang="en-US" baseline="0" dirty="0" err="1" smtClean="0"/>
              <a:t>para</a:t>
            </a:r>
            <a:r>
              <a:rPr lang="en-US" baseline="0" dirty="0" smtClean="0"/>
              <a:t> </a:t>
            </a:r>
            <a:r>
              <a:rPr lang="en-US" baseline="0" dirty="0" err="1" smtClean="0"/>
              <a:t>diferenciar</a:t>
            </a:r>
            <a:r>
              <a:rPr lang="en-US" baseline="0" dirty="0" smtClean="0"/>
              <a:t>.</a:t>
            </a:r>
            <a:endParaRPr lang="en-US" dirty="0" smtClean="0"/>
          </a:p>
          <a:p>
            <a:pPr eaLnBrk="1" hangingPunct="1">
              <a:spcBef>
                <a:spcPct val="0"/>
              </a:spcBef>
            </a:pPr>
            <a:endParaRPr lang="en-US" dirty="0" smtClean="0"/>
          </a:p>
        </p:txBody>
      </p:sp>
      <p:sp>
        <p:nvSpPr>
          <p:cNvPr id="839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0E03CB-0092-4778-AB66-9AF273C254A5}" type="slidenum">
              <a:rPr lang="en-US">
                <a:cs typeface="Arial" charset="0"/>
              </a:rPr>
              <a:pPr fontAlgn="base">
                <a:spcBef>
                  <a:spcPct val="0"/>
                </a:spcBef>
                <a:spcAft>
                  <a:spcPct val="0"/>
                </a:spcAft>
                <a:defRPr/>
              </a:pPr>
              <a:t>37</a:t>
            </a:fld>
            <a:endParaRPr lang="en-US">
              <a:cs typeface="Arial" charset="0"/>
            </a:endParaRPr>
          </a:p>
        </p:txBody>
      </p:sp>
      <p:sp>
        <p:nvSpPr>
          <p:cNvPr id="8397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La</a:t>
            </a:r>
            <a:r>
              <a:rPr lang="en-US" baseline="0" dirty="0" smtClean="0"/>
              <a:t> </a:t>
            </a:r>
            <a:r>
              <a:rPr lang="en-US" baseline="0" dirty="0" err="1" smtClean="0"/>
              <a:t>v</a:t>
            </a:r>
            <a:r>
              <a:rPr lang="en-US" dirty="0" err="1" smtClean="0"/>
              <a:t>ariante</a:t>
            </a:r>
            <a:r>
              <a:rPr lang="en-US" dirty="0" smtClean="0"/>
              <a:t> del </a:t>
            </a:r>
            <a:r>
              <a:rPr lang="en-US" dirty="0" err="1" smtClean="0"/>
              <a:t>nombre</a:t>
            </a:r>
            <a:r>
              <a:rPr lang="en-US" dirty="0" smtClean="0"/>
              <a:t>  </a:t>
            </a:r>
            <a:r>
              <a:rPr lang="en-US" dirty="0" err="1" smtClean="0"/>
              <a:t>podría</a:t>
            </a:r>
            <a:r>
              <a:rPr lang="en-US" dirty="0" smtClean="0"/>
              <a:t> </a:t>
            </a:r>
            <a:r>
              <a:rPr lang="en-US" dirty="0" err="1" smtClean="0"/>
              <a:t>ser</a:t>
            </a:r>
            <a:r>
              <a:rPr lang="en-US" dirty="0" smtClean="0"/>
              <a:t>:</a:t>
            </a:r>
          </a:p>
          <a:p>
            <a:pPr marL="171450" indent="-171450" eaLnBrk="1" hangingPunct="1">
              <a:spcBef>
                <a:spcPct val="0"/>
              </a:spcBef>
              <a:buFontTx/>
              <a:buChar char="-"/>
            </a:pPr>
            <a:r>
              <a:rPr lang="en-US" dirty="0" smtClean="0"/>
              <a:t>Un </a:t>
            </a:r>
            <a:r>
              <a:rPr lang="en-US" dirty="0" err="1" smtClean="0"/>
              <a:t>nombre</a:t>
            </a:r>
            <a:r>
              <a:rPr lang="en-US" dirty="0" smtClean="0"/>
              <a:t> real, </a:t>
            </a:r>
            <a:r>
              <a:rPr lang="en-US" dirty="0" err="1" smtClean="0"/>
              <a:t>si</a:t>
            </a:r>
            <a:r>
              <a:rPr lang="en-US" dirty="0" smtClean="0"/>
              <a:t> el </a:t>
            </a:r>
            <a:r>
              <a:rPr lang="en-US" dirty="0" err="1" smtClean="0"/>
              <a:t>nombre</a:t>
            </a:r>
            <a:r>
              <a:rPr lang="en-US" dirty="0" smtClean="0"/>
              <a:t> </a:t>
            </a:r>
            <a:r>
              <a:rPr lang="en-US" dirty="0" err="1" smtClean="0"/>
              <a:t>preferido</a:t>
            </a:r>
            <a:r>
              <a:rPr lang="en-US" baseline="0" dirty="0" smtClean="0"/>
              <a:t> </a:t>
            </a:r>
            <a:r>
              <a:rPr lang="en-US" baseline="0" dirty="0" err="1" smtClean="0"/>
              <a:t>es</a:t>
            </a:r>
            <a:r>
              <a:rPr lang="en-US" baseline="0" dirty="0" smtClean="0"/>
              <a:t> un </a:t>
            </a:r>
            <a:r>
              <a:rPr lang="en-US" baseline="0" dirty="0" err="1" smtClean="0"/>
              <a:t>seudónimo</a:t>
            </a:r>
            <a:r>
              <a:rPr lang="en-US" baseline="0" dirty="0" smtClean="0"/>
              <a:t> (9.2.3.4),</a:t>
            </a:r>
          </a:p>
          <a:p>
            <a:pPr marL="171450" indent="-171450" eaLnBrk="1" hangingPunct="1">
              <a:spcBef>
                <a:spcPct val="0"/>
              </a:spcBef>
              <a:buFontTx/>
              <a:buChar char="-"/>
            </a:pPr>
            <a:r>
              <a:rPr lang="en-US" baseline="0" dirty="0" smtClean="0"/>
              <a:t>Un </a:t>
            </a:r>
            <a:r>
              <a:rPr lang="en-US" baseline="0" dirty="0" err="1" smtClean="0"/>
              <a:t>nombre</a:t>
            </a:r>
            <a:r>
              <a:rPr lang="en-US" baseline="0" dirty="0" smtClean="0"/>
              <a:t> </a:t>
            </a:r>
            <a:r>
              <a:rPr lang="en-US" baseline="0" dirty="0" err="1" smtClean="0"/>
              <a:t>seglar</a:t>
            </a:r>
            <a:r>
              <a:rPr lang="en-US" baseline="0" dirty="0" smtClean="0"/>
              <a:t> </a:t>
            </a:r>
            <a:r>
              <a:rPr lang="en-US" baseline="0" dirty="0" err="1" smtClean="0"/>
              <a:t>si</a:t>
            </a:r>
            <a:r>
              <a:rPr lang="en-US" baseline="0" dirty="0" smtClean="0"/>
              <a:t> el </a:t>
            </a:r>
            <a:r>
              <a:rPr lang="en-US" baseline="0" dirty="0" err="1" smtClean="0"/>
              <a:t>nombre</a:t>
            </a:r>
            <a:r>
              <a:rPr lang="en-US" baseline="0" dirty="0" smtClean="0"/>
              <a:t> </a:t>
            </a:r>
            <a:r>
              <a:rPr lang="en-US" baseline="0" dirty="0" err="1" smtClean="0"/>
              <a:t>preferido</a:t>
            </a:r>
            <a:r>
              <a:rPr lang="en-US" baseline="0" dirty="0" smtClean="0"/>
              <a:t> </a:t>
            </a:r>
            <a:r>
              <a:rPr lang="en-US" baseline="0" dirty="0" err="1" smtClean="0"/>
              <a:t>es</a:t>
            </a:r>
            <a:r>
              <a:rPr lang="en-US" baseline="0" dirty="0" smtClean="0"/>
              <a:t> un  </a:t>
            </a:r>
            <a:r>
              <a:rPr lang="en-US" baseline="0" dirty="0" err="1" smtClean="0"/>
              <a:t>nombre</a:t>
            </a:r>
            <a:r>
              <a:rPr lang="en-US" baseline="0" dirty="0" smtClean="0"/>
              <a:t> </a:t>
            </a:r>
            <a:r>
              <a:rPr lang="en-US" baseline="0" dirty="0" err="1" smtClean="0"/>
              <a:t>usado</a:t>
            </a:r>
            <a:r>
              <a:rPr lang="en-US" baseline="0" dirty="0" smtClean="0"/>
              <a:t> en </a:t>
            </a:r>
            <a:r>
              <a:rPr lang="en-US" baseline="0" dirty="0" err="1" smtClean="0"/>
              <a:t>religión</a:t>
            </a:r>
            <a:r>
              <a:rPr lang="en-US" baseline="0" dirty="0" smtClean="0"/>
              <a:t> (9.2.3.5) y </a:t>
            </a:r>
            <a:r>
              <a:rPr lang="en-US" baseline="0" dirty="0" err="1" smtClean="0"/>
              <a:t>viceversa</a:t>
            </a:r>
            <a:r>
              <a:rPr lang="en-US" baseline="0" dirty="0" smtClean="0"/>
              <a:t> (9.2.3.6),</a:t>
            </a:r>
          </a:p>
          <a:p>
            <a:pPr marL="171450" indent="-171450" eaLnBrk="1" hangingPunct="1">
              <a:spcBef>
                <a:spcPct val="0"/>
              </a:spcBef>
              <a:buFontTx/>
              <a:buChar char="-"/>
            </a:pPr>
            <a:r>
              <a:rPr lang="en-US" dirty="0" smtClean="0"/>
              <a:t>Un </a:t>
            </a:r>
            <a:r>
              <a:rPr lang="en-US" dirty="0" err="1" smtClean="0"/>
              <a:t>nombre</a:t>
            </a:r>
            <a:r>
              <a:rPr lang="en-US" dirty="0" smtClean="0"/>
              <a:t> anterior (9.2.3.7) o el</a:t>
            </a:r>
            <a:r>
              <a:rPr lang="en-US" baseline="0" dirty="0" smtClean="0"/>
              <a:t> </a:t>
            </a:r>
            <a:r>
              <a:rPr lang="en-US" baseline="0" dirty="0" err="1" smtClean="0"/>
              <a:t>último</a:t>
            </a:r>
            <a:r>
              <a:rPr lang="en-US" baseline="0" dirty="0" smtClean="0"/>
              <a:t> </a:t>
            </a:r>
            <a:r>
              <a:rPr lang="en-US" baseline="0" dirty="0" err="1" smtClean="0"/>
              <a:t>nombre</a:t>
            </a:r>
            <a:r>
              <a:rPr lang="en-US" baseline="0" dirty="0" smtClean="0"/>
              <a:t> (9.2.3.8),</a:t>
            </a:r>
          </a:p>
          <a:p>
            <a:pPr marL="171450" indent="-171450" eaLnBrk="1" hangingPunct="1">
              <a:spcBef>
                <a:spcPct val="0"/>
              </a:spcBef>
              <a:buFontTx/>
              <a:buChar char="-"/>
            </a:pPr>
            <a:r>
              <a:rPr lang="en-US" baseline="0" dirty="0" err="1" smtClean="0"/>
              <a:t>Una</a:t>
            </a:r>
            <a:r>
              <a:rPr lang="en-US" baseline="0" dirty="0" smtClean="0"/>
              <a:t> forma </a:t>
            </a:r>
            <a:r>
              <a:rPr lang="en-US" baseline="0" dirty="0" err="1" smtClean="0"/>
              <a:t>lingüística</a:t>
            </a:r>
            <a:r>
              <a:rPr lang="en-US" baseline="0" dirty="0" smtClean="0"/>
              <a:t> </a:t>
            </a:r>
            <a:r>
              <a:rPr lang="en-US" baseline="0" dirty="0" err="1" smtClean="0"/>
              <a:t>alternativa</a:t>
            </a:r>
            <a:r>
              <a:rPr lang="en-US" baseline="0" dirty="0" smtClean="0"/>
              <a:t> (9.2.3.9), y</a:t>
            </a:r>
          </a:p>
          <a:p>
            <a:pPr marL="171450" indent="-171450" eaLnBrk="1" hangingPunct="1">
              <a:spcBef>
                <a:spcPct val="0"/>
              </a:spcBef>
              <a:buFontTx/>
              <a:buChar char="-"/>
            </a:pPr>
            <a:r>
              <a:rPr lang="en-US" baseline="0" dirty="0" err="1" smtClean="0"/>
              <a:t>Cualquier</a:t>
            </a:r>
            <a:r>
              <a:rPr lang="en-US" baseline="0" dirty="0" smtClean="0"/>
              <a:t> </a:t>
            </a:r>
            <a:r>
              <a:rPr lang="en-US" baseline="0" dirty="0" err="1" smtClean="0"/>
              <a:t>otro</a:t>
            </a:r>
            <a:r>
              <a:rPr lang="en-US" baseline="0" dirty="0" smtClean="0"/>
              <a:t> </a:t>
            </a:r>
            <a:r>
              <a:rPr lang="en-US" baseline="0" dirty="0" err="1" smtClean="0"/>
              <a:t>nombre</a:t>
            </a:r>
            <a:r>
              <a:rPr lang="en-US" baseline="0" dirty="0" smtClean="0"/>
              <a:t> </a:t>
            </a:r>
            <a:r>
              <a:rPr lang="en-US" baseline="0" dirty="0" err="1" smtClean="0"/>
              <a:t>que</a:t>
            </a:r>
            <a:r>
              <a:rPr lang="en-US" baseline="0" dirty="0" smtClean="0"/>
              <a:t> a </a:t>
            </a:r>
            <a:r>
              <a:rPr lang="en-US" baseline="0" dirty="0" err="1" smtClean="0"/>
              <a:t>criterio</a:t>
            </a:r>
            <a:r>
              <a:rPr lang="en-US" baseline="0" dirty="0" smtClean="0"/>
              <a:t> del </a:t>
            </a:r>
            <a:r>
              <a:rPr lang="en-US" baseline="0" dirty="0" err="1" smtClean="0"/>
              <a:t>catalogador</a:t>
            </a:r>
            <a:r>
              <a:rPr lang="en-US" baseline="0" dirty="0" smtClean="0"/>
              <a:t> </a:t>
            </a:r>
            <a:r>
              <a:rPr lang="en-US" baseline="0" dirty="0" err="1" smtClean="0"/>
              <a:t>fuera</a:t>
            </a:r>
            <a:r>
              <a:rPr lang="en-US" baseline="0" dirty="0" smtClean="0"/>
              <a:t> </a:t>
            </a:r>
            <a:r>
              <a:rPr lang="en-US" baseline="0" dirty="0" err="1" smtClean="0"/>
              <a:t>útil</a:t>
            </a:r>
            <a:r>
              <a:rPr lang="en-US" baseline="0" dirty="0" smtClean="0"/>
              <a:t> registrar.</a:t>
            </a:r>
          </a:p>
          <a:p>
            <a:pPr marL="171450" indent="-171450" eaLnBrk="1" hangingPunct="1">
              <a:spcBef>
                <a:spcPct val="0"/>
              </a:spcBef>
              <a:buFontTx/>
              <a:buChar char="-"/>
            </a:pPr>
            <a:endParaRPr lang="en-US" baseline="0" dirty="0" smtClean="0"/>
          </a:p>
          <a:p>
            <a:pPr marL="0" indent="0" eaLnBrk="1" hangingPunct="1">
              <a:spcBef>
                <a:spcPct val="0"/>
              </a:spcBef>
              <a:buFontTx/>
              <a:buNone/>
            </a:pPr>
            <a:r>
              <a:rPr lang="en-US" baseline="0" dirty="0" smtClean="0"/>
              <a:t>RDA no </a:t>
            </a:r>
            <a:r>
              <a:rPr lang="en-US" baseline="0" dirty="0" err="1" smtClean="0"/>
              <a:t>requiere</a:t>
            </a:r>
            <a:r>
              <a:rPr lang="en-US" baseline="0" dirty="0" smtClean="0"/>
              <a:t> </a:t>
            </a:r>
            <a:r>
              <a:rPr lang="en-US" baseline="0" dirty="0" err="1" smtClean="0"/>
              <a:t>ninguna</a:t>
            </a:r>
            <a:r>
              <a:rPr lang="en-US" baseline="0" dirty="0" smtClean="0"/>
              <a:t> de </a:t>
            </a:r>
            <a:r>
              <a:rPr lang="en-US" baseline="0" dirty="0" err="1" smtClean="0"/>
              <a:t>las</a:t>
            </a:r>
            <a:r>
              <a:rPr lang="en-US" baseline="0" dirty="0" smtClean="0"/>
              <a:t> </a:t>
            </a:r>
            <a:r>
              <a:rPr lang="en-US" baseline="0" dirty="0" err="1" smtClean="0"/>
              <a:t>categorias</a:t>
            </a:r>
            <a:r>
              <a:rPr lang="en-US" baseline="0" dirty="0" smtClean="0"/>
              <a:t> </a:t>
            </a:r>
            <a:r>
              <a:rPr lang="en-US" baseline="0" dirty="0" err="1" smtClean="0"/>
              <a:t>para</a:t>
            </a:r>
            <a:r>
              <a:rPr lang="en-US" baseline="0" dirty="0" smtClean="0"/>
              <a:t> </a:t>
            </a:r>
            <a:r>
              <a:rPr lang="en-US" baseline="0" dirty="0" err="1" smtClean="0"/>
              <a:t>punto</a:t>
            </a:r>
            <a:r>
              <a:rPr lang="en-US" baseline="0" dirty="0" smtClean="0"/>
              <a:t> de </a:t>
            </a:r>
            <a:r>
              <a:rPr lang="en-US" baseline="0" dirty="0" err="1" smtClean="0"/>
              <a:t>acceso</a:t>
            </a:r>
            <a:r>
              <a:rPr lang="en-US" baseline="0" dirty="0" smtClean="0"/>
              <a:t> de </a:t>
            </a:r>
            <a:r>
              <a:rPr lang="en-US" baseline="0" dirty="0" err="1" smtClean="0"/>
              <a:t>variantes</a:t>
            </a:r>
            <a:r>
              <a:rPr lang="en-US" baseline="0" dirty="0" smtClean="0"/>
              <a:t> – los </a:t>
            </a:r>
            <a:r>
              <a:rPr lang="en-US" baseline="0" dirty="0" err="1" smtClean="0"/>
              <a:t>catalogadores</a:t>
            </a:r>
            <a:r>
              <a:rPr lang="en-US" baseline="0" dirty="0" smtClean="0"/>
              <a:t> </a:t>
            </a:r>
            <a:r>
              <a:rPr lang="en-US" baseline="0" dirty="0" err="1" smtClean="0"/>
              <a:t>deben</a:t>
            </a:r>
            <a:r>
              <a:rPr lang="en-US" baseline="0" dirty="0" smtClean="0"/>
              <a:t> </a:t>
            </a:r>
            <a:r>
              <a:rPr lang="en-US" baseline="0" dirty="0" err="1" smtClean="0"/>
              <a:t>aplicar</a:t>
            </a:r>
            <a:r>
              <a:rPr lang="en-US" baseline="0" dirty="0" smtClean="0"/>
              <a:t> </a:t>
            </a:r>
            <a:r>
              <a:rPr lang="en-US" baseline="0" dirty="0" err="1" smtClean="0"/>
              <a:t>su</a:t>
            </a:r>
            <a:r>
              <a:rPr lang="en-US" baseline="0" dirty="0" smtClean="0"/>
              <a:t> </a:t>
            </a:r>
            <a:r>
              <a:rPr lang="en-US" baseline="0" dirty="0" err="1" smtClean="0"/>
              <a:t>criterio</a:t>
            </a:r>
            <a:r>
              <a:rPr lang="en-US" baseline="0" dirty="0" smtClean="0"/>
              <a:t> </a:t>
            </a:r>
            <a:r>
              <a:rPr lang="en-US" baseline="0" dirty="0" err="1" smtClean="0"/>
              <a:t>sobre</a:t>
            </a:r>
            <a:r>
              <a:rPr lang="en-US" baseline="0" dirty="0" smtClean="0"/>
              <a:t> </a:t>
            </a:r>
            <a:r>
              <a:rPr lang="en-US" baseline="0" dirty="0" err="1" smtClean="0"/>
              <a:t>cuáles</a:t>
            </a:r>
            <a:r>
              <a:rPr lang="en-US" baseline="0" dirty="0" smtClean="0"/>
              <a:t> </a:t>
            </a:r>
            <a:r>
              <a:rPr lang="en-US" baseline="0" dirty="0" err="1" smtClean="0"/>
              <a:t>variantes</a:t>
            </a:r>
            <a:r>
              <a:rPr lang="en-US" baseline="0" dirty="0" smtClean="0"/>
              <a:t> </a:t>
            </a:r>
            <a:r>
              <a:rPr lang="en-US" baseline="0" dirty="0" err="1" smtClean="0"/>
              <a:t>incluir</a:t>
            </a:r>
            <a:r>
              <a:rPr lang="en-US" baseline="0" dirty="0" smtClean="0"/>
              <a:t>. Un </a:t>
            </a:r>
            <a:r>
              <a:rPr lang="en-US" baseline="0" dirty="0" err="1" smtClean="0"/>
              <a:t>nombre</a:t>
            </a:r>
            <a:r>
              <a:rPr lang="en-US" baseline="0" dirty="0" smtClean="0"/>
              <a:t> anterior </a:t>
            </a:r>
            <a:r>
              <a:rPr lang="en-US" baseline="0" dirty="0" err="1" smtClean="0"/>
              <a:t>mediante</a:t>
            </a:r>
            <a:r>
              <a:rPr lang="en-US" baseline="0" dirty="0" smtClean="0"/>
              <a:t> el </a:t>
            </a:r>
            <a:r>
              <a:rPr lang="en-US" baseline="0" dirty="0" err="1" smtClean="0"/>
              <a:t>cual</a:t>
            </a:r>
            <a:r>
              <a:rPr lang="en-US" baseline="0" dirty="0" smtClean="0"/>
              <a:t> </a:t>
            </a:r>
            <a:r>
              <a:rPr lang="en-US" baseline="0" dirty="0" err="1" smtClean="0"/>
              <a:t>una</a:t>
            </a:r>
            <a:r>
              <a:rPr lang="en-US" baseline="0" dirty="0" smtClean="0"/>
              <a:t> persona </a:t>
            </a:r>
            <a:r>
              <a:rPr lang="en-US" baseline="0" dirty="0" err="1" smtClean="0"/>
              <a:t>pudiera</a:t>
            </a:r>
            <a:r>
              <a:rPr lang="en-US" baseline="0" dirty="0" smtClean="0"/>
              <a:t> </a:t>
            </a:r>
            <a:r>
              <a:rPr lang="en-US" baseline="0" dirty="0" err="1" smtClean="0"/>
              <a:t>ser</a:t>
            </a:r>
            <a:r>
              <a:rPr lang="en-US" baseline="0" dirty="0" smtClean="0"/>
              <a:t> </a:t>
            </a:r>
            <a:r>
              <a:rPr lang="en-US" baseline="0" dirty="0" err="1" smtClean="0"/>
              <a:t>conocida</a:t>
            </a:r>
            <a:r>
              <a:rPr lang="en-US" baseline="0" dirty="0" smtClean="0"/>
              <a:t>, </a:t>
            </a:r>
            <a:r>
              <a:rPr lang="en-US" baseline="0" dirty="0" err="1" smtClean="0"/>
              <a:t>podría</a:t>
            </a:r>
            <a:r>
              <a:rPr lang="en-US" baseline="0" dirty="0" smtClean="0"/>
              <a:t> </a:t>
            </a:r>
            <a:r>
              <a:rPr lang="en-US" baseline="0" dirty="0" err="1" smtClean="0"/>
              <a:t>ser</a:t>
            </a:r>
            <a:r>
              <a:rPr lang="en-US" baseline="0" dirty="0" smtClean="0"/>
              <a:t> un </a:t>
            </a:r>
            <a:r>
              <a:rPr lang="en-US" baseline="0" dirty="0" err="1" smtClean="0"/>
              <a:t>buen</a:t>
            </a:r>
            <a:r>
              <a:rPr lang="en-US" baseline="0" dirty="0" smtClean="0"/>
              <a:t> </a:t>
            </a:r>
            <a:r>
              <a:rPr lang="en-US" baseline="0" dirty="0" err="1" smtClean="0"/>
              <a:t>ejemplo</a:t>
            </a:r>
            <a:r>
              <a:rPr lang="en-US" baseline="0" dirty="0" smtClean="0"/>
              <a:t> de </a:t>
            </a:r>
            <a:r>
              <a:rPr lang="en-US" baseline="0" dirty="0" err="1" smtClean="0"/>
              <a:t>una</a:t>
            </a:r>
            <a:r>
              <a:rPr lang="en-US" baseline="0" dirty="0" smtClean="0"/>
              <a:t> </a:t>
            </a:r>
            <a:r>
              <a:rPr lang="en-US" baseline="0" dirty="0" err="1" smtClean="0"/>
              <a:t>variante</a:t>
            </a:r>
            <a:r>
              <a:rPr lang="en-US" baseline="0" dirty="0" smtClean="0"/>
              <a:t> </a:t>
            </a:r>
            <a:r>
              <a:rPr lang="en-US" baseline="0" dirty="0" err="1" smtClean="0"/>
              <a:t>que</a:t>
            </a:r>
            <a:r>
              <a:rPr lang="en-US" baseline="0" dirty="0" smtClean="0"/>
              <a:t> </a:t>
            </a:r>
            <a:r>
              <a:rPr lang="en-US" baseline="0" dirty="0" err="1" smtClean="0"/>
              <a:t>Usted</a:t>
            </a:r>
            <a:r>
              <a:rPr lang="en-US" baseline="0" dirty="0" smtClean="0"/>
              <a:t> </a:t>
            </a:r>
            <a:r>
              <a:rPr lang="en-US" baseline="0" dirty="0" err="1" smtClean="0"/>
              <a:t>querría</a:t>
            </a:r>
            <a:r>
              <a:rPr lang="en-US" baseline="0" dirty="0" smtClean="0"/>
              <a:t> registrar.</a:t>
            </a:r>
            <a:endParaRPr lang="en-US" dirty="0" smtClean="0"/>
          </a:p>
          <a:p>
            <a:pPr eaLnBrk="1" hangingPunct="1">
              <a:spcBef>
                <a:spcPct val="0"/>
              </a:spcBef>
            </a:pPr>
            <a:endParaRPr lang="en-US" dirty="0" smtClean="0"/>
          </a:p>
        </p:txBody>
      </p:sp>
      <p:sp>
        <p:nvSpPr>
          <p:cNvPr id="860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5C80912-4212-4FE4-8161-5A3A8B1BCE68}" type="slidenum">
              <a:rPr lang="en-US">
                <a:cs typeface="Arial" charset="0"/>
              </a:rPr>
              <a:pPr fontAlgn="base">
                <a:spcBef>
                  <a:spcPct val="0"/>
                </a:spcBef>
                <a:spcAft>
                  <a:spcPct val="0"/>
                </a:spcAft>
                <a:defRPr/>
              </a:pPr>
              <a:t>38</a:t>
            </a:fld>
            <a:endParaRPr lang="en-US">
              <a:cs typeface="Arial" charset="0"/>
            </a:endParaRPr>
          </a:p>
        </p:txBody>
      </p:sp>
      <p:sp>
        <p:nvSpPr>
          <p:cNvPr id="8602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b="1" dirty="0" smtClean="0"/>
              <a:t>Nota para el instructor: </a:t>
            </a:r>
            <a:r>
              <a:rPr lang="en-US" b="0" dirty="0" smtClean="0"/>
              <a:t> VEA el campo 400</a:t>
            </a:r>
            <a:r>
              <a:rPr lang="en-US" b="0" baseline="0" dirty="0" smtClean="0"/>
              <a:t> en el</a:t>
            </a:r>
            <a:r>
              <a:rPr lang="en-US" b="0" dirty="0" smtClean="0"/>
              <a:t> FORMATO MARC de </a:t>
            </a:r>
            <a:r>
              <a:rPr lang="en-US" b="0" dirty="0" err="1" smtClean="0"/>
              <a:t>autoridades</a:t>
            </a:r>
            <a:r>
              <a:rPr lang="en-US" b="0" dirty="0" smtClean="0"/>
              <a:t>.</a:t>
            </a:r>
          </a:p>
          <a:p>
            <a:pPr eaLnBrk="1" hangingPunct="1">
              <a:spcBef>
                <a:spcPct val="0"/>
              </a:spcBef>
            </a:pPr>
            <a:endParaRPr lang="en-US" b="0" baseline="0" dirty="0" smtClean="0"/>
          </a:p>
          <a:p>
            <a:pPr eaLnBrk="1" hangingPunct="1">
              <a:spcBef>
                <a:spcPct val="0"/>
              </a:spcBef>
            </a:pPr>
            <a:r>
              <a:rPr lang="en-US" b="0" baseline="0" dirty="0" err="1" smtClean="0"/>
              <a:t>Estos</a:t>
            </a:r>
            <a:r>
              <a:rPr lang="en-US" b="0" baseline="0" dirty="0" smtClean="0"/>
              <a:t> son los </a:t>
            </a:r>
            <a:r>
              <a:rPr lang="en-US" b="0" baseline="0" dirty="0" err="1" smtClean="0"/>
              <a:t>nombres</a:t>
            </a:r>
            <a:r>
              <a:rPr lang="en-US" b="0" baseline="0" dirty="0" smtClean="0"/>
              <a:t> de la </a:t>
            </a:r>
            <a:r>
              <a:rPr lang="en-US" b="0" baseline="0" dirty="0" err="1" smtClean="0"/>
              <a:t>lista</a:t>
            </a:r>
            <a:r>
              <a:rPr lang="en-US" b="0" baseline="0" dirty="0" smtClean="0"/>
              <a:t> </a:t>
            </a:r>
            <a:r>
              <a:rPr lang="en-US" b="0" baseline="0" dirty="0" err="1" smtClean="0"/>
              <a:t>que</a:t>
            </a:r>
            <a:r>
              <a:rPr lang="en-US" b="0" baseline="0" dirty="0" smtClean="0"/>
              <a:t> </a:t>
            </a:r>
            <a:r>
              <a:rPr lang="en-US" b="0" baseline="0" dirty="0" err="1" smtClean="0"/>
              <a:t>vimos</a:t>
            </a:r>
            <a:r>
              <a:rPr lang="en-US" b="0" baseline="0" dirty="0" smtClean="0"/>
              <a:t> </a:t>
            </a:r>
            <a:r>
              <a:rPr lang="en-US" b="0" baseline="0" dirty="0" err="1" smtClean="0"/>
              <a:t>previamente</a:t>
            </a:r>
            <a:r>
              <a:rPr lang="en-US" b="0" baseline="0" dirty="0" smtClean="0"/>
              <a:t> </a:t>
            </a:r>
            <a:r>
              <a:rPr lang="en-US" b="0" baseline="0" dirty="0" err="1" smtClean="0"/>
              <a:t>cuando</a:t>
            </a:r>
            <a:r>
              <a:rPr lang="en-US" b="0" baseline="0" dirty="0" smtClean="0"/>
              <a:t> </a:t>
            </a:r>
            <a:r>
              <a:rPr lang="en-US" b="0" baseline="0" dirty="0" err="1" smtClean="0"/>
              <a:t>hablamos</a:t>
            </a:r>
            <a:r>
              <a:rPr lang="en-US" b="0" baseline="0" dirty="0" smtClean="0"/>
              <a:t> de los </a:t>
            </a:r>
            <a:r>
              <a:rPr lang="en-US" b="0" baseline="0" dirty="0" err="1" smtClean="0"/>
              <a:t>nombres</a:t>
            </a:r>
            <a:r>
              <a:rPr lang="en-US" b="0" baseline="0" dirty="0" smtClean="0"/>
              <a:t> </a:t>
            </a:r>
            <a:r>
              <a:rPr lang="en-US" b="0" baseline="0" dirty="0" err="1" smtClean="0"/>
              <a:t>preferidos</a:t>
            </a:r>
            <a:r>
              <a:rPr lang="en-US" b="0" baseline="0" dirty="0" smtClean="0"/>
              <a:t> (</a:t>
            </a:r>
            <a:r>
              <a:rPr lang="en-US" b="0" baseline="0" dirty="0" err="1" smtClean="0"/>
              <a:t>Diapositiva</a:t>
            </a:r>
            <a:r>
              <a:rPr lang="en-US" b="0" baseline="0" dirty="0" smtClean="0"/>
              <a:t> </a:t>
            </a:r>
            <a:r>
              <a:rPr lang="en-US" b="1" baseline="0" dirty="0" smtClean="0"/>
              <a:t>18</a:t>
            </a:r>
            <a:r>
              <a:rPr lang="en-US" b="0" baseline="0" dirty="0" smtClean="0"/>
              <a:t>). </a:t>
            </a:r>
            <a:r>
              <a:rPr lang="en-US" b="0" baseline="0" dirty="0" err="1" smtClean="0"/>
              <a:t>Sólo</a:t>
            </a:r>
            <a:r>
              <a:rPr lang="en-US" b="0" baseline="0" dirty="0" smtClean="0"/>
              <a:t> </a:t>
            </a:r>
            <a:r>
              <a:rPr lang="en-US" b="0" baseline="0" dirty="0" err="1" smtClean="0"/>
              <a:t>las</a:t>
            </a:r>
            <a:r>
              <a:rPr lang="en-US" b="0" baseline="0" dirty="0" smtClean="0"/>
              <a:t> </a:t>
            </a:r>
            <a:r>
              <a:rPr lang="en-US" b="0" baseline="0" dirty="0" err="1" smtClean="0"/>
              <a:t>palabras</a:t>
            </a:r>
            <a:r>
              <a:rPr lang="en-US" b="0" baseline="0" dirty="0" smtClean="0"/>
              <a:t> en </a:t>
            </a:r>
            <a:r>
              <a:rPr lang="en-US" b="0" baseline="0" dirty="0" err="1" smtClean="0"/>
              <a:t>negritas</a:t>
            </a:r>
            <a:r>
              <a:rPr lang="en-US" b="0" baseline="0" dirty="0" smtClean="0"/>
              <a:t> </a:t>
            </a:r>
            <a:r>
              <a:rPr lang="en-US" b="0" baseline="0" dirty="0" err="1" smtClean="0"/>
              <a:t>corresponden</a:t>
            </a:r>
            <a:r>
              <a:rPr lang="en-US" b="0" baseline="0" dirty="0" smtClean="0"/>
              <a:t> a la </a:t>
            </a:r>
            <a:r>
              <a:rPr lang="en-US" b="0" baseline="0" dirty="0" err="1" smtClean="0"/>
              <a:t>variante</a:t>
            </a:r>
            <a:r>
              <a:rPr lang="en-US" b="0" baseline="0" dirty="0" smtClean="0"/>
              <a:t> del </a:t>
            </a:r>
            <a:r>
              <a:rPr lang="en-US" b="0" baseline="0" dirty="0" err="1" smtClean="0"/>
              <a:t>nombre</a:t>
            </a:r>
            <a:r>
              <a:rPr lang="en-US" b="0" baseline="0" dirty="0" smtClean="0"/>
              <a:t>. </a:t>
            </a:r>
            <a:r>
              <a:rPr lang="en-US" b="0" baseline="0" dirty="0" err="1" smtClean="0"/>
              <a:t>Todos</a:t>
            </a:r>
            <a:r>
              <a:rPr lang="en-US" b="0" baseline="0" dirty="0" smtClean="0"/>
              <a:t> los </a:t>
            </a:r>
            <a:r>
              <a:rPr lang="en-US" b="0" baseline="0" dirty="0" err="1" smtClean="0"/>
              <a:t>demás</a:t>
            </a:r>
            <a:r>
              <a:rPr lang="en-US" b="0" baseline="0" dirty="0" smtClean="0"/>
              <a:t> </a:t>
            </a:r>
            <a:r>
              <a:rPr lang="en-US" b="0" baseline="0" dirty="0" err="1" smtClean="0"/>
              <a:t>elementos</a:t>
            </a:r>
            <a:r>
              <a:rPr lang="en-US" b="0" baseline="0" dirty="0" smtClean="0"/>
              <a:t> en el campo 400 son </a:t>
            </a:r>
            <a:r>
              <a:rPr lang="en-US" b="0" baseline="0" dirty="0" err="1" smtClean="0"/>
              <a:t>otros</a:t>
            </a:r>
            <a:r>
              <a:rPr lang="en-US" b="0" baseline="0" dirty="0" smtClean="0"/>
              <a:t> </a:t>
            </a:r>
            <a:r>
              <a:rPr lang="en-US" b="0" baseline="0" dirty="0" err="1" smtClean="0"/>
              <a:t>elementos</a:t>
            </a:r>
            <a:r>
              <a:rPr lang="en-US" b="0" baseline="0" dirty="0" smtClean="0"/>
              <a:t>.</a:t>
            </a:r>
          </a:p>
          <a:p>
            <a:pPr eaLnBrk="1" hangingPunct="1">
              <a:spcBef>
                <a:spcPct val="0"/>
              </a:spcBef>
            </a:pPr>
            <a:endParaRPr lang="en-US" b="0" baseline="0" dirty="0" smtClean="0"/>
          </a:p>
          <a:p>
            <a:pPr eaLnBrk="1" hangingPunct="1">
              <a:spcBef>
                <a:spcPct val="0"/>
              </a:spcBef>
            </a:pPr>
            <a:r>
              <a:rPr lang="en-US" b="1" baseline="0" dirty="0" smtClean="0"/>
              <a:t>Nota </a:t>
            </a:r>
            <a:r>
              <a:rPr lang="en-US" b="1" baseline="0" dirty="0" err="1" smtClean="0"/>
              <a:t>para</a:t>
            </a:r>
            <a:r>
              <a:rPr lang="en-US" b="1" baseline="0" dirty="0" smtClean="0"/>
              <a:t> el instructor: </a:t>
            </a:r>
            <a:r>
              <a:rPr lang="en-US" b="0" baseline="0" dirty="0" err="1" smtClean="0"/>
              <a:t>Comente</a:t>
            </a:r>
            <a:r>
              <a:rPr lang="en-US" b="0" baseline="0" dirty="0" smtClean="0"/>
              <a:t> </a:t>
            </a:r>
            <a:r>
              <a:rPr lang="en-US" b="0" baseline="0" dirty="0" err="1" smtClean="0"/>
              <a:t>cada</a:t>
            </a:r>
            <a:r>
              <a:rPr lang="en-US" b="0" baseline="0" dirty="0" smtClean="0"/>
              <a:t> </a:t>
            </a:r>
            <a:r>
              <a:rPr lang="en-US" b="0" baseline="0" dirty="0" err="1" smtClean="0"/>
              <a:t>uno</a:t>
            </a:r>
            <a:r>
              <a:rPr lang="en-US" b="0" baseline="0" dirty="0" smtClean="0"/>
              <a:t> de los </a:t>
            </a:r>
            <a:r>
              <a:rPr lang="en-US" b="0" baseline="0" dirty="0" err="1" smtClean="0"/>
              <a:t>ejemplos</a:t>
            </a:r>
            <a:r>
              <a:rPr lang="en-US" b="0" baseline="0" dirty="0" smtClean="0"/>
              <a:t>.</a:t>
            </a:r>
          </a:p>
          <a:p>
            <a:pPr eaLnBrk="1" hangingPunct="1">
              <a:spcBef>
                <a:spcPct val="0"/>
              </a:spcBef>
            </a:pPr>
            <a:endParaRPr lang="en-US" b="0" baseline="0" dirty="0" smtClean="0"/>
          </a:p>
        </p:txBody>
      </p:sp>
      <p:sp>
        <p:nvSpPr>
          <p:cNvPr id="880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94EE40-0A08-466B-AE29-EA944D918F72}" type="slidenum">
              <a:rPr lang="en-US">
                <a:cs typeface="Arial" charset="0"/>
              </a:rPr>
              <a:pPr fontAlgn="base">
                <a:spcBef>
                  <a:spcPct val="0"/>
                </a:spcBef>
                <a:spcAft>
                  <a:spcPct val="0"/>
                </a:spcAft>
                <a:defRPr/>
              </a:pPr>
              <a:t>39</a:t>
            </a:fld>
            <a:endParaRPr lang="en-US">
              <a:cs typeface="Arial" charset="0"/>
            </a:endParaRPr>
          </a:p>
        </p:txBody>
      </p:sp>
      <p:sp>
        <p:nvSpPr>
          <p:cNvPr id="8806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28688" rtl="0" eaLnBrk="1" fontAlgn="base" latinLnBrk="0" hangingPunct="1">
              <a:lnSpc>
                <a:spcPct val="100000"/>
              </a:lnSpc>
              <a:spcBef>
                <a:spcPct val="0"/>
              </a:spcBef>
              <a:spcAft>
                <a:spcPct val="0"/>
              </a:spcAft>
              <a:buClrTx/>
              <a:buSzTx/>
              <a:buFontTx/>
              <a:buNone/>
              <a:tabLst/>
              <a:defRPr/>
            </a:pPr>
            <a:r>
              <a:rPr lang="en-US" dirty="0" smtClean="0"/>
              <a:t>1 mayo 2013</a:t>
            </a:r>
          </a:p>
          <a:p>
            <a:pPr defTabSz="928688" eaLnBrk="1" hangingPunct="1">
              <a:spcBef>
                <a:spcPct val="0"/>
              </a:spcBef>
            </a:pPr>
            <a:endParaRPr lang="en-US" dirty="0" smtClean="0"/>
          </a:p>
          <a:p>
            <a:pPr defTabSz="928688" eaLnBrk="1" hangingPunct="1">
              <a:spcBef>
                <a:spcPct val="0"/>
              </a:spcBef>
            </a:pPr>
            <a:r>
              <a:rPr lang="en-US" dirty="0" smtClean="0"/>
              <a:t>EJERCICO 2:</a:t>
            </a:r>
          </a:p>
          <a:p>
            <a:pPr defTabSz="928688" eaLnBrk="1" hangingPunct="1">
              <a:spcBef>
                <a:spcPct val="0"/>
              </a:spcBef>
            </a:pPr>
            <a:r>
              <a:rPr lang="en-US" dirty="0" smtClean="0"/>
              <a:t>Con base en la </a:t>
            </a:r>
            <a:r>
              <a:rPr lang="en-US" dirty="0" err="1" smtClean="0"/>
              <a:t>información</a:t>
            </a:r>
            <a:r>
              <a:rPr lang="en-US" dirty="0" smtClean="0"/>
              <a:t> de Wikipedia: </a:t>
            </a:r>
            <a:r>
              <a:rPr lang="en-US" dirty="0" err="1" smtClean="0"/>
              <a:t>registre</a:t>
            </a:r>
            <a:r>
              <a:rPr lang="en-US" dirty="0" smtClean="0"/>
              <a:t> en </a:t>
            </a:r>
            <a:r>
              <a:rPr lang="en-US" dirty="0" err="1" smtClean="0"/>
              <a:t>su</a:t>
            </a:r>
            <a:r>
              <a:rPr lang="en-US" baseline="0" dirty="0" smtClean="0"/>
              <a:t> </a:t>
            </a:r>
            <a:r>
              <a:rPr lang="en-US" baseline="0" dirty="0" err="1" smtClean="0"/>
              <a:t>plantilla</a:t>
            </a:r>
            <a:r>
              <a:rPr lang="en-US" baseline="0" dirty="0" smtClean="0"/>
              <a:t> de </a:t>
            </a:r>
            <a:r>
              <a:rPr lang="en-US" baseline="0" dirty="0" err="1" smtClean="0"/>
              <a:t>trabajo</a:t>
            </a:r>
            <a:r>
              <a:rPr lang="en-US" baseline="0" dirty="0" smtClean="0"/>
              <a:t>,</a:t>
            </a:r>
            <a:r>
              <a:rPr lang="en-US" dirty="0" smtClean="0"/>
              <a:t> </a:t>
            </a:r>
            <a:r>
              <a:rPr lang="en-US" dirty="0" err="1" smtClean="0"/>
              <a:t>las</a:t>
            </a:r>
            <a:r>
              <a:rPr lang="en-US" dirty="0" smtClean="0"/>
              <a:t> </a:t>
            </a:r>
            <a:r>
              <a:rPr lang="en-US" dirty="0" err="1" smtClean="0"/>
              <a:t>variantes</a:t>
            </a:r>
            <a:r>
              <a:rPr lang="en-US" dirty="0" smtClean="0"/>
              <a:t> del </a:t>
            </a:r>
            <a:r>
              <a:rPr lang="en-US" dirty="0" err="1" smtClean="0"/>
              <a:t>nombre</a:t>
            </a:r>
            <a:r>
              <a:rPr lang="en-US" dirty="0" smtClean="0"/>
              <a:t> de Octavio Paz</a:t>
            </a:r>
            <a:r>
              <a:rPr lang="en-US" baseline="0" dirty="0" smtClean="0"/>
              <a:t>.</a:t>
            </a:r>
            <a:endParaRPr lang="en-US" dirty="0" smtClean="0"/>
          </a:p>
          <a:p>
            <a:pPr defTabSz="928688" eaLnBrk="1" hangingPunct="1">
              <a:spcBef>
                <a:spcPct val="0"/>
              </a:spcBef>
            </a:pPr>
            <a:endParaRPr lang="en-US" dirty="0" smtClean="0"/>
          </a:p>
        </p:txBody>
      </p:sp>
      <p:sp>
        <p:nvSpPr>
          <p:cNvPr id="901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D4F157-4DFD-4FC9-B1D2-A13F3444DDAE}" type="slidenum">
              <a:rPr lang="en-US">
                <a:cs typeface="Arial" charset="0"/>
              </a:rPr>
              <a:pPr fontAlgn="base">
                <a:spcBef>
                  <a:spcPct val="0"/>
                </a:spcBef>
                <a:spcAft>
                  <a:spcPct val="0"/>
                </a:spcAft>
                <a:defRPr/>
              </a:pPr>
              <a:t>40</a:t>
            </a:fld>
            <a:endParaRPr lang="en-US">
              <a:cs typeface="Arial" charset="0"/>
            </a:endParaRPr>
          </a:p>
        </p:txBody>
      </p:sp>
      <p:sp>
        <p:nvSpPr>
          <p:cNvPr id="9011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28688" rtl="0" eaLnBrk="1" fontAlgn="base" latinLnBrk="0" hangingPunct="1">
              <a:lnSpc>
                <a:spcPct val="100000"/>
              </a:lnSpc>
              <a:spcBef>
                <a:spcPct val="0"/>
              </a:spcBef>
              <a:spcAft>
                <a:spcPct val="0"/>
              </a:spcAft>
              <a:buClrTx/>
              <a:buSzTx/>
              <a:buFontTx/>
              <a:buNone/>
              <a:tabLst/>
              <a:defRPr/>
            </a:pPr>
            <a:r>
              <a:rPr lang="en-US" dirty="0" smtClean="0"/>
              <a:t>1 mayo 2013</a:t>
            </a:r>
          </a:p>
          <a:p>
            <a:pPr defTabSz="928688" eaLnBrk="1" hangingPunct="1">
              <a:spcBef>
                <a:spcPct val="0"/>
              </a:spcBef>
            </a:pPr>
            <a:r>
              <a:rPr lang="en-US" dirty="0" err="1" smtClean="0"/>
              <a:t>Elemento</a:t>
            </a:r>
            <a:r>
              <a:rPr lang="en-US" dirty="0" smtClean="0"/>
              <a:t> </a:t>
            </a:r>
            <a:r>
              <a:rPr lang="en-US" dirty="0" err="1" smtClean="0"/>
              <a:t>núcleo</a:t>
            </a:r>
            <a:r>
              <a:rPr lang="en-US" dirty="0" smtClean="0"/>
              <a:t> RDA 9.3.1.3: </a:t>
            </a:r>
            <a:r>
              <a:rPr lang="en-US" dirty="0" err="1" smtClean="0"/>
              <a:t>Registre</a:t>
            </a:r>
            <a:r>
              <a:rPr lang="en-US" dirty="0" smtClean="0"/>
              <a:t> </a:t>
            </a:r>
            <a:r>
              <a:rPr lang="en-US" dirty="0" err="1" smtClean="0"/>
              <a:t>las</a:t>
            </a:r>
            <a:r>
              <a:rPr lang="en-US" dirty="0" smtClean="0"/>
              <a:t> </a:t>
            </a:r>
            <a:r>
              <a:rPr lang="en-US" dirty="0" err="1" smtClean="0"/>
              <a:t>fechas</a:t>
            </a:r>
            <a:r>
              <a:rPr lang="en-US" dirty="0" smtClean="0"/>
              <a:t>, </a:t>
            </a:r>
            <a:r>
              <a:rPr lang="en-US" dirty="0" err="1" smtClean="0"/>
              <a:t>ya</a:t>
            </a:r>
            <a:r>
              <a:rPr lang="en-US" dirty="0" smtClean="0"/>
              <a:t> sea </a:t>
            </a:r>
            <a:r>
              <a:rPr lang="en-US" dirty="0" err="1" smtClean="0"/>
              <a:t>como</a:t>
            </a:r>
            <a:r>
              <a:rPr lang="en-US" dirty="0" smtClean="0"/>
              <a:t> parte del </a:t>
            </a:r>
            <a:r>
              <a:rPr lang="en-US" dirty="0" err="1" smtClean="0"/>
              <a:t>punto</a:t>
            </a:r>
            <a:r>
              <a:rPr lang="en-US" dirty="0" smtClean="0"/>
              <a:t> de </a:t>
            </a:r>
            <a:r>
              <a:rPr lang="en-US" dirty="0" err="1" smtClean="0"/>
              <a:t>acceso</a:t>
            </a:r>
            <a:r>
              <a:rPr lang="en-US" dirty="0" smtClean="0"/>
              <a:t> </a:t>
            </a:r>
            <a:r>
              <a:rPr lang="en-US" dirty="0" err="1" smtClean="0"/>
              <a:t>autorizado</a:t>
            </a:r>
            <a:r>
              <a:rPr lang="en-US" dirty="0" smtClean="0"/>
              <a:t> </a:t>
            </a:r>
            <a:r>
              <a:rPr lang="en-US" dirty="0" err="1" smtClean="0"/>
              <a:t>que</a:t>
            </a:r>
            <a:r>
              <a:rPr lang="en-US" dirty="0" smtClean="0"/>
              <a:t> </a:t>
            </a:r>
            <a:r>
              <a:rPr lang="en-US" dirty="0" err="1" smtClean="0"/>
              <a:t>representa</a:t>
            </a:r>
            <a:r>
              <a:rPr lang="en-US" dirty="0" smtClean="0"/>
              <a:t> a </a:t>
            </a:r>
            <a:r>
              <a:rPr lang="en-US" dirty="0" err="1" smtClean="0"/>
              <a:t>una</a:t>
            </a:r>
            <a:r>
              <a:rPr lang="en-US" dirty="0" smtClean="0"/>
              <a:t> persona, </a:t>
            </a:r>
            <a:r>
              <a:rPr lang="en-US" b="1" dirty="0" smtClean="0"/>
              <a:t>o</a:t>
            </a:r>
            <a:r>
              <a:rPr lang="en-US" b="0" dirty="0" smtClean="0"/>
              <a:t> </a:t>
            </a:r>
            <a:r>
              <a:rPr lang="en-US" b="0" dirty="0" err="1" smtClean="0"/>
              <a:t>como</a:t>
            </a:r>
            <a:r>
              <a:rPr lang="en-US" b="0" dirty="0" smtClean="0"/>
              <a:t> </a:t>
            </a:r>
            <a:r>
              <a:rPr lang="en-US" b="0" dirty="0" err="1" smtClean="0"/>
              <a:t>elemento</a:t>
            </a:r>
            <a:r>
              <a:rPr lang="en-US" b="0" dirty="0" smtClean="0"/>
              <a:t> </a:t>
            </a:r>
            <a:r>
              <a:rPr lang="en-US" b="0" dirty="0" err="1" smtClean="0"/>
              <a:t>separado</a:t>
            </a:r>
            <a:r>
              <a:rPr lang="en-US" b="0" dirty="0" smtClean="0"/>
              <a:t>, o ambos. </a:t>
            </a:r>
            <a:r>
              <a:rPr lang="en-US" b="0" dirty="0" err="1" smtClean="0"/>
              <a:t>Registre</a:t>
            </a:r>
            <a:r>
              <a:rPr lang="en-US" b="0" dirty="0" smtClean="0"/>
              <a:t> </a:t>
            </a:r>
            <a:r>
              <a:rPr lang="en-US" b="0" dirty="0" err="1" smtClean="0"/>
              <a:t>solamente</a:t>
            </a:r>
            <a:r>
              <a:rPr lang="en-US" b="0" dirty="0" smtClean="0"/>
              <a:t> el </a:t>
            </a:r>
            <a:r>
              <a:rPr lang="en-US" b="0" dirty="0" err="1" smtClean="0"/>
              <a:t>año</a:t>
            </a:r>
            <a:r>
              <a:rPr lang="en-US" b="0" dirty="0" smtClean="0"/>
              <a:t> </a:t>
            </a:r>
            <a:r>
              <a:rPr lang="en-US" b="0" dirty="0" err="1" smtClean="0"/>
              <a:t>para</a:t>
            </a:r>
            <a:r>
              <a:rPr lang="en-US" b="0" dirty="0" smtClean="0"/>
              <a:t> </a:t>
            </a:r>
            <a:r>
              <a:rPr lang="en-US" b="0" dirty="0" err="1" smtClean="0"/>
              <a:t>las</a:t>
            </a:r>
            <a:r>
              <a:rPr lang="en-US" b="0" dirty="0" smtClean="0"/>
              <a:t> </a:t>
            </a:r>
            <a:r>
              <a:rPr lang="en-US" b="0" dirty="0" err="1" smtClean="0"/>
              <a:t>fechas</a:t>
            </a:r>
            <a:r>
              <a:rPr lang="en-US" b="0" dirty="0" smtClean="0"/>
              <a:t> de </a:t>
            </a:r>
            <a:r>
              <a:rPr lang="en-US" b="0" dirty="0" err="1" smtClean="0"/>
              <a:t>nacimiento</a:t>
            </a:r>
            <a:r>
              <a:rPr lang="en-US" b="0" dirty="0" smtClean="0"/>
              <a:t> y </a:t>
            </a:r>
            <a:r>
              <a:rPr lang="en-US" b="0" dirty="0" err="1" smtClean="0"/>
              <a:t>muerte</a:t>
            </a:r>
            <a:r>
              <a:rPr lang="en-US" b="0" dirty="0" smtClean="0"/>
              <a:t>; </a:t>
            </a:r>
            <a:r>
              <a:rPr lang="en-US" b="0" dirty="0" err="1" smtClean="0"/>
              <a:t>agregue</a:t>
            </a:r>
            <a:r>
              <a:rPr lang="en-US" b="0" dirty="0" smtClean="0"/>
              <a:t> el </a:t>
            </a:r>
            <a:r>
              <a:rPr lang="en-US" b="0" dirty="0" err="1" smtClean="0"/>
              <a:t>mes</a:t>
            </a:r>
            <a:r>
              <a:rPr lang="en-US" b="0" dirty="0" smtClean="0"/>
              <a:t> o </a:t>
            </a:r>
            <a:r>
              <a:rPr lang="en-US" b="0" dirty="0" err="1" smtClean="0"/>
              <a:t>mes</a:t>
            </a:r>
            <a:r>
              <a:rPr lang="en-US" b="0" dirty="0" smtClean="0"/>
              <a:t> y </a:t>
            </a:r>
            <a:r>
              <a:rPr lang="en-US" b="0" dirty="0" err="1" smtClean="0"/>
              <a:t>día</a:t>
            </a:r>
            <a:r>
              <a:rPr lang="en-US" b="0" dirty="0" smtClean="0"/>
              <a:t> </a:t>
            </a:r>
            <a:r>
              <a:rPr lang="en-US" b="0" dirty="0" err="1" smtClean="0"/>
              <a:t>si</a:t>
            </a:r>
            <a:r>
              <a:rPr lang="en-US" b="0" dirty="0" smtClean="0"/>
              <a:t> </a:t>
            </a:r>
            <a:r>
              <a:rPr lang="es-MX" b="0" dirty="0" smtClean="0"/>
              <a:t>es necesario para distinguir un punto de acceso a otro.</a:t>
            </a:r>
          </a:p>
          <a:p>
            <a:pPr defTabSz="928688" eaLnBrk="1" hangingPunct="1">
              <a:spcBef>
                <a:spcPct val="0"/>
              </a:spcBef>
            </a:pPr>
            <a:r>
              <a:rPr lang="en-US" i="1" dirty="0" err="1" smtClean="0"/>
              <a:t>Pero</a:t>
            </a:r>
            <a:endParaRPr lang="en-US" i="1" dirty="0" smtClean="0"/>
          </a:p>
          <a:p>
            <a:pPr defTabSz="928688" eaLnBrk="1" hangingPunct="1">
              <a:spcBef>
                <a:spcPct val="0"/>
              </a:spcBef>
            </a:pPr>
            <a:r>
              <a:rPr lang="en-US" i="0" dirty="0" smtClean="0"/>
              <a:t>La LC-</a:t>
            </a:r>
            <a:r>
              <a:rPr lang="en-US" i="0" dirty="0" err="1" smtClean="0"/>
              <a:t>PCC</a:t>
            </a:r>
            <a:r>
              <a:rPr lang="en-US" i="0" dirty="0" smtClean="0"/>
              <a:t>-PS de 9.19.1.3 prescribe la </a:t>
            </a:r>
            <a:r>
              <a:rPr lang="en-US" i="1" dirty="0" err="1" smtClean="0"/>
              <a:t>Adición</a:t>
            </a:r>
            <a:r>
              <a:rPr lang="en-US" i="1" dirty="0" smtClean="0"/>
              <a:t> </a:t>
            </a:r>
            <a:r>
              <a:rPr lang="en-US" i="1" dirty="0" err="1" smtClean="0"/>
              <a:t>Opcional</a:t>
            </a:r>
            <a:r>
              <a:rPr lang="en-US" i="1" dirty="0" smtClean="0"/>
              <a:t> </a:t>
            </a:r>
            <a:r>
              <a:rPr lang="en-US" i="0" dirty="0" smtClean="0"/>
              <a:t>RDA 9.19.1.3 </a:t>
            </a:r>
            <a:r>
              <a:rPr lang="en-US" i="0" u="sng" dirty="0" err="1" smtClean="0"/>
              <a:t>siempre</a:t>
            </a:r>
            <a:r>
              <a:rPr lang="en-US" i="0" u="none" dirty="0" smtClean="0"/>
              <a:t> </a:t>
            </a:r>
            <a:r>
              <a:rPr lang="en-US" i="0" u="none" dirty="0" err="1" smtClean="0"/>
              <a:t>agregue</a:t>
            </a:r>
            <a:r>
              <a:rPr lang="en-US" i="0" u="none" baseline="0" dirty="0" smtClean="0"/>
              <a:t> la </a:t>
            </a:r>
            <a:r>
              <a:rPr lang="en-US" i="0" u="none" baseline="0" dirty="0" err="1" smtClean="0"/>
              <a:t>fecha</a:t>
            </a:r>
            <a:r>
              <a:rPr lang="en-US" i="0" u="none" baseline="0" dirty="0" smtClean="0"/>
              <a:t> de </a:t>
            </a:r>
            <a:r>
              <a:rPr lang="en-US" i="0" u="none" baseline="0" dirty="0" err="1" smtClean="0"/>
              <a:t>nacimiento</a:t>
            </a:r>
            <a:r>
              <a:rPr lang="en-US" i="0" u="none" baseline="0" dirty="0" smtClean="0"/>
              <a:t> y/o de </a:t>
            </a:r>
            <a:r>
              <a:rPr lang="en-US" i="0" u="none" baseline="0" dirty="0" err="1" smtClean="0"/>
              <a:t>muerte</a:t>
            </a:r>
            <a:r>
              <a:rPr lang="en-US" i="0" u="none" baseline="0" dirty="0" smtClean="0"/>
              <a:t> a los </a:t>
            </a:r>
            <a:r>
              <a:rPr lang="en-US" i="0" u="sng" baseline="0" dirty="0" err="1" smtClean="0"/>
              <a:t>puntos</a:t>
            </a:r>
            <a:r>
              <a:rPr lang="en-US" i="0" u="sng" baseline="0" dirty="0" smtClean="0"/>
              <a:t> de </a:t>
            </a:r>
            <a:r>
              <a:rPr lang="en-US" i="0" u="sng" baseline="0" dirty="0" err="1" smtClean="0"/>
              <a:t>acceso</a:t>
            </a:r>
            <a:r>
              <a:rPr lang="es-MX" b="1" dirty="0" smtClean="0">
                <a:solidFill>
                  <a:schemeClr val="tx1"/>
                </a:solidFill>
              </a:rPr>
              <a:t> </a:t>
            </a:r>
            <a:r>
              <a:rPr lang="es-MX" b="0" dirty="0" smtClean="0">
                <a:solidFill>
                  <a:schemeClr val="tx1"/>
                </a:solidFill>
              </a:rPr>
              <a:t>(aunque no sea necesario para distinguir). Utilice un </a:t>
            </a:r>
            <a:r>
              <a:rPr lang="es-MX" b="0" dirty="0" err="1" smtClean="0">
                <a:solidFill>
                  <a:schemeClr val="tx1"/>
                </a:solidFill>
              </a:rPr>
              <a:t>guión</a:t>
            </a:r>
            <a:r>
              <a:rPr lang="es-MX" b="0" dirty="0" smtClean="0">
                <a:solidFill>
                  <a:schemeClr val="tx1"/>
                </a:solidFill>
              </a:rPr>
              <a:t> después de la fecha de nacimiento (no utilice el término "nació"); utilice un </a:t>
            </a:r>
            <a:r>
              <a:rPr lang="es-MX" b="0" dirty="0" err="1" smtClean="0">
                <a:solidFill>
                  <a:schemeClr val="tx1"/>
                </a:solidFill>
              </a:rPr>
              <a:t>guión</a:t>
            </a:r>
            <a:r>
              <a:rPr lang="es-MX" b="0" dirty="0" smtClean="0">
                <a:solidFill>
                  <a:schemeClr val="tx1"/>
                </a:solidFill>
              </a:rPr>
              <a:t> antes de la fecha de la muerte (no utilice el término "murió" con la fecha) (LC-PCC PS para 9.3.2.3 y 9.3.3.3).</a:t>
            </a:r>
          </a:p>
          <a:p>
            <a:pPr defTabSz="928688" eaLnBrk="1" hangingPunct="1">
              <a:spcBef>
                <a:spcPct val="0"/>
              </a:spcBef>
            </a:pPr>
            <a:endParaRPr lang="es-MX" b="1" dirty="0" smtClean="0">
              <a:solidFill>
                <a:schemeClr val="tx1"/>
              </a:solidFill>
            </a:endParaRPr>
          </a:p>
          <a:p>
            <a:pPr defTabSz="928688" eaLnBrk="1" hangingPunct="1">
              <a:spcBef>
                <a:spcPct val="0"/>
              </a:spcBef>
            </a:pPr>
            <a:r>
              <a:rPr lang="es-MX" b="0" dirty="0" smtClean="0">
                <a:solidFill>
                  <a:schemeClr val="tx1"/>
                </a:solidFill>
              </a:rPr>
              <a:t>La misma LC-PCC PS de 9.19.1.3 prescribe para </a:t>
            </a:r>
            <a:r>
              <a:rPr lang="es-MX" b="1" dirty="0" smtClean="0">
                <a:solidFill>
                  <a:schemeClr val="tx1"/>
                </a:solidFill>
              </a:rPr>
              <a:t>no </a:t>
            </a:r>
            <a:r>
              <a:rPr lang="es-MX" b="0" dirty="0" smtClean="0">
                <a:solidFill>
                  <a:schemeClr val="tx1"/>
                </a:solidFill>
              </a:rPr>
              <a:t>añadir una fecha de nacimiento y/o muerte a un punto de acceso autorizado existente sin fechas a menos que de lo contrario cambie</a:t>
            </a:r>
            <a:r>
              <a:rPr lang="es-MX" b="0" baseline="0" dirty="0" smtClean="0">
                <a:solidFill>
                  <a:schemeClr val="tx1"/>
                </a:solidFill>
              </a:rPr>
              <a:t> </a:t>
            </a:r>
            <a:r>
              <a:rPr lang="es-MX" b="0" dirty="0" smtClean="0">
                <a:solidFill>
                  <a:schemeClr val="tx1"/>
                </a:solidFill>
              </a:rPr>
              <a:t>el campo 100.</a:t>
            </a:r>
            <a:endParaRPr lang="en-US" b="0" dirty="0" smtClean="0">
              <a:solidFill>
                <a:schemeClr val="tx1"/>
              </a:solidFill>
            </a:endParaRPr>
          </a:p>
          <a:p>
            <a:pPr defTabSz="928688" eaLnBrk="1" hangingPunct="1">
              <a:spcBef>
                <a:spcPct val="0"/>
              </a:spcBef>
            </a:pPr>
            <a:endParaRPr lang="en-US" dirty="0" smtClean="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96891C4-FD3D-4E10-9019-7DB0F11818BC}" type="slidenum">
              <a:rPr lang="en-US">
                <a:cs typeface="Arial" charset="0"/>
              </a:rPr>
              <a:pPr fontAlgn="base">
                <a:spcBef>
                  <a:spcPct val="0"/>
                </a:spcBef>
                <a:spcAft>
                  <a:spcPct val="0"/>
                </a:spcAft>
                <a:defRPr/>
              </a:pPr>
              <a:t>41</a:t>
            </a:fld>
            <a:endParaRPr lang="en-US">
              <a:cs typeface="Arial" charset="0"/>
            </a:endParaRPr>
          </a:p>
        </p:txBody>
      </p:sp>
      <p:sp>
        <p:nvSpPr>
          <p:cNvPr id="9216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28688" rtl="0" eaLnBrk="1" fontAlgn="base" latinLnBrk="0" hangingPunct="1">
              <a:lnSpc>
                <a:spcPct val="100000"/>
              </a:lnSpc>
              <a:spcBef>
                <a:spcPct val="0"/>
              </a:spcBef>
              <a:spcAft>
                <a:spcPct val="0"/>
              </a:spcAft>
              <a:buClrTx/>
              <a:buSzTx/>
              <a:buFontTx/>
              <a:buNone/>
              <a:tabLst/>
              <a:defRPr/>
            </a:pPr>
            <a:r>
              <a:rPr lang="en-US" dirty="0" smtClean="0"/>
              <a:t>1 mayo 2013</a:t>
            </a:r>
          </a:p>
          <a:p>
            <a:pPr defTabSz="928688" eaLnBrk="1" hangingPunct="1">
              <a:spcBef>
                <a:spcPct val="0"/>
              </a:spcBef>
            </a:pPr>
            <a:r>
              <a:rPr lang="en-US" dirty="0" err="1" smtClean="0"/>
              <a:t>En</a:t>
            </a:r>
            <a:r>
              <a:rPr lang="en-US" baseline="0" dirty="0" smtClean="0"/>
              <a:t> </a:t>
            </a:r>
            <a:r>
              <a:rPr lang="en-US" baseline="0" dirty="0" err="1" smtClean="0"/>
              <a:t>vez</a:t>
            </a:r>
            <a:r>
              <a:rPr lang="en-US" baseline="0" dirty="0" smtClean="0"/>
              <a:t> de la</a:t>
            </a:r>
            <a:r>
              <a:rPr lang="en-US" dirty="0" smtClean="0"/>
              <a:t> forma de RDA, la </a:t>
            </a:r>
            <a:r>
              <a:rPr lang="en-US" dirty="0" err="1" smtClean="0"/>
              <a:t>fecha</a:t>
            </a:r>
            <a:r>
              <a:rPr lang="en-US" dirty="0" smtClean="0"/>
              <a:t> en el campo 046 se </a:t>
            </a:r>
            <a:r>
              <a:rPr lang="en-US" dirty="0" err="1" smtClean="0"/>
              <a:t>registra</a:t>
            </a:r>
            <a:r>
              <a:rPr lang="en-US" dirty="0" smtClean="0"/>
              <a:t> </a:t>
            </a:r>
            <a:r>
              <a:rPr lang="es-MX" b="0" dirty="0" smtClean="0"/>
              <a:t>de acuerdo a las </a:t>
            </a:r>
            <a:r>
              <a:rPr lang="es-MX" b="0" i="1" u="sng" dirty="0" smtClean="0"/>
              <a:t>Representaciones de fechas y horas (ISO 8601)</a:t>
            </a:r>
            <a:r>
              <a:rPr lang="es-MX" b="1" dirty="0" smtClean="0"/>
              <a:t>  </a:t>
            </a:r>
            <a:r>
              <a:rPr lang="es-MX" b="0" dirty="0" smtClean="0"/>
              <a:t>bajo el modelo </a:t>
            </a:r>
            <a:r>
              <a:rPr lang="es-MX" b="0" dirty="0" err="1" smtClean="0"/>
              <a:t>aaaa</a:t>
            </a:r>
            <a:r>
              <a:rPr lang="es-MX" b="0" dirty="0" smtClean="0"/>
              <a:t>, </a:t>
            </a:r>
            <a:r>
              <a:rPr lang="es-MX" b="0" dirty="0" err="1" smtClean="0"/>
              <a:t>aaaa</a:t>
            </a:r>
            <a:r>
              <a:rPr lang="es-MX" b="0" dirty="0" smtClean="0"/>
              <a:t>-mm o </a:t>
            </a:r>
            <a:r>
              <a:rPr lang="es-MX" b="0" dirty="0" err="1" smtClean="0"/>
              <a:t>aaaammdd</a:t>
            </a:r>
            <a:r>
              <a:rPr lang="es-MX" b="0" dirty="0" smtClean="0"/>
              <a:t> (4 dígitos para el año, 2 para el mes y 2 para el día), a menos que el </a:t>
            </a:r>
            <a:r>
              <a:rPr lang="es-MX" b="0" dirty="0" err="1" smtClean="0"/>
              <a:t>subcampo</a:t>
            </a:r>
            <a:r>
              <a:rPr lang="es-MX" b="0" dirty="0" smtClean="0"/>
              <a:t> $2 (Fuente de la fecha) especifique otro esquema de fechas.</a:t>
            </a:r>
          </a:p>
          <a:p>
            <a:pPr defTabSz="928688" eaLnBrk="1" hangingPunct="1">
              <a:spcBef>
                <a:spcPct val="0"/>
              </a:spcBef>
            </a:pPr>
            <a:endParaRPr lang="es-MX" b="1" dirty="0" smtClean="0"/>
          </a:p>
          <a:p>
            <a:pPr defTabSz="928688" eaLnBrk="1" hangingPunct="1">
              <a:spcBef>
                <a:spcPct val="0"/>
              </a:spcBef>
            </a:pPr>
            <a:r>
              <a:rPr lang="es-MX" b="0" dirty="0" smtClean="0"/>
              <a:t>Si la información de la fecha fuera más compleja, utilice el formato EDTF http://www.loc.gov/standards/datetime/</a:t>
            </a:r>
            <a:endParaRPr lang="en-US" b="0" dirty="0" smtClean="0"/>
          </a:p>
          <a:p>
            <a:pPr defTabSz="928688" eaLnBrk="1" hangingPunct="1">
              <a:spcBef>
                <a:spcPct val="0"/>
              </a:spcBef>
            </a:pPr>
            <a:endParaRPr lang="en-US" dirty="0" smtClean="0"/>
          </a:p>
          <a:p>
            <a:pPr defTabSz="928688" eaLnBrk="1" hangingPunct="1">
              <a:spcBef>
                <a:spcPct val="0"/>
              </a:spcBef>
            </a:pPr>
            <a:endParaRPr lang="en-US" dirty="0" smtClean="0"/>
          </a:p>
          <a:p>
            <a:pPr defTabSz="928688" eaLnBrk="1" hangingPunct="1">
              <a:spcBef>
                <a:spcPct val="0"/>
              </a:spcBef>
            </a:pPr>
            <a:endParaRPr lang="en-US" dirty="0" smtClean="0"/>
          </a:p>
          <a:p>
            <a:pPr defTabSz="928688" eaLnBrk="1" hangingPunct="1">
              <a:spcBef>
                <a:spcPct val="0"/>
              </a:spcBef>
            </a:pPr>
            <a:endParaRPr lang="en-US" dirty="0" smtClean="0"/>
          </a:p>
        </p:txBody>
      </p:sp>
      <p:sp>
        <p:nvSpPr>
          <p:cNvPr id="942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B91EF1-5758-41F5-AC3F-D5DF150AD90D}" type="slidenum">
              <a:rPr lang="en-US">
                <a:cs typeface="Arial" charset="0"/>
              </a:rPr>
              <a:pPr fontAlgn="base">
                <a:spcBef>
                  <a:spcPct val="0"/>
                </a:spcBef>
                <a:spcAft>
                  <a:spcPct val="0"/>
                </a:spcAft>
                <a:defRPr/>
              </a:pPr>
              <a:t>42</a:t>
            </a:fld>
            <a:endParaRPr lang="en-US">
              <a:cs typeface="Arial" charset="0"/>
            </a:endParaRPr>
          </a:p>
        </p:txBody>
      </p:sp>
      <p:sp>
        <p:nvSpPr>
          <p:cNvPr id="9421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Registrado</a:t>
            </a:r>
            <a:r>
              <a:rPr lang="en-US" dirty="0" smtClean="0"/>
              <a:t> en </a:t>
            </a:r>
            <a:r>
              <a:rPr lang="en-US" dirty="0" err="1" smtClean="0"/>
              <a:t>este</a:t>
            </a:r>
            <a:r>
              <a:rPr lang="en-US" dirty="0" smtClean="0"/>
              <a:t> RAN</a:t>
            </a:r>
            <a:r>
              <a:rPr lang="en-US" baseline="0" dirty="0" smtClean="0"/>
              <a:t> (</a:t>
            </a:r>
            <a:r>
              <a:rPr lang="es-MX" b="0" dirty="0" smtClean="0"/>
              <a:t>en caso de que sea difícil leer la diapositiva):</a:t>
            </a:r>
          </a:p>
          <a:p>
            <a:pPr eaLnBrk="1" hangingPunct="1">
              <a:spcBef>
                <a:spcPct val="0"/>
              </a:spcBef>
            </a:pPr>
            <a:endParaRPr lang="es-MX" b="1"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670     Marie Curie, 2005:</a:t>
            </a:r>
            <a:r>
              <a:rPr lang="en-US" b="1" dirty="0" smtClean="0"/>
              <a:t> </a:t>
            </a:r>
            <a:r>
              <a:rPr lang="en-US" dirty="0" smtClean="0"/>
              <a:t>$b</a:t>
            </a:r>
            <a:r>
              <a:rPr lang="en-US" b="1" dirty="0" smtClean="0"/>
              <a:t> </a:t>
            </a:r>
            <a:r>
              <a:rPr lang="en-US" dirty="0" smtClean="0"/>
              <a:t>ECIP </a:t>
            </a:r>
            <a:r>
              <a:rPr lang="en-US" dirty="0" err="1" smtClean="0"/>
              <a:t>t.p</a:t>
            </a:r>
            <a:r>
              <a:rPr lang="en-US" dirty="0" smtClean="0"/>
              <a:t>. (Marie Curie) important dates page (</a:t>
            </a:r>
            <a:r>
              <a:rPr lang="en-US" b="1" dirty="0" smtClean="0"/>
              <a:t>b.</a:t>
            </a:r>
            <a:r>
              <a:rPr lang="en-US" dirty="0" smtClean="0"/>
              <a:t> </a:t>
            </a:r>
            <a:r>
              <a:rPr lang="en-US" dirty="0" err="1" smtClean="0"/>
              <a:t>Marya</a:t>
            </a:r>
            <a:r>
              <a:rPr lang="en-US" dirty="0" smtClean="0"/>
              <a:t> </a:t>
            </a:r>
            <a:r>
              <a:rPr lang="en-US" dirty="0" err="1" smtClean="0"/>
              <a:t>Skłodowska</a:t>
            </a:r>
            <a:r>
              <a:rPr lang="en-US" dirty="0" smtClean="0"/>
              <a:t> in Warsaw, Poland, </a:t>
            </a:r>
            <a:r>
              <a:rPr lang="en-US" b="1" dirty="0" smtClean="0"/>
              <a:t>Nov. 07, 1867</a:t>
            </a:r>
            <a:r>
              <a:rPr lang="en-US" dirty="0" smtClean="0"/>
              <a:t>; moved to Paris in 1891; married Pierre Curie, July 26, 1895; changed name to Marie Curie; co-discovered radium, polonium, and radioactivity; 1st woman to earn a doctorate in Europe (Sorbonne, 1903); awarded Nobel Prize in Physics, 1903; awarded Nobel Prize in Chemistry, 1911; </a:t>
            </a:r>
            <a:r>
              <a:rPr lang="en-US" b="1" dirty="0" smtClean="0"/>
              <a:t>d. July 04, 1934</a:t>
            </a:r>
            <a:r>
              <a:rPr lang="en-US" dirty="0" smtClean="0"/>
              <a:t>)</a:t>
            </a:r>
          </a:p>
          <a:p>
            <a:pPr eaLnBrk="1" hangingPunct="1">
              <a:spcBef>
                <a:spcPct val="0"/>
              </a:spcBef>
            </a:pPr>
            <a:endParaRPr lang="en-US" dirty="0" smtClean="0"/>
          </a:p>
        </p:txBody>
      </p:sp>
      <p:sp>
        <p:nvSpPr>
          <p:cNvPr id="962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B07E2F-28D7-4385-B385-9B1F0EC78E4F}" type="slidenum">
              <a:rPr lang="en-US">
                <a:cs typeface="Arial" charset="0"/>
              </a:rPr>
              <a:pPr fontAlgn="base">
                <a:spcBef>
                  <a:spcPct val="0"/>
                </a:spcBef>
                <a:spcAft>
                  <a:spcPct val="0"/>
                </a:spcAft>
                <a:defRPr/>
              </a:pPr>
              <a:t>43</a:t>
            </a:fld>
            <a:endParaRPr lang="en-US">
              <a:cs typeface="Arial" charset="0"/>
            </a:endParaRPr>
          </a:p>
        </p:txBody>
      </p:sp>
      <p:sp>
        <p:nvSpPr>
          <p:cNvPr id="9626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LC-PCC PS </a:t>
            </a:r>
            <a:r>
              <a:rPr lang="es-MX" b="0" dirty="0" smtClean="0"/>
              <a:t>de 9.3.4.3:</a:t>
            </a:r>
          </a:p>
          <a:p>
            <a:pPr eaLnBrk="1" hangingPunct="1">
              <a:spcBef>
                <a:spcPct val="0"/>
              </a:spcBef>
            </a:pPr>
            <a:r>
              <a:rPr lang="es-MX" b="0" dirty="0" smtClean="0"/>
              <a:t>Cuando registre la fecha en un punto de acceso autorizado, utilice "activo" y "siglo" ... El término "activo" debe aparecer antes del primer período de fecha de actividad (por ejemplo, “activo siglo 12"). Registre un período de actividad expresado en un rango de siglos, en la forma [siglo] - [siglo].</a:t>
            </a:r>
          </a:p>
          <a:p>
            <a:pPr eaLnBrk="1" hangingPunct="1">
              <a:spcBef>
                <a:spcPct val="0"/>
              </a:spcBef>
            </a:pPr>
            <a:endParaRPr lang="es-MX" b="1" dirty="0" smtClean="0"/>
          </a:p>
          <a:p>
            <a:pPr eaLnBrk="1" hangingPunct="1">
              <a:spcBef>
                <a:spcPct val="0"/>
              </a:spcBef>
            </a:pPr>
            <a:r>
              <a:rPr lang="es-MX" b="0" i="1" dirty="0" smtClean="0"/>
              <a:t>Nota: </a:t>
            </a:r>
            <a:r>
              <a:rPr lang="es-MX" b="0" dirty="0" smtClean="0"/>
              <a:t>Haga caso omiso de los ejemplos RDA que utilizan "aproximadamente".</a:t>
            </a:r>
            <a:endParaRPr lang="en-US" b="0" dirty="0" smtClean="0"/>
          </a:p>
          <a:p>
            <a:pPr eaLnBrk="1" hangingPunct="1">
              <a:spcBef>
                <a:spcPct val="0"/>
              </a:spcBef>
            </a:pPr>
            <a:endParaRPr lang="en-US" dirty="0" smtClean="0"/>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732A5E-DA20-4EE3-B20E-737B32523004}" type="slidenum">
              <a:rPr lang="en-US">
                <a:cs typeface="Arial" charset="0"/>
              </a:rPr>
              <a:pPr fontAlgn="base">
                <a:spcBef>
                  <a:spcPct val="0"/>
                </a:spcBef>
                <a:spcAft>
                  <a:spcPct val="0"/>
                </a:spcAft>
                <a:defRPr/>
              </a:pPr>
              <a:t>44</a:t>
            </a:fld>
            <a:endParaRPr lang="en-US">
              <a:cs typeface="Arial" charset="0"/>
            </a:endParaRPr>
          </a:p>
        </p:txBody>
      </p:sp>
      <p:sp>
        <p:nvSpPr>
          <p:cNvPr id="9830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28688" rtl="0" eaLnBrk="1" fontAlgn="base" latinLnBrk="0" hangingPunct="1">
              <a:lnSpc>
                <a:spcPct val="100000"/>
              </a:lnSpc>
              <a:spcBef>
                <a:spcPct val="0"/>
              </a:spcBef>
              <a:spcAft>
                <a:spcPct val="0"/>
              </a:spcAft>
              <a:buClrTx/>
              <a:buSzTx/>
              <a:buFontTx/>
              <a:buNone/>
              <a:tabLst/>
              <a:defRPr/>
            </a:pPr>
            <a:r>
              <a:rPr lang="en-US" dirty="0" smtClean="0"/>
              <a:t>10 </a:t>
            </a:r>
            <a:r>
              <a:rPr lang="en-US" dirty="0" err="1" smtClean="0"/>
              <a:t>marzo</a:t>
            </a:r>
            <a:r>
              <a:rPr lang="en-US" dirty="0" smtClean="0"/>
              <a:t> 2014</a:t>
            </a:r>
          </a:p>
          <a:p>
            <a:pPr marL="0" marR="0" indent="0" algn="l" defTabSz="928688" rtl="0" eaLnBrk="1" fontAlgn="base" latinLnBrk="0" hangingPunct="1">
              <a:lnSpc>
                <a:spcPct val="100000"/>
              </a:lnSpc>
              <a:spcBef>
                <a:spcPct val="0"/>
              </a:spcBef>
              <a:spcAft>
                <a:spcPct val="0"/>
              </a:spcAft>
              <a:buClrTx/>
              <a:buSzTx/>
              <a:buFontTx/>
              <a:buNone/>
              <a:tabLst/>
              <a:defRPr/>
            </a:pPr>
            <a:endParaRPr lang="en-US" dirty="0" smtClean="0"/>
          </a:p>
          <a:p>
            <a:pPr marL="0" marR="0" indent="0" algn="l" defTabSz="928688" rtl="0" eaLnBrk="1" fontAlgn="base" latinLnBrk="0" hangingPunct="1">
              <a:lnSpc>
                <a:spcPct val="100000"/>
              </a:lnSpc>
              <a:spcBef>
                <a:spcPct val="0"/>
              </a:spcBef>
              <a:spcAft>
                <a:spcPct val="0"/>
              </a:spcAft>
              <a:buClrTx/>
              <a:buSzTx/>
              <a:buFontTx/>
              <a:buNone/>
              <a:tabLst/>
              <a:defRPr/>
            </a:pPr>
            <a:r>
              <a:rPr lang="en-US" dirty="0" smtClean="0"/>
              <a:t>Nota</a:t>
            </a:r>
            <a:r>
              <a:rPr lang="en-US" baseline="0" dirty="0" smtClean="0"/>
              <a:t> para el instructor: </a:t>
            </a:r>
            <a:r>
              <a:rPr lang="en-US" baseline="0" dirty="0" err="1" smtClean="0"/>
              <a:t>Epliquen</a:t>
            </a:r>
            <a:r>
              <a:rPr lang="en-US" baseline="0" dirty="0" smtClean="0"/>
              <a:t> </a:t>
            </a:r>
            <a:r>
              <a:rPr lang="en-US" baseline="0" dirty="0" err="1" smtClean="0"/>
              <a:t>que</a:t>
            </a:r>
            <a:r>
              <a:rPr lang="en-US" baseline="0" dirty="0" smtClean="0"/>
              <a:t>  </a:t>
            </a:r>
            <a:r>
              <a:rPr lang="en-US" baseline="0" dirty="0" err="1" smtClean="0"/>
              <a:t>normalmente</a:t>
            </a:r>
            <a:r>
              <a:rPr lang="en-US" baseline="0" dirty="0" smtClean="0"/>
              <a:t> se </a:t>
            </a:r>
            <a:r>
              <a:rPr lang="en-US" baseline="0" dirty="0" err="1" smtClean="0"/>
              <a:t>registra</a:t>
            </a:r>
            <a:r>
              <a:rPr lang="en-US" baseline="0" dirty="0" smtClean="0"/>
              <a:t> O la forma </a:t>
            </a:r>
            <a:r>
              <a:rPr lang="en-US" baseline="0" dirty="0" err="1" smtClean="0"/>
              <a:t>más</a:t>
            </a:r>
            <a:r>
              <a:rPr lang="en-US" baseline="0" dirty="0" smtClean="0"/>
              <a:t> </a:t>
            </a:r>
            <a:r>
              <a:rPr lang="en-US" baseline="0" dirty="0" err="1" smtClean="0"/>
              <a:t>completa</a:t>
            </a:r>
            <a:r>
              <a:rPr lang="en-US" baseline="0" dirty="0" smtClean="0"/>
              <a:t> del </a:t>
            </a:r>
            <a:r>
              <a:rPr lang="en-US" baseline="0" dirty="0" err="1" smtClean="0"/>
              <a:t>nombre</a:t>
            </a:r>
            <a:r>
              <a:rPr lang="en-US" baseline="0" dirty="0" smtClean="0"/>
              <a:t> de </a:t>
            </a:r>
            <a:r>
              <a:rPr lang="en-US" baseline="0" dirty="0" err="1" smtClean="0"/>
              <a:t>pila</a:t>
            </a:r>
            <a:r>
              <a:rPr lang="en-US" baseline="0" dirty="0" smtClean="0"/>
              <a:t> </a:t>
            </a:r>
            <a:r>
              <a:rPr lang="en-US" i="1" baseline="0" dirty="0" smtClean="0"/>
              <a:t>O</a:t>
            </a:r>
            <a:r>
              <a:rPr lang="en-US" i="0" baseline="0" dirty="0" smtClean="0"/>
              <a:t> la forma </a:t>
            </a:r>
            <a:r>
              <a:rPr lang="en-US" i="0" baseline="0" dirty="0" err="1" smtClean="0"/>
              <a:t>más</a:t>
            </a:r>
            <a:r>
              <a:rPr lang="en-US" i="0" baseline="0" dirty="0" smtClean="0"/>
              <a:t> </a:t>
            </a:r>
            <a:r>
              <a:rPr lang="en-US" i="0" baseline="0" dirty="0" err="1" smtClean="0"/>
              <a:t>completa</a:t>
            </a:r>
            <a:r>
              <a:rPr lang="en-US" i="0" baseline="0" dirty="0" smtClean="0"/>
              <a:t> del </a:t>
            </a:r>
            <a:r>
              <a:rPr lang="en-US" i="0" baseline="0" dirty="0" err="1" smtClean="0"/>
              <a:t>apellido</a:t>
            </a:r>
            <a:r>
              <a:rPr lang="en-US" i="0" baseline="0" dirty="0" smtClean="0"/>
              <a:t>; but </a:t>
            </a:r>
            <a:r>
              <a:rPr lang="en-US" i="0" baseline="0" dirty="0" err="1" smtClean="0"/>
              <a:t>si</a:t>
            </a:r>
            <a:r>
              <a:rPr lang="en-US" i="0" baseline="0" dirty="0" smtClean="0"/>
              <a:t> hay </a:t>
            </a:r>
            <a:r>
              <a:rPr lang="en-US" i="0" baseline="0" dirty="0" err="1" smtClean="0"/>
              <a:t>las</a:t>
            </a:r>
            <a:r>
              <a:rPr lang="en-US" i="0" baseline="0" dirty="0" smtClean="0"/>
              <a:t> </a:t>
            </a:r>
            <a:r>
              <a:rPr lang="en-US" i="0" baseline="0" dirty="0" err="1" smtClean="0"/>
              <a:t>formas</a:t>
            </a:r>
            <a:r>
              <a:rPr lang="en-US" i="0" baseline="0" dirty="0" smtClean="0"/>
              <a:t> </a:t>
            </a:r>
            <a:r>
              <a:rPr lang="en-US" i="0" baseline="0" dirty="0" err="1" smtClean="0"/>
              <a:t>más</a:t>
            </a:r>
            <a:r>
              <a:rPr lang="en-US" i="0" baseline="0" dirty="0" smtClean="0"/>
              <a:t> </a:t>
            </a:r>
            <a:r>
              <a:rPr lang="en-US" i="0" baseline="0" dirty="0" err="1" smtClean="0"/>
              <a:t>completas</a:t>
            </a:r>
            <a:r>
              <a:rPr lang="en-US" i="0" baseline="0" dirty="0" smtClean="0"/>
              <a:t> de ambos, se </a:t>
            </a:r>
            <a:r>
              <a:rPr lang="en-US" i="0" baseline="0" dirty="0" err="1" smtClean="0"/>
              <a:t>registre</a:t>
            </a:r>
            <a:r>
              <a:rPr lang="en-US" i="0" baseline="0" dirty="0" smtClean="0"/>
              <a:t> el </a:t>
            </a:r>
            <a:r>
              <a:rPr lang="en-US" i="0" baseline="0" dirty="0" err="1" smtClean="0"/>
              <a:t>nombre</a:t>
            </a:r>
            <a:r>
              <a:rPr lang="en-US" i="0" baseline="0" dirty="0" smtClean="0"/>
              <a:t> </a:t>
            </a:r>
            <a:r>
              <a:rPr lang="en-US" i="0" baseline="0" dirty="0" err="1" smtClean="0"/>
              <a:t>completa</a:t>
            </a:r>
            <a:r>
              <a:rPr lang="en-US" i="0" baseline="0" dirty="0" smtClean="0"/>
              <a:t> </a:t>
            </a:r>
            <a:r>
              <a:rPr lang="en-US" i="0" baseline="0" dirty="0" err="1" smtClean="0"/>
              <a:t>directamente</a:t>
            </a:r>
            <a:r>
              <a:rPr lang="en-US" i="0" baseline="0" dirty="0" smtClean="0"/>
              <a:t>.</a:t>
            </a:r>
          </a:p>
          <a:p>
            <a:pPr marL="0" marR="0" indent="0" algn="l" defTabSz="928688" rtl="0" eaLnBrk="1" fontAlgn="base" latinLnBrk="0" hangingPunct="1">
              <a:lnSpc>
                <a:spcPct val="100000"/>
              </a:lnSpc>
              <a:spcBef>
                <a:spcPct val="0"/>
              </a:spcBef>
              <a:spcAft>
                <a:spcPct val="0"/>
              </a:spcAft>
              <a:buClrTx/>
              <a:buSzTx/>
              <a:buFontTx/>
              <a:buNone/>
              <a:tabLst/>
              <a:defRPr/>
            </a:pPr>
            <a:endParaRPr lang="en-US" i="0" baseline="0" dirty="0" smtClean="0"/>
          </a:p>
          <a:p>
            <a:pPr marL="0" marR="0" indent="0" algn="l" defTabSz="928688" rtl="0" eaLnBrk="1" fontAlgn="base" latinLnBrk="0" hangingPunct="1">
              <a:lnSpc>
                <a:spcPct val="100000"/>
              </a:lnSpc>
              <a:spcBef>
                <a:spcPct val="0"/>
              </a:spcBef>
              <a:spcAft>
                <a:spcPct val="0"/>
              </a:spcAft>
              <a:buClrTx/>
              <a:buSzTx/>
              <a:buFontTx/>
              <a:buNone/>
              <a:tabLst/>
              <a:defRPr/>
            </a:pPr>
            <a:r>
              <a:rPr lang="en-US" i="0" baseline="0" dirty="0" err="1" smtClean="0"/>
              <a:t>También</a:t>
            </a:r>
            <a:r>
              <a:rPr lang="en-US" i="0" baseline="0" dirty="0" smtClean="0"/>
              <a:t>, </a:t>
            </a:r>
            <a:r>
              <a:rPr lang="en-US" i="0" baseline="0" dirty="0" err="1" smtClean="0"/>
              <a:t>en</a:t>
            </a:r>
            <a:r>
              <a:rPr lang="en-US" i="0" baseline="0" dirty="0" smtClean="0"/>
              <a:t> la </a:t>
            </a:r>
            <a:r>
              <a:rPr lang="en-US" i="0" baseline="0" dirty="0" err="1" smtClean="0"/>
              <a:t>práctica</a:t>
            </a:r>
            <a:r>
              <a:rPr lang="en-US" i="0" baseline="0" dirty="0" smtClean="0"/>
              <a:t> actual, la forma </a:t>
            </a:r>
            <a:r>
              <a:rPr lang="en-US" i="0" baseline="0" dirty="0" err="1" smtClean="0"/>
              <a:t>más</a:t>
            </a:r>
            <a:r>
              <a:rPr lang="en-US" i="0" baseline="0" dirty="0" smtClean="0"/>
              <a:t> </a:t>
            </a:r>
            <a:r>
              <a:rPr lang="en-US" i="0" baseline="0" dirty="0" err="1" smtClean="0"/>
              <a:t>completa</a:t>
            </a:r>
            <a:r>
              <a:rPr lang="en-US" i="0" baseline="0" dirty="0" smtClean="0"/>
              <a:t> </a:t>
            </a:r>
            <a:r>
              <a:rPr lang="en-US" i="0" baseline="0" dirty="0" err="1" smtClean="0"/>
              <a:t>conocida</a:t>
            </a:r>
            <a:r>
              <a:rPr lang="en-US" i="0" baseline="0" dirty="0" smtClean="0"/>
              <a:t> se </a:t>
            </a:r>
            <a:r>
              <a:rPr lang="en-US" i="0" baseline="0" dirty="0" err="1" smtClean="0"/>
              <a:t>registra</a:t>
            </a:r>
            <a:r>
              <a:rPr lang="en-US" i="0" baseline="0" dirty="0" smtClean="0"/>
              <a:t> </a:t>
            </a:r>
            <a:r>
              <a:rPr lang="en-US" i="0" baseline="0" dirty="0" err="1" smtClean="0"/>
              <a:t>en</a:t>
            </a:r>
            <a:r>
              <a:rPr lang="en-US" i="0" baseline="0" dirty="0" smtClean="0"/>
              <a:t> el 378. Este </a:t>
            </a:r>
            <a:r>
              <a:rPr lang="en-US" i="0" baseline="0" dirty="0" err="1" smtClean="0"/>
              <a:t>posiblemente</a:t>
            </a:r>
            <a:r>
              <a:rPr lang="en-US" i="0" baseline="0" dirty="0" smtClean="0"/>
              <a:t> no </a:t>
            </a:r>
            <a:r>
              <a:rPr lang="en-US" i="0" baseline="0" dirty="0" err="1" smtClean="0"/>
              <a:t>corresponde</a:t>
            </a:r>
            <a:r>
              <a:rPr lang="en-US" i="0" baseline="0" dirty="0" smtClean="0"/>
              <a:t> a la forma </a:t>
            </a:r>
            <a:r>
              <a:rPr lang="en-US" i="0" baseline="0" dirty="0" err="1" smtClean="0"/>
              <a:t>en</a:t>
            </a:r>
            <a:r>
              <a:rPr lang="en-US" i="0" baseline="0" dirty="0" smtClean="0"/>
              <a:t> el </a:t>
            </a:r>
            <a:r>
              <a:rPr lang="en-US" i="0" baseline="0" dirty="0" err="1" smtClean="0"/>
              <a:t>punto</a:t>
            </a:r>
            <a:r>
              <a:rPr lang="en-US" i="0" baseline="0" dirty="0" smtClean="0"/>
              <a:t> de </a:t>
            </a:r>
            <a:r>
              <a:rPr lang="en-US" i="0" baseline="0" dirty="0" err="1" smtClean="0"/>
              <a:t>acceso</a:t>
            </a:r>
            <a:r>
              <a:rPr lang="en-US" i="0" baseline="0" dirty="0" smtClean="0"/>
              <a:t> (</a:t>
            </a:r>
            <a:r>
              <a:rPr lang="en-US" i="0" baseline="0" dirty="0" err="1" smtClean="0"/>
              <a:t>ve</a:t>
            </a:r>
            <a:r>
              <a:rPr lang="en-US" i="0" baseline="0" dirty="0" smtClean="0"/>
              <a:t> </a:t>
            </a:r>
            <a:r>
              <a:rPr lang="en-US" i="0" baseline="0" dirty="0" err="1" smtClean="0"/>
              <a:t>próxima</a:t>
            </a:r>
            <a:r>
              <a:rPr lang="en-US" i="0" baseline="0" dirty="0" smtClean="0"/>
              <a:t> </a:t>
            </a:r>
            <a:r>
              <a:rPr lang="en-US" i="0" baseline="0" dirty="0" err="1" smtClean="0"/>
              <a:t>diapositiva</a:t>
            </a:r>
            <a:r>
              <a:rPr lang="en-US" i="0" baseline="0" dirty="0" smtClean="0"/>
              <a:t>).</a:t>
            </a:r>
          </a:p>
        </p:txBody>
      </p:sp>
      <p:sp>
        <p:nvSpPr>
          <p:cNvPr id="1003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AE8C4D-DF29-41D6-9003-7B0EB962E690}" type="slidenum">
              <a:rPr lang="en-US">
                <a:cs typeface="Arial" charset="0"/>
              </a:rPr>
              <a:pPr fontAlgn="base">
                <a:spcBef>
                  <a:spcPct val="0"/>
                </a:spcBef>
                <a:spcAft>
                  <a:spcPct val="0"/>
                </a:spcAft>
                <a:defRPr/>
              </a:pPr>
              <a:t>45</a:t>
            </a:fld>
            <a:endParaRPr lang="en-US">
              <a:cs typeface="Arial" charset="0"/>
            </a:endParaRPr>
          </a:p>
        </p:txBody>
      </p:sp>
      <p:sp>
        <p:nvSpPr>
          <p:cNvPr id="10035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err="1" smtClean="0"/>
              <a:t>Fecha</a:t>
            </a:r>
            <a:r>
              <a:rPr lang="en-US" dirty="0" smtClean="0"/>
              <a:t> de </a:t>
            </a:r>
            <a:r>
              <a:rPr lang="en-US" dirty="0" err="1" smtClean="0"/>
              <a:t>revisión</a:t>
            </a:r>
            <a:r>
              <a:rPr lang="en-US" dirty="0" smtClean="0"/>
              <a:t>: 24 </a:t>
            </a:r>
            <a:r>
              <a:rPr lang="en-US" dirty="0" err="1" smtClean="0"/>
              <a:t>febrero</a:t>
            </a:r>
            <a:r>
              <a:rPr lang="en-US" dirty="0" smtClean="0"/>
              <a:t> 2014</a:t>
            </a:r>
          </a:p>
          <a:p>
            <a:pPr defTabSz="928688" eaLnBrk="1" hangingPunct="1">
              <a:spcBef>
                <a:spcPct val="0"/>
              </a:spcBef>
            </a:pPr>
            <a:endParaRPr lang="en-US" dirty="0" smtClean="0"/>
          </a:p>
          <a:p>
            <a:pPr defTabSz="928688" eaLnBrk="1" hangingPunct="1">
              <a:spcBef>
                <a:spcPct val="0"/>
              </a:spcBef>
            </a:pPr>
            <a:r>
              <a:rPr lang="en-US" dirty="0" smtClean="0"/>
              <a:t>La </a:t>
            </a:r>
            <a:r>
              <a:rPr lang="en-US" dirty="0" err="1" smtClean="0"/>
              <a:t>opción</a:t>
            </a:r>
            <a:r>
              <a:rPr lang="en-US" dirty="0" smtClean="0"/>
              <a:t> en </a:t>
            </a:r>
            <a:r>
              <a:rPr lang="en-US" dirty="0" err="1" smtClean="0"/>
              <a:t>esta</a:t>
            </a:r>
            <a:r>
              <a:rPr lang="en-US" dirty="0" smtClean="0"/>
              <a:t> </a:t>
            </a:r>
            <a:r>
              <a:rPr lang="en-US" dirty="0" err="1" smtClean="0"/>
              <a:t>instrucción</a:t>
            </a:r>
            <a:r>
              <a:rPr lang="en-US" dirty="0" smtClean="0"/>
              <a:t> </a:t>
            </a:r>
            <a:r>
              <a:rPr lang="en-US" dirty="0" err="1" smtClean="0"/>
              <a:t>establece</a:t>
            </a:r>
            <a:r>
              <a:rPr lang="en-US" dirty="0" smtClean="0"/>
              <a:t> </a:t>
            </a:r>
            <a:r>
              <a:rPr lang="en-US" dirty="0" err="1" smtClean="0"/>
              <a:t>agregar</a:t>
            </a:r>
            <a:r>
              <a:rPr lang="en-US" baseline="0" dirty="0" smtClean="0"/>
              <a:t> </a:t>
            </a:r>
            <a:r>
              <a:rPr lang="en-US" baseline="0" dirty="0" err="1" smtClean="0"/>
              <a:t>una</a:t>
            </a:r>
            <a:r>
              <a:rPr lang="en-US" baseline="0" dirty="0" smtClean="0"/>
              <a:t> forma </a:t>
            </a:r>
            <a:r>
              <a:rPr lang="en-US" baseline="0" dirty="0" err="1" smtClean="0"/>
              <a:t>más</a:t>
            </a:r>
            <a:r>
              <a:rPr lang="en-US" baseline="0" dirty="0" smtClean="0"/>
              <a:t> </a:t>
            </a:r>
            <a:r>
              <a:rPr lang="en-US" baseline="0" dirty="0" err="1" smtClean="0"/>
              <a:t>completa</a:t>
            </a:r>
            <a:r>
              <a:rPr lang="en-US" baseline="0" dirty="0" smtClean="0"/>
              <a:t> del </a:t>
            </a:r>
            <a:r>
              <a:rPr lang="en-US" baseline="0" dirty="0" err="1" smtClean="0"/>
              <a:t>nombre</a:t>
            </a:r>
            <a:r>
              <a:rPr lang="en-US" baseline="0" dirty="0" smtClean="0"/>
              <a:t> </a:t>
            </a:r>
            <a:r>
              <a:rPr lang="en-US" baseline="0" dirty="0" err="1" smtClean="0"/>
              <a:t>aún</a:t>
            </a:r>
            <a:r>
              <a:rPr lang="en-US" baseline="0" dirty="0" smtClean="0"/>
              <a:t> </a:t>
            </a:r>
            <a:r>
              <a:rPr lang="en-US" baseline="0" dirty="0" err="1" smtClean="0"/>
              <a:t>si</a:t>
            </a:r>
            <a:r>
              <a:rPr lang="en-US" baseline="0" dirty="0" smtClean="0"/>
              <a:t> no </a:t>
            </a:r>
            <a:r>
              <a:rPr lang="en-US" baseline="0" dirty="0" err="1" smtClean="0"/>
              <a:t>es</a:t>
            </a:r>
            <a:r>
              <a:rPr lang="en-US" baseline="0" dirty="0" smtClean="0"/>
              <a:t> </a:t>
            </a:r>
            <a:r>
              <a:rPr lang="en-US" baseline="0" dirty="0" err="1" smtClean="0"/>
              <a:t>necesaria</a:t>
            </a:r>
            <a:r>
              <a:rPr lang="en-US" baseline="0" dirty="0" smtClean="0"/>
              <a:t> para </a:t>
            </a:r>
            <a:r>
              <a:rPr lang="en-US" baseline="0" dirty="0" err="1" smtClean="0"/>
              <a:t>distinguir</a:t>
            </a:r>
            <a:r>
              <a:rPr lang="en-US" baseline="0" dirty="0" smtClean="0"/>
              <a:t> entre </a:t>
            </a:r>
            <a:r>
              <a:rPr lang="en-US" baseline="0" dirty="0" err="1" smtClean="0"/>
              <a:t>puntos</a:t>
            </a:r>
            <a:r>
              <a:rPr lang="en-US" baseline="0" dirty="0" smtClean="0"/>
              <a:t> de </a:t>
            </a:r>
            <a:r>
              <a:rPr lang="en-US" baseline="0" dirty="0" err="1" smtClean="0"/>
              <a:t>acceso</a:t>
            </a:r>
            <a:r>
              <a:rPr lang="en-US" baseline="0" dirty="0" smtClean="0"/>
              <a:t>. Sin embargo, la </a:t>
            </a:r>
            <a:r>
              <a:rPr lang="en-US" u="sng" baseline="0" dirty="0" err="1" smtClean="0"/>
              <a:t>opción</a:t>
            </a:r>
            <a:r>
              <a:rPr lang="en-US" u="sng" baseline="0" dirty="0" smtClean="0"/>
              <a:t> de LC-PCC PS </a:t>
            </a:r>
            <a:r>
              <a:rPr lang="en-US" u="sng" baseline="0" dirty="0" err="1" smtClean="0"/>
              <a:t>para</a:t>
            </a:r>
            <a:r>
              <a:rPr lang="en-US" u="sng" baseline="0" dirty="0" smtClean="0"/>
              <a:t> 9.19.1.4</a:t>
            </a:r>
            <a:r>
              <a:rPr lang="en-US" u="none" baseline="0" dirty="0" smtClean="0"/>
              <a:t> </a:t>
            </a:r>
            <a:r>
              <a:rPr lang="en-US" u="none" baseline="0" dirty="0" err="1" smtClean="0"/>
              <a:t>instruye</a:t>
            </a:r>
            <a:r>
              <a:rPr lang="en-US" u="none" baseline="0" dirty="0" smtClean="0"/>
              <a:t> a los </a:t>
            </a:r>
            <a:r>
              <a:rPr lang="en-US" u="none" baseline="0" dirty="0" err="1" smtClean="0"/>
              <a:t>catalogadores</a:t>
            </a:r>
            <a:r>
              <a:rPr lang="en-US" u="none" baseline="0" dirty="0" smtClean="0"/>
              <a:t> a “</a:t>
            </a:r>
            <a:r>
              <a:rPr lang="en-US" u="none" baseline="0" dirty="0" err="1" smtClean="0"/>
              <a:t>proveer</a:t>
            </a:r>
            <a:r>
              <a:rPr lang="en-US" u="none" baseline="0" dirty="0" smtClean="0"/>
              <a:t> </a:t>
            </a:r>
            <a:r>
              <a:rPr lang="en-US" u="none" baseline="0" dirty="0" err="1" smtClean="0"/>
              <a:t>una</a:t>
            </a:r>
            <a:r>
              <a:rPr lang="en-US" u="none" baseline="0" dirty="0" smtClean="0"/>
              <a:t> forma </a:t>
            </a:r>
            <a:r>
              <a:rPr lang="en-US" u="none" baseline="0" dirty="0" err="1" smtClean="0"/>
              <a:t>más</a:t>
            </a:r>
            <a:r>
              <a:rPr lang="en-US" u="none" baseline="0" dirty="0" smtClean="0"/>
              <a:t> </a:t>
            </a:r>
            <a:r>
              <a:rPr lang="en-US" u="none" baseline="0" dirty="0" err="1" smtClean="0"/>
              <a:t>completa</a:t>
            </a:r>
            <a:r>
              <a:rPr lang="en-US" u="none" baseline="0" dirty="0" smtClean="0"/>
              <a:t> del </a:t>
            </a:r>
            <a:r>
              <a:rPr lang="en-US" u="none" baseline="0" dirty="0" err="1" smtClean="0"/>
              <a:t>nombre</a:t>
            </a:r>
            <a:r>
              <a:rPr lang="en-US" u="none" baseline="0" dirty="0" smtClean="0"/>
              <a:t> </a:t>
            </a:r>
            <a:r>
              <a:rPr lang="en-US" u="none" baseline="0" dirty="0" err="1" smtClean="0"/>
              <a:t>si</a:t>
            </a:r>
            <a:r>
              <a:rPr lang="en-US" u="none" baseline="0" dirty="0" smtClean="0"/>
              <a:t> </a:t>
            </a:r>
            <a:r>
              <a:rPr lang="en-US" u="none" baseline="0" dirty="0" err="1" smtClean="0"/>
              <a:t>una</a:t>
            </a:r>
            <a:r>
              <a:rPr lang="en-US" u="none" baseline="0" dirty="0" smtClean="0"/>
              <a:t> parte del </a:t>
            </a:r>
            <a:r>
              <a:rPr lang="en-US" u="none" baseline="0" dirty="0" err="1" smtClean="0"/>
              <a:t>nombre</a:t>
            </a:r>
            <a:r>
              <a:rPr lang="en-US" u="none" baseline="0" dirty="0" smtClean="0"/>
              <a:t> de </a:t>
            </a:r>
            <a:r>
              <a:rPr lang="en-US" u="none" baseline="0" dirty="0" err="1" smtClean="0"/>
              <a:t>pila</a:t>
            </a:r>
            <a:r>
              <a:rPr lang="en-US" u="none" baseline="0" dirty="0" smtClean="0"/>
              <a:t> o del </a:t>
            </a:r>
            <a:r>
              <a:rPr lang="en-US" u="none" baseline="0" dirty="0" err="1" smtClean="0"/>
              <a:t>apellido</a:t>
            </a:r>
            <a:r>
              <a:rPr lang="en-US" u="none" baseline="0" dirty="0" smtClean="0"/>
              <a:t> </a:t>
            </a:r>
            <a:r>
              <a:rPr lang="es-MX" b="0" dirty="0" smtClean="0"/>
              <a:t>utilizado en el nombre preferido está representado por una inicial  o abreviatura,</a:t>
            </a:r>
            <a:r>
              <a:rPr lang="es-MX" b="1" dirty="0" smtClean="0"/>
              <a:t> si el catalogador lo considera importante para su identificación.” </a:t>
            </a:r>
            <a:r>
              <a:rPr lang="es-MX" b="0" dirty="0" smtClean="0"/>
              <a:t>Agregue nombres de pila o apellidos no utilizados sólo si es necesario para distinguir un punto de acceso de otro.</a:t>
            </a:r>
          </a:p>
          <a:p>
            <a:pPr defTabSz="928688" eaLnBrk="1" hangingPunct="1">
              <a:spcBef>
                <a:spcPct val="0"/>
              </a:spcBef>
            </a:pPr>
            <a:endParaRPr lang="es-MX" b="1" dirty="0" smtClean="0"/>
          </a:p>
          <a:p>
            <a:pPr defTabSz="928688" eaLnBrk="1" hangingPunct="1">
              <a:spcBef>
                <a:spcPct val="0"/>
              </a:spcBef>
            </a:pPr>
            <a:r>
              <a:rPr lang="es-MX" b="0" dirty="0" smtClean="0"/>
              <a:t>La misma LC-PCC PS nos instruye a </a:t>
            </a:r>
            <a:r>
              <a:rPr lang="es-MX" b="1" dirty="0" smtClean="0"/>
              <a:t>no </a:t>
            </a:r>
            <a:r>
              <a:rPr lang="es-MX" b="0" dirty="0" smtClean="0"/>
              <a:t>añadir una forma más completa del nombre a un punto de acceso autorizado existente, a menos que cambie de otra forma (por ejemplo, para romper un conflicto).</a:t>
            </a:r>
            <a:endParaRPr lang="en-US" b="0" dirty="0" smtClean="0"/>
          </a:p>
          <a:p>
            <a:pPr defTabSz="928688" eaLnBrk="1" hangingPunct="1">
              <a:spcBef>
                <a:spcPct val="0"/>
              </a:spcBef>
            </a:pPr>
            <a:endParaRPr lang="en-US" dirty="0" smtClean="0"/>
          </a:p>
        </p:txBody>
      </p:sp>
      <p:sp>
        <p:nvSpPr>
          <p:cNvPr id="102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6958FC-07E7-426D-855F-19FCE91CA446}" type="slidenum">
              <a:rPr lang="en-US">
                <a:cs typeface="Arial" charset="0"/>
              </a:rPr>
              <a:pPr fontAlgn="base">
                <a:spcBef>
                  <a:spcPct val="0"/>
                </a:spcBef>
                <a:spcAft>
                  <a:spcPct val="0"/>
                </a:spcAft>
                <a:defRPr/>
              </a:pPr>
              <a:t>46</a:t>
            </a:fld>
            <a:endParaRPr lang="en-US">
              <a:cs typeface="Arial" charset="0"/>
            </a:endParaRPr>
          </a:p>
        </p:txBody>
      </p:sp>
      <p:sp>
        <p:nvSpPr>
          <p:cNvPr id="10240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a:p>
            <a:pPr eaLnBrk="1" hangingPunct="1">
              <a:spcBef>
                <a:spcPct val="0"/>
              </a:spcBef>
            </a:pPr>
            <a:r>
              <a:rPr lang="en-US" dirty="0" smtClean="0"/>
              <a:t>EJERCICIO 3:</a:t>
            </a:r>
          </a:p>
          <a:p>
            <a:pPr eaLnBrk="1" hangingPunct="1">
              <a:spcBef>
                <a:spcPct val="0"/>
              </a:spcBef>
            </a:pPr>
            <a:r>
              <a:rPr lang="en-US" dirty="0" err="1" smtClean="0"/>
              <a:t>Registre</a:t>
            </a:r>
            <a:r>
              <a:rPr lang="en-US" baseline="0" dirty="0" smtClean="0"/>
              <a:t> </a:t>
            </a:r>
            <a:r>
              <a:rPr lang="en-US" baseline="0" dirty="0" err="1" smtClean="0"/>
              <a:t>las</a:t>
            </a:r>
            <a:r>
              <a:rPr lang="en-US" baseline="0" dirty="0" smtClean="0"/>
              <a:t> </a:t>
            </a:r>
            <a:r>
              <a:rPr lang="en-US" baseline="0" dirty="0" err="1" smtClean="0"/>
              <a:t>fechas</a:t>
            </a:r>
            <a:r>
              <a:rPr lang="en-US" baseline="0" dirty="0" smtClean="0"/>
              <a:t> </a:t>
            </a:r>
            <a:r>
              <a:rPr lang="en-US" baseline="0" dirty="0" err="1" smtClean="0"/>
              <a:t>para</a:t>
            </a:r>
            <a:r>
              <a:rPr lang="en-US" baseline="0" dirty="0" smtClean="0"/>
              <a:t> Octavio Paz (en el campo 046) y la forma </a:t>
            </a:r>
            <a:r>
              <a:rPr lang="en-US" baseline="0" dirty="0" err="1" smtClean="0"/>
              <a:t>más</a:t>
            </a:r>
            <a:r>
              <a:rPr lang="en-US" baseline="0" dirty="0" smtClean="0"/>
              <a:t> </a:t>
            </a:r>
            <a:r>
              <a:rPr lang="en-US" baseline="0" dirty="0" err="1" smtClean="0"/>
              <a:t>completa</a:t>
            </a:r>
            <a:r>
              <a:rPr lang="en-US" baseline="0" dirty="0" smtClean="0"/>
              <a:t> de </a:t>
            </a:r>
            <a:r>
              <a:rPr lang="en-US" baseline="0" dirty="0" err="1" smtClean="0"/>
              <a:t>su</a:t>
            </a:r>
            <a:r>
              <a:rPr lang="en-US" baseline="0" dirty="0" smtClean="0"/>
              <a:t> </a:t>
            </a:r>
            <a:r>
              <a:rPr lang="en-US" baseline="0" dirty="0" err="1" smtClean="0"/>
              <a:t>nombre</a:t>
            </a:r>
            <a:r>
              <a:rPr lang="en-US" baseline="0" dirty="0" smtClean="0"/>
              <a:t> (en un campo 378)</a:t>
            </a:r>
            <a:endParaRPr lang="en-US" dirty="0" smtClean="0"/>
          </a:p>
          <a:p>
            <a:pPr eaLnBrk="1" hangingPunct="1">
              <a:spcBef>
                <a:spcPct val="0"/>
              </a:spcBef>
            </a:pPr>
            <a:endParaRPr lang="en-US" dirty="0" smtClean="0"/>
          </a:p>
        </p:txBody>
      </p:sp>
      <p:sp>
        <p:nvSpPr>
          <p:cNvPr id="1044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6FF2DE-6511-4C0C-BA68-29F94695543F}" type="slidenum">
              <a:rPr lang="en-US">
                <a:cs typeface="Arial" charset="0"/>
              </a:rPr>
              <a:pPr fontAlgn="base">
                <a:spcBef>
                  <a:spcPct val="0"/>
                </a:spcBef>
                <a:spcAft>
                  <a:spcPct val="0"/>
                </a:spcAft>
                <a:defRPr/>
              </a:pPr>
              <a:t>47</a:t>
            </a:fld>
            <a:endParaRPr lang="en-US">
              <a:cs typeface="Arial" charset="0"/>
            </a:endParaRPr>
          </a:p>
        </p:txBody>
      </p:sp>
      <p:sp>
        <p:nvSpPr>
          <p:cNvPr id="10445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err="1" smtClean="0"/>
              <a:t>Fecha</a:t>
            </a:r>
            <a:r>
              <a:rPr lang="en-US" dirty="0" smtClean="0"/>
              <a:t> de </a:t>
            </a:r>
            <a:r>
              <a:rPr lang="en-US" dirty="0" err="1" smtClean="0"/>
              <a:t>revisión</a:t>
            </a:r>
            <a:r>
              <a:rPr lang="en-US" dirty="0" smtClean="0"/>
              <a:t>: 24 </a:t>
            </a:r>
            <a:r>
              <a:rPr lang="en-US" dirty="0" err="1" smtClean="0"/>
              <a:t>febrero</a:t>
            </a:r>
            <a:r>
              <a:rPr lang="en-US" dirty="0" smtClean="0"/>
              <a:t> 2014</a:t>
            </a:r>
          </a:p>
          <a:p>
            <a:pPr eaLnBrk="1" hangingPunct="1">
              <a:spcBef>
                <a:spcPct val="0"/>
              </a:spcBef>
            </a:pPr>
            <a:endParaRPr lang="es-MX" b="0" dirty="0" smtClean="0"/>
          </a:p>
          <a:p>
            <a:pPr eaLnBrk="1" hangingPunct="1">
              <a:spcBef>
                <a:spcPct val="0"/>
              </a:spcBef>
            </a:pPr>
            <a:r>
              <a:rPr lang="es-MX" b="0" dirty="0" smtClean="0"/>
              <a:t>"Otra designación asociada con la persona" es un término distinto de un título que se asocia con el nombre de una persona.</a:t>
            </a:r>
          </a:p>
          <a:p>
            <a:pPr eaLnBrk="1" hangingPunct="1">
              <a:spcBef>
                <a:spcPct val="0"/>
              </a:spcBef>
            </a:pPr>
            <a:endParaRPr lang="es-MX" b="0" dirty="0" smtClean="0"/>
          </a:p>
          <a:p>
            <a:pPr eaLnBrk="1" hangingPunct="1">
              <a:spcBef>
                <a:spcPct val="0"/>
              </a:spcBef>
            </a:pPr>
            <a:r>
              <a:rPr lang="es-MX" b="0" dirty="0" smtClean="0"/>
              <a:t>Unos</a:t>
            </a:r>
            <a:r>
              <a:rPr lang="es-MX" b="0" baseline="0" dirty="0" smtClean="0"/>
              <a:t> de estos elementos nuevos de la revisión de RDA en 2013.</a:t>
            </a:r>
            <a:endParaRPr lang="es-MX" b="0" dirty="0" smtClean="0"/>
          </a:p>
        </p:txBody>
      </p:sp>
      <p:sp>
        <p:nvSpPr>
          <p:cNvPr id="106499"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06500"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381816-80E2-47B8-825D-2F579B6FD3EC}" type="slidenum">
              <a:rPr lang="en-US">
                <a:cs typeface="Arial" charset="0"/>
              </a:rPr>
              <a:pPr fontAlgn="base">
                <a:spcBef>
                  <a:spcPct val="0"/>
                </a:spcBef>
                <a:spcAft>
                  <a:spcPct val="0"/>
                </a:spcAft>
                <a:defRPr/>
              </a:pPr>
              <a:t>48</a:t>
            </a:fld>
            <a:endParaRPr lang="en-US">
              <a:cs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kern="1200" dirty="0" err="1" smtClean="0">
                <a:solidFill>
                  <a:schemeClr val="tx1"/>
                </a:solidFill>
                <a:effectLst/>
                <a:latin typeface="+mn-lt"/>
                <a:ea typeface="+mn-ea"/>
                <a:cs typeface="+mn-cs"/>
              </a:rPr>
              <a:t>Diapositiva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nueva</a:t>
            </a:r>
            <a:r>
              <a:rPr lang="en-US" sz="1200" kern="1200" dirty="0" smtClean="0">
                <a:solidFill>
                  <a:schemeClr val="tx1"/>
                </a:solidFill>
                <a:effectLst/>
                <a:latin typeface="+mn-lt"/>
                <a:ea typeface="+mn-ea"/>
                <a:cs typeface="+mn-cs"/>
              </a:rPr>
              <a:t>: 24 </a:t>
            </a:r>
            <a:r>
              <a:rPr lang="en-US" sz="1200" kern="1200" dirty="0" err="1" smtClean="0">
                <a:solidFill>
                  <a:schemeClr val="tx1"/>
                </a:solidFill>
                <a:effectLst/>
                <a:latin typeface="+mn-lt"/>
                <a:ea typeface="+mn-ea"/>
                <a:cs typeface="+mn-cs"/>
              </a:rPr>
              <a:t>febrero</a:t>
            </a:r>
            <a:r>
              <a:rPr lang="en-US" sz="1200" kern="1200" dirty="0" smtClean="0">
                <a:solidFill>
                  <a:schemeClr val="tx1"/>
                </a:solidFill>
                <a:effectLst/>
                <a:latin typeface="+mn-lt"/>
                <a:ea typeface="+mn-ea"/>
                <a:cs typeface="+mn-cs"/>
              </a:rPr>
              <a:t> 2014</a:t>
            </a:r>
          </a:p>
          <a:p>
            <a:pPr eaLnBrk="1" hangingPunct="1">
              <a:spcBef>
                <a:spcPct val="0"/>
              </a:spcBef>
            </a:pPr>
            <a:r>
              <a:rPr lang="en-US" sz="1200" kern="1200" dirty="0" err="1" smtClean="0">
                <a:solidFill>
                  <a:schemeClr val="tx1"/>
                </a:solidFill>
                <a:effectLst/>
                <a:latin typeface="+mn-lt"/>
                <a:ea typeface="+mn-ea"/>
                <a:cs typeface="+mn-cs"/>
              </a:rPr>
              <a:t>Fecha</a:t>
            </a:r>
            <a:r>
              <a:rPr lang="en-US" sz="1200" kern="1200" dirty="0" smtClean="0">
                <a:solidFill>
                  <a:schemeClr val="tx1"/>
                </a:solidFill>
                <a:effectLst/>
                <a:latin typeface="+mn-lt"/>
                <a:ea typeface="+mn-ea"/>
                <a:cs typeface="+mn-cs"/>
              </a:rPr>
              <a:t> de </a:t>
            </a:r>
            <a:r>
              <a:rPr lang="en-US" sz="1200" kern="1200" dirty="0" err="1" smtClean="0">
                <a:solidFill>
                  <a:schemeClr val="tx1"/>
                </a:solidFill>
                <a:effectLst/>
                <a:latin typeface="+mn-lt"/>
                <a:ea typeface="+mn-ea"/>
                <a:cs typeface="+mn-cs"/>
              </a:rPr>
              <a:t>revisión</a:t>
            </a:r>
            <a:r>
              <a:rPr lang="en-US" sz="1200" kern="1200" dirty="0" smtClean="0">
                <a:solidFill>
                  <a:schemeClr val="tx1"/>
                </a:solidFill>
                <a:effectLst/>
                <a:latin typeface="+mn-lt"/>
                <a:ea typeface="+mn-ea"/>
                <a:cs typeface="+mn-cs"/>
              </a:rPr>
              <a:t>: 6 </a:t>
            </a:r>
            <a:r>
              <a:rPr lang="en-US" sz="1200" kern="1200" dirty="0" err="1" smtClean="0">
                <a:solidFill>
                  <a:schemeClr val="tx1"/>
                </a:solidFill>
                <a:effectLst/>
                <a:latin typeface="+mn-lt"/>
                <a:ea typeface="+mn-ea"/>
                <a:cs typeface="+mn-cs"/>
              </a:rPr>
              <a:t>junio</a:t>
            </a:r>
            <a:r>
              <a:rPr lang="en-US" sz="1200" kern="1200" dirty="0" smtClean="0">
                <a:solidFill>
                  <a:schemeClr val="tx1"/>
                </a:solidFill>
                <a:effectLst/>
                <a:latin typeface="+mn-lt"/>
                <a:ea typeface="+mn-ea"/>
                <a:cs typeface="+mn-cs"/>
              </a:rPr>
              <a:t> 2014</a:t>
            </a:r>
          </a:p>
          <a:p>
            <a:pPr eaLnBrk="1" hangingPunct="1">
              <a:spcBef>
                <a:spcPct val="0"/>
              </a:spcBef>
            </a:pPr>
            <a:endParaRPr lang="en-US" dirty="0" smtClean="0"/>
          </a:p>
          <a:p>
            <a:pPr eaLnBrk="1" hangingPunct="1">
              <a:spcBef>
                <a:spcPct val="0"/>
              </a:spcBef>
            </a:pPr>
            <a:r>
              <a:rPr lang="en-US" dirty="0" smtClean="0"/>
              <a:t>“</a:t>
            </a:r>
            <a:r>
              <a:rPr lang="en-US" dirty="0" err="1" smtClean="0"/>
              <a:t>Otra</a:t>
            </a:r>
            <a:r>
              <a:rPr lang="en-US" baseline="0" dirty="0" smtClean="0"/>
              <a:t> </a:t>
            </a:r>
            <a:r>
              <a:rPr lang="en-US" baseline="0" dirty="0" err="1" smtClean="0"/>
              <a:t>designación</a:t>
            </a:r>
            <a:r>
              <a:rPr lang="en-US" baseline="0" dirty="0" smtClean="0"/>
              <a:t> </a:t>
            </a:r>
            <a:r>
              <a:rPr lang="en-US" baseline="0" dirty="0" err="1" smtClean="0"/>
              <a:t>asociado</a:t>
            </a:r>
            <a:r>
              <a:rPr lang="en-US" baseline="0" dirty="0" smtClean="0"/>
              <a:t> con la persona” se </a:t>
            </a:r>
            <a:r>
              <a:rPr lang="en-US" baseline="0" dirty="0" err="1" smtClean="0"/>
              <a:t>registra</a:t>
            </a:r>
            <a:r>
              <a:rPr lang="en-US" baseline="0" dirty="0" smtClean="0"/>
              <a:t> </a:t>
            </a:r>
            <a:r>
              <a:rPr lang="en-US" baseline="0" dirty="0" err="1" smtClean="0"/>
              <a:t>en</a:t>
            </a:r>
            <a:r>
              <a:rPr lang="en-US" baseline="0" dirty="0" smtClean="0"/>
              <a:t> el campo 368, </a:t>
            </a:r>
            <a:r>
              <a:rPr lang="en-US" baseline="0" dirty="0" err="1" smtClean="0"/>
              <a:t>subcampo</a:t>
            </a:r>
            <a:r>
              <a:rPr lang="en-US" baseline="0" dirty="0" smtClean="0"/>
              <a:t> $c.</a:t>
            </a:r>
            <a:endParaRPr lang="en-US" dirty="0" smtClean="0"/>
          </a:p>
          <a:p>
            <a:pPr eaLnBrk="1" hangingPunct="1">
              <a:spcBef>
                <a:spcPct val="0"/>
              </a:spcBef>
            </a:pPr>
            <a:r>
              <a:rPr lang="en-US" dirty="0" smtClean="0"/>
              <a:t>“Other designation associated with the person” is recorded in the 368 field, subfield $c.</a:t>
            </a:r>
          </a:p>
          <a:p>
            <a:pPr eaLnBrk="1" hangingPunct="1">
              <a:spcBef>
                <a:spcPct val="0"/>
              </a:spcBef>
            </a:pPr>
            <a:endParaRPr lang="en-US" dirty="0" smtClean="0"/>
          </a:p>
          <a:p>
            <a:pPr eaLnBrk="1" hangingPunct="1">
              <a:spcBef>
                <a:spcPct val="0"/>
              </a:spcBef>
            </a:pPr>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kern="1200" dirty="0" err="1" smtClean="0">
                <a:solidFill>
                  <a:schemeClr val="tx1"/>
                </a:solidFill>
                <a:effectLst/>
                <a:latin typeface="+mn-lt"/>
                <a:ea typeface="+mn-ea"/>
                <a:cs typeface="+mn-cs"/>
              </a:rPr>
              <a:t>Diapositiva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nueva</a:t>
            </a:r>
            <a:r>
              <a:rPr lang="en-US" sz="1200" kern="1200" dirty="0" smtClean="0">
                <a:solidFill>
                  <a:schemeClr val="tx1"/>
                </a:solidFill>
                <a:effectLst/>
                <a:latin typeface="+mn-lt"/>
                <a:ea typeface="+mn-ea"/>
                <a:cs typeface="+mn-cs"/>
              </a:rPr>
              <a:t>: 24 </a:t>
            </a:r>
            <a:r>
              <a:rPr lang="en-US" sz="1200" kern="1200" dirty="0" err="1" smtClean="0">
                <a:solidFill>
                  <a:schemeClr val="tx1"/>
                </a:solidFill>
                <a:effectLst/>
                <a:latin typeface="+mn-lt"/>
                <a:ea typeface="+mn-ea"/>
                <a:cs typeface="+mn-cs"/>
              </a:rPr>
              <a:t>febrero</a:t>
            </a:r>
            <a:r>
              <a:rPr lang="en-US" sz="1200" kern="1200" dirty="0" smtClean="0">
                <a:solidFill>
                  <a:schemeClr val="tx1"/>
                </a:solidFill>
                <a:effectLst/>
                <a:latin typeface="+mn-lt"/>
                <a:ea typeface="+mn-ea"/>
                <a:cs typeface="+mn-cs"/>
              </a:rPr>
              <a:t> 2014</a:t>
            </a:r>
          </a:p>
          <a:p>
            <a:pPr eaLnBrk="1" hangingPunct="1">
              <a:spcBef>
                <a:spcPct val="0"/>
              </a:spcBef>
            </a:pPr>
            <a:endParaRPr lang="en-US" sz="1200" kern="1200" dirty="0" smtClean="0">
              <a:solidFill>
                <a:schemeClr val="tx1"/>
              </a:solidFill>
              <a:effectLst/>
              <a:latin typeface="+mn-lt"/>
              <a:ea typeface="+mn-ea"/>
              <a:cs typeface="+mn-cs"/>
            </a:endParaRPr>
          </a:p>
          <a:p>
            <a:pPr eaLnBrk="1" hangingPunct="1">
              <a:spcBef>
                <a:spcPct val="0"/>
              </a:spcBef>
            </a:pPr>
            <a:r>
              <a:rPr lang="en-US" sz="1200" kern="1200" dirty="0" err="1" smtClean="0">
                <a:solidFill>
                  <a:schemeClr val="tx1"/>
                </a:solidFill>
                <a:effectLst/>
                <a:latin typeface="+mn-lt"/>
                <a:ea typeface="+mn-ea"/>
                <a:cs typeface="+mn-cs"/>
              </a:rPr>
              <a:t>Esta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información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es</a:t>
            </a:r>
            <a:r>
              <a:rPr lang="en-US" sz="1200" kern="1200" baseline="0" dirty="0" smtClean="0">
                <a:solidFill>
                  <a:schemeClr val="tx1"/>
                </a:solidFill>
                <a:effectLst/>
                <a:latin typeface="+mn-lt"/>
                <a:ea typeface="+mn-ea"/>
                <a:cs typeface="+mn-cs"/>
              </a:rPr>
              <a:t> de la </a:t>
            </a:r>
            <a:r>
              <a:rPr lang="en-US" sz="1200" kern="1200" baseline="0" dirty="0" err="1" smtClean="0">
                <a:solidFill>
                  <a:schemeClr val="tx1"/>
                </a:solidFill>
                <a:effectLst/>
                <a:latin typeface="+mn-lt"/>
                <a:ea typeface="+mn-ea"/>
                <a:cs typeface="+mn-cs"/>
              </a:rPr>
              <a:t>revisión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abril</a:t>
            </a:r>
            <a:r>
              <a:rPr lang="en-US" sz="1200" kern="1200" baseline="0" dirty="0" smtClean="0">
                <a:solidFill>
                  <a:schemeClr val="tx1"/>
                </a:solidFill>
                <a:effectLst/>
                <a:latin typeface="+mn-lt"/>
                <a:ea typeface="+mn-ea"/>
                <a:cs typeface="+mn-cs"/>
              </a:rPr>
              <a:t> 2014.</a:t>
            </a:r>
          </a:p>
          <a:p>
            <a:pPr eaLnBrk="1" hangingPunct="1">
              <a:spcBef>
                <a:spcPct val="0"/>
              </a:spcBef>
            </a:pPr>
            <a:endParaRPr lang="en-US" dirty="0" smtClean="0"/>
          </a:p>
          <a:p>
            <a:pPr eaLnBrk="1" hangingPunct="1">
              <a:spcBef>
                <a:spcPct val="0"/>
              </a:spcBef>
            </a:pPr>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December</a:t>
            </a:r>
            <a:r>
              <a:rPr lang="en-US" baseline="0" dirty="0" smtClean="0"/>
              <a:t> 12, 2016</a:t>
            </a:r>
          </a:p>
          <a:p>
            <a:pPr eaLnBrk="1" hangingPunct="1">
              <a:spcBef>
                <a:spcPct val="0"/>
              </a:spcBef>
            </a:pPr>
            <a:endParaRPr lang="en-US" baseline="0"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s-ES" dirty="0" smtClean="0"/>
              <a:t>Los elementos enumerados en esta diapositiva se requieren en el punto de acceso autorizado, ya sea que sea necesario para distinguir el punto de acceso autorizado o no. Tenga cuidado de distinguir estos de los de la diapositiva anterior, que se requieren en la descripción como elementos pero no todos son necesarios en el punto de acceso autorizado.</a:t>
            </a:r>
          </a:p>
          <a:p>
            <a:pPr eaLnBrk="1" hangingPunct="1">
              <a:spcBef>
                <a:spcPct val="0"/>
              </a:spcBef>
            </a:pPr>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kern="1200" dirty="0" err="1" smtClean="0">
                <a:solidFill>
                  <a:schemeClr val="tx1"/>
                </a:solidFill>
                <a:effectLst/>
                <a:latin typeface="+mn-lt"/>
                <a:ea typeface="+mn-ea"/>
                <a:cs typeface="+mn-cs"/>
              </a:rPr>
              <a:t>Diapositiva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nueva</a:t>
            </a:r>
            <a:r>
              <a:rPr lang="en-US" sz="1200" kern="1200" dirty="0" smtClean="0">
                <a:solidFill>
                  <a:schemeClr val="tx1"/>
                </a:solidFill>
                <a:effectLst/>
                <a:latin typeface="+mn-lt"/>
                <a:ea typeface="+mn-ea"/>
                <a:cs typeface="+mn-cs"/>
              </a:rPr>
              <a:t>: 12 </a:t>
            </a:r>
            <a:r>
              <a:rPr lang="en-US" sz="1200" kern="1200" dirty="0" err="1" smtClean="0">
                <a:solidFill>
                  <a:schemeClr val="tx1"/>
                </a:solidFill>
                <a:effectLst/>
                <a:latin typeface="+mn-lt"/>
                <a:ea typeface="+mn-ea"/>
                <a:cs typeface="+mn-cs"/>
              </a:rPr>
              <a:t>d</a:t>
            </a:r>
            <a:r>
              <a:rPr lang="en-US" dirty="0" err="1" smtClean="0"/>
              <a:t>eciembre</a:t>
            </a:r>
            <a:r>
              <a:rPr lang="en-US" dirty="0" smtClean="0"/>
              <a:t> 2016</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s-ES" dirty="0" smtClean="0"/>
              <a:t>El calificador puede agregarse opcionalmente al punto de acceso autorizado si el catalogador lo considera necesario. Se recomienda registrar el elemento (en el campo 368) en todos los casos.</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200" kern="1200" dirty="0" smtClean="0">
              <a:solidFill>
                <a:schemeClr val="tx1"/>
              </a:solidFill>
              <a:effectLst/>
              <a:latin typeface="+mn-lt"/>
              <a:ea typeface="+mn-ea"/>
              <a:cs typeface="+mn-cs"/>
            </a:endParaRPr>
          </a:p>
          <a:p>
            <a:pPr eaLnBrk="1" hangingPunct="1">
              <a:spcBef>
                <a:spcPct val="0"/>
              </a:spcBef>
            </a:pPr>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a:p>
            <a:pPr eaLnBrk="1" hangingPunct="1">
              <a:spcBef>
                <a:spcPct val="0"/>
              </a:spcBef>
            </a:pPr>
            <a:endParaRPr lang="en-US" dirty="0" smtClean="0"/>
          </a:p>
          <a:p>
            <a:pPr eaLnBrk="1" hangingPunct="1">
              <a:spcBef>
                <a:spcPct val="0"/>
              </a:spcBef>
            </a:pPr>
            <a:r>
              <a:rPr lang="en-US" dirty="0" smtClean="0"/>
              <a:t>Si la </a:t>
            </a:r>
            <a:r>
              <a:rPr lang="en-US" dirty="0" err="1" smtClean="0"/>
              <a:t>fecha</a:t>
            </a:r>
            <a:r>
              <a:rPr lang="en-US" dirty="0" smtClean="0"/>
              <a:t> de </a:t>
            </a:r>
            <a:r>
              <a:rPr lang="en-US" dirty="0" err="1" smtClean="0"/>
              <a:t>nacimiento</a:t>
            </a:r>
            <a:r>
              <a:rPr lang="en-US" dirty="0" smtClean="0"/>
              <a:t> y/o </a:t>
            </a:r>
            <a:r>
              <a:rPr lang="en-US" dirty="0" err="1" smtClean="0"/>
              <a:t>fallecimiento</a:t>
            </a:r>
            <a:r>
              <a:rPr lang="en-US" dirty="0" smtClean="0"/>
              <a:t>, la forma </a:t>
            </a:r>
            <a:r>
              <a:rPr lang="en-US" dirty="0" err="1" smtClean="0"/>
              <a:t>más</a:t>
            </a:r>
            <a:r>
              <a:rPr lang="en-US" dirty="0" smtClean="0"/>
              <a:t> </a:t>
            </a:r>
            <a:r>
              <a:rPr lang="en-US" dirty="0" err="1" smtClean="0"/>
              <a:t>completa</a:t>
            </a:r>
            <a:r>
              <a:rPr lang="en-US" dirty="0" smtClean="0"/>
              <a:t> del </a:t>
            </a:r>
            <a:r>
              <a:rPr lang="en-US" dirty="0" err="1" smtClean="0"/>
              <a:t>nombre</a:t>
            </a:r>
            <a:r>
              <a:rPr lang="en-US" baseline="0" dirty="0" smtClean="0"/>
              <a:t> o</a:t>
            </a:r>
            <a:r>
              <a:rPr lang="en-US" dirty="0" smtClean="0"/>
              <a:t> el </a:t>
            </a:r>
            <a:r>
              <a:rPr lang="en-US" dirty="0" err="1" smtClean="0"/>
              <a:t>periodo</a:t>
            </a:r>
            <a:r>
              <a:rPr lang="en-US" dirty="0" smtClean="0"/>
              <a:t> de </a:t>
            </a:r>
            <a:r>
              <a:rPr lang="en-US" dirty="0" err="1" smtClean="0"/>
              <a:t>actividad</a:t>
            </a:r>
            <a:r>
              <a:rPr lang="en-US" dirty="0" smtClean="0"/>
              <a:t> de la persona, no </a:t>
            </a:r>
            <a:r>
              <a:rPr lang="en-US" dirty="0" err="1" smtClean="0"/>
              <a:t>estuvieran</a:t>
            </a:r>
            <a:r>
              <a:rPr lang="en-US" dirty="0" smtClean="0"/>
              <a:t> </a:t>
            </a:r>
            <a:r>
              <a:rPr lang="en-US" dirty="0" err="1" smtClean="0"/>
              <a:t>disponibles</a:t>
            </a:r>
            <a:r>
              <a:rPr lang="en-US" dirty="0" smtClean="0"/>
              <a:t> para </a:t>
            </a:r>
            <a:r>
              <a:rPr lang="en-US" dirty="0" err="1" smtClean="0"/>
              <a:t>distinguir</a:t>
            </a:r>
            <a:r>
              <a:rPr lang="en-US" dirty="0" smtClean="0"/>
              <a:t> un </a:t>
            </a:r>
            <a:r>
              <a:rPr lang="en-US" dirty="0" err="1" smtClean="0"/>
              <a:t>punto</a:t>
            </a:r>
            <a:r>
              <a:rPr lang="en-US" dirty="0" smtClean="0"/>
              <a:t> de </a:t>
            </a:r>
            <a:r>
              <a:rPr lang="en-US" dirty="0" err="1" smtClean="0"/>
              <a:t>acceso</a:t>
            </a:r>
            <a:r>
              <a:rPr lang="en-US" dirty="0" smtClean="0"/>
              <a:t> de </a:t>
            </a:r>
            <a:r>
              <a:rPr lang="en-US" dirty="0" err="1" smtClean="0"/>
              <a:t>otro</a:t>
            </a:r>
            <a:r>
              <a:rPr lang="en-US" dirty="0" smtClean="0"/>
              <a:t>, </a:t>
            </a:r>
            <a:r>
              <a:rPr lang="en-US" dirty="0" err="1" smtClean="0"/>
              <a:t>añada</a:t>
            </a:r>
            <a:r>
              <a:rPr lang="en-US" dirty="0" smtClean="0"/>
              <a:t> la </a:t>
            </a:r>
            <a:r>
              <a:rPr lang="en-US" dirty="0" err="1" smtClean="0"/>
              <a:t>profesión</a:t>
            </a:r>
            <a:r>
              <a:rPr lang="en-US" dirty="0" smtClean="0"/>
              <a:t> u </a:t>
            </a:r>
            <a:r>
              <a:rPr lang="en-US" dirty="0" err="1" smtClean="0"/>
              <a:t>ocupación</a:t>
            </a:r>
            <a:r>
              <a:rPr lang="en-US" dirty="0" smtClean="0"/>
              <a:t> (9.19.1.6).</a:t>
            </a:r>
          </a:p>
          <a:p>
            <a:pPr eaLnBrk="1" hangingPunct="1">
              <a:spcBef>
                <a:spcPct val="0"/>
              </a:spcBef>
            </a:pPr>
            <a:endParaRPr lang="en-US" dirty="0" smtClean="0"/>
          </a:p>
        </p:txBody>
      </p:sp>
      <p:sp>
        <p:nvSpPr>
          <p:cNvPr id="1085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6417D4-4A16-4B22-8646-0BD1E65EEDCA}" type="slidenum">
              <a:rPr lang="en-US">
                <a:cs typeface="Arial" charset="0"/>
              </a:rPr>
              <a:pPr fontAlgn="base">
                <a:spcBef>
                  <a:spcPct val="0"/>
                </a:spcBef>
                <a:spcAft>
                  <a:spcPct val="0"/>
                </a:spcAft>
                <a:defRPr/>
              </a:pPr>
              <a:t>53</a:t>
            </a:fld>
            <a:endParaRPr lang="en-US">
              <a:cs typeface="Arial" charset="0"/>
            </a:endParaRPr>
          </a:p>
        </p:txBody>
      </p:sp>
      <p:sp>
        <p:nvSpPr>
          <p:cNvPr id="10854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pPr defTabSz="899404" eaLnBrk="1" hangingPunct="1">
              <a:spcBef>
                <a:spcPct val="0"/>
              </a:spcBef>
              <a:defRPr/>
            </a:pPr>
            <a:r>
              <a:rPr lang="en-US" baseline="0" dirty="0" smtClean="0"/>
              <a:t>20 </a:t>
            </a:r>
            <a:r>
              <a:rPr lang="en-US" baseline="0" dirty="0" err="1" smtClean="0"/>
              <a:t>marzo</a:t>
            </a:r>
            <a:r>
              <a:rPr lang="en-US" baseline="0" dirty="0" smtClean="0"/>
              <a:t> 2017: </a:t>
            </a:r>
            <a:r>
              <a:rPr lang="en-US" baseline="0" dirty="0" err="1" smtClean="0"/>
              <a:t>actualizado</a:t>
            </a:r>
            <a:r>
              <a:rPr lang="en-US" baseline="0" dirty="0" smtClean="0"/>
              <a:t> las </a:t>
            </a:r>
            <a:r>
              <a:rPr lang="en-US" baseline="0" dirty="0" err="1" smtClean="0"/>
              <a:t>notas</a:t>
            </a:r>
            <a:r>
              <a:rPr lang="en-US" baseline="0" dirty="0" smtClean="0"/>
              <a:t> de </a:t>
            </a:r>
            <a:r>
              <a:rPr lang="en-US" baseline="0" dirty="0" err="1" smtClean="0"/>
              <a:t>entrenedor</a:t>
            </a:r>
            <a:r>
              <a:rPr lang="en-US" baseline="0" dirty="0" smtClean="0"/>
              <a:t> para </a:t>
            </a:r>
            <a:r>
              <a:rPr lang="en-US" baseline="0" dirty="0" err="1" smtClean="0"/>
              <a:t>reemplazar</a:t>
            </a:r>
            <a:r>
              <a:rPr lang="en-US" baseline="0" dirty="0" smtClean="0"/>
              <a:t> LCSH con LCDGT</a:t>
            </a:r>
          </a:p>
          <a:p>
            <a:pPr eaLnBrk="1" hangingPunct="1">
              <a:spcBef>
                <a:spcPct val="0"/>
              </a:spcBef>
            </a:pPr>
            <a:endParaRPr lang="en-US" dirty="0" smtClean="0"/>
          </a:p>
          <a:p>
            <a:pPr eaLnBrk="1" hangingPunct="1">
              <a:spcBef>
                <a:spcPct val="0"/>
              </a:spcBef>
            </a:pPr>
            <a:r>
              <a:rPr lang="en-US" dirty="0" smtClean="0"/>
              <a:t>Si </a:t>
            </a:r>
            <a:r>
              <a:rPr lang="en-US" dirty="0" err="1" smtClean="0"/>
              <a:t>bien</a:t>
            </a:r>
            <a:r>
              <a:rPr lang="en-US" dirty="0" smtClean="0"/>
              <a:t> </a:t>
            </a:r>
            <a:r>
              <a:rPr lang="en-US" dirty="0" err="1" smtClean="0"/>
              <a:t>este</a:t>
            </a:r>
            <a:r>
              <a:rPr lang="en-US" dirty="0" smtClean="0"/>
              <a:t> 374 no </a:t>
            </a:r>
            <a:r>
              <a:rPr lang="en-US" dirty="0" err="1" smtClean="0"/>
              <a:t>es</a:t>
            </a:r>
            <a:r>
              <a:rPr lang="en-US" dirty="0" smtClean="0"/>
              <a:t> </a:t>
            </a:r>
            <a:r>
              <a:rPr lang="en-US" dirty="0" err="1" smtClean="0"/>
              <a:t>correcto</a:t>
            </a:r>
            <a:r>
              <a:rPr lang="en-US" dirty="0" smtClean="0"/>
              <a:t>, el DCM Z1 </a:t>
            </a:r>
            <a:r>
              <a:rPr lang="en-US" dirty="0" err="1" smtClean="0"/>
              <a:t>establece</a:t>
            </a:r>
            <a:r>
              <a:rPr lang="en-US" dirty="0" smtClean="0"/>
              <a:t> que se </a:t>
            </a:r>
            <a:r>
              <a:rPr lang="en-US" dirty="0" err="1" smtClean="0"/>
              <a:t>prefiere</a:t>
            </a:r>
            <a:r>
              <a:rPr lang="en-US" dirty="0" smtClean="0"/>
              <a:t> el </a:t>
            </a:r>
            <a:r>
              <a:rPr lang="en-US" dirty="0" err="1" smtClean="0"/>
              <a:t>uso</a:t>
            </a:r>
            <a:r>
              <a:rPr lang="en-US" dirty="0" smtClean="0"/>
              <a:t> de </a:t>
            </a:r>
            <a:r>
              <a:rPr lang="en-US" dirty="0" err="1" smtClean="0"/>
              <a:t>vocabulario</a:t>
            </a:r>
            <a:r>
              <a:rPr lang="en-US" dirty="0" smtClean="0"/>
              <a:t> </a:t>
            </a:r>
            <a:r>
              <a:rPr lang="en-US" dirty="0" err="1" smtClean="0"/>
              <a:t>controlado</a:t>
            </a:r>
            <a:r>
              <a:rPr lang="en-US" dirty="0" smtClean="0"/>
              <a:t>, </a:t>
            </a:r>
            <a:r>
              <a:rPr lang="en-US" dirty="0" err="1" smtClean="0"/>
              <a:t>tal</a:t>
            </a:r>
            <a:r>
              <a:rPr lang="en-US" dirty="0" smtClean="0"/>
              <a:t> </a:t>
            </a:r>
            <a:r>
              <a:rPr lang="en-US" dirty="0" err="1" smtClean="0"/>
              <a:t>como</a:t>
            </a:r>
            <a:r>
              <a:rPr lang="en-US" dirty="0" smtClean="0"/>
              <a:t> LCDGT o MESH y</a:t>
            </a:r>
            <a:r>
              <a:rPr lang="en-US" baseline="0" dirty="0" smtClean="0"/>
              <a:t> se</a:t>
            </a:r>
            <a:r>
              <a:rPr lang="en-US" dirty="0" smtClean="0"/>
              <a:t> </a:t>
            </a:r>
            <a:r>
              <a:rPr lang="en-US" dirty="0" err="1" smtClean="0"/>
              <a:t>registra</a:t>
            </a:r>
            <a:r>
              <a:rPr lang="en-US" dirty="0" smtClean="0"/>
              <a:t> la </a:t>
            </a:r>
            <a:r>
              <a:rPr lang="en-US" dirty="0" err="1" smtClean="0"/>
              <a:t>fuente</a:t>
            </a:r>
            <a:r>
              <a:rPr lang="en-US" dirty="0" smtClean="0"/>
              <a:t> en el </a:t>
            </a:r>
            <a:r>
              <a:rPr lang="en-US" dirty="0" err="1" smtClean="0"/>
              <a:t>subcampo</a:t>
            </a:r>
            <a:r>
              <a:rPr lang="en-US" dirty="0" smtClean="0"/>
              <a:t> $2. Para </a:t>
            </a:r>
            <a:r>
              <a:rPr lang="en-US" dirty="0" err="1" smtClean="0"/>
              <a:t>mantener</a:t>
            </a:r>
            <a:r>
              <a:rPr lang="en-US" dirty="0" smtClean="0"/>
              <a:t> la </a:t>
            </a:r>
            <a:r>
              <a:rPr lang="en-US" dirty="0" err="1" smtClean="0"/>
              <a:t>consistencia</a:t>
            </a:r>
            <a:r>
              <a:rPr lang="en-US" dirty="0" smtClean="0"/>
              <a:t>,</a:t>
            </a:r>
            <a:r>
              <a:rPr lang="en-US" baseline="0" dirty="0" smtClean="0"/>
              <a:t> </a:t>
            </a:r>
            <a:r>
              <a:rPr lang="en-US" baseline="0" dirty="0" err="1" smtClean="0"/>
              <a:t>registre</a:t>
            </a:r>
            <a:r>
              <a:rPr lang="en-US" baseline="0" dirty="0" smtClean="0"/>
              <a:t> en </a:t>
            </a:r>
            <a:r>
              <a:rPr lang="en-US" baseline="0" dirty="0" err="1" smtClean="0"/>
              <a:t>mayúscula</a:t>
            </a:r>
            <a:r>
              <a:rPr lang="en-US" baseline="0" dirty="0" smtClean="0"/>
              <a:t> la primer </a:t>
            </a:r>
            <a:r>
              <a:rPr lang="en-US" baseline="0" dirty="0" err="1" smtClean="0"/>
              <a:t>letra</a:t>
            </a:r>
            <a:r>
              <a:rPr lang="en-US" baseline="0" dirty="0" smtClean="0"/>
              <a:t> en </a:t>
            </a:r>
            <a:r>
              <a:rPr lang="en-US" baseline="0" dirty="0" err="1" smtClean="0"/>
              <a:t>cada</a:t>
            </a:r>
            <a:r>
              <a:rPr lang="en-US" baseline="0" dirty="0" smtClean="0"/>
              <a:t> </a:t>
            </a:r>
            <a:r>
              <a:rPr lang="en-US" baseline="0" dirty="0" err="1" smtClean="0"/>
              <a:t>subcampo</a:t>
            </a:r>
            <a:r>
              <a:rPr lang="en-US" baseline="0" dirty="0" smtClean="0"/>
              <a:t> $a</a:t>
            </a:r>
            <a:r>
              <a:rPr lang="en-US" b="0" baseline="0" dirty="0" smtClean="0"/>
              <a:t>. </a:t>
            </a:r>
            <a:r>
              <a:rPr lang="es-MX" b="0" dirty="0" smtClean="0"/>
              <a:t>Cuando los términos no provienen de un vocabulario controlado, utilice una forma en singular. </a:t>
            </a:r>
            <a:r>
              <a:rPr lang="es-MX" b="0" baseline="0" dirty="0" smtClean="0"/>
              <a:t> Por lo tanto</a:t>
            </a:r>
            <a:r>
              <a:rPr lang="es-MX" b="0" dirty="0" smtClean="0"/>
              <a:t>, siguiendo la mejor práctica PCC, usaríamos "</a:t>
            </a:r>
            <a:r>
              <a:rPr lang="es-MX" b="0" dirty="0" err="1" smtClean="0"/>
              <a:t>Composers</a:t>
            </a:r>
            <a:r>
              <a:rPr lang="es-MX" b="0" dirty="0" smtClean="0"/>
              <a:t>" con $2 </a:t>
            </a:r>
            <a:r>
              <a:rPr lang="es-MX" b="0" dirty="0" err="1" smtClean="0"/>
              <a:t>lcsh</a:t>
            </a:r>
            <a:r>
              <a:rPr lang="es-MX" b="0" dirty="0" smtClean="0"/>
              <a:t>.</a:t>
            </a:r>
          </a:p>
        </p:txBody>
      </p:sp>
      <p:sp>
        <p:nvSpPr>
          <p:cNvPr id="1105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9B216C-51AE-44DE-A01F-07AD2B82E84E}" type="slidenum">
              <a:rPr lang="en-US">
                <a:cs typeface="Arial" charset="0"/>
              </a:rPr>
              <a:pPr fontAlgn="base">
                <a:spcBef>
                  <a:spcPct val="0"/>
                </a:spcBef>
                <a:spcAft>
                  <a:spcPct val="0"/>
                </a:spcAft>
                <a:defRPr/>
              </a:pPr>
              <a:t>54</a:t>
            </a:fld>
            <a:endParaRPr lang="en-US">
              <a:cs typeface="Arial" charset="0"/>
            </a:endParaRPr>
          </a:p>
        </p:txBody>
      </p:sp>
      <p:sp>
        <p:nvSpPr>
          <p:cNvPr id="11059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pPr defTabSz="899404" eaLnBrk="1" hangingPunct="1">
              <a:spcBef>
                <a:spcPct val="0"/>
              </a:spcBef>
              <a:defRPr/>
            </a:pPr>
            <a:r>
              <a:rPr lang="en-US" dirty="0"/>
              <a:t>May 25, </a:t>
            </a:r>
            <a:r>
              <a:rPr lang="en-US" dirty="0" smtClean="0"/>
              <a:t>2016</a:t>
            </a:r>
          </a:p>
          <a:p>
            <a:pPr defTabSz="899404" eaLnBrk="1" hangingPunct="1">
              <a:spcBef>
                <a:spcPct val="0"/>
              </a:spcBef>
              <a:defRPr/>
            </a:pPr>
            <a:endParaRPr lang="en-US" dirty="0" smtClean="0"/>
          </a:p>
          <a:p>
            <a:pPr defTabSz="899404" eaLnBrk="1" hangingPunct="1">
              <a:spcBef>
                <a:spcPct val="0"/>
              </a:spcBef>
              <a:defRPr/>
            </a:pPr>
            <a:r>
              <a:rPr lang="es-ES" dirty="0" smtClean="0"/>
              <a:t>No registre términos calificados por género, nacionalidad, origen étnico, religión, orientación sexual u otras características que no sean estrictamente ocupacionales. Sin embargo, se pueden usar términos de ocupación inherentes al género (por ejemplo, monjas) si nada más es adecuado.</a:t>
            </a:r>
            <a:endParaRPr lang="en-US" dirty="0"/>
          </a:p>
          <a:p>
            <a:pPr defTabSz="899404" eaLnBrk="1" hangingPunct="1">
              <a:spcBef>
                <a:spcPct val="0"/>
              </a:spcBef>
              <a:defRPr/>
            </a:pPr>
            <a:endParaRPr lang="en-US" dirty="0"/>
          </a:p>
          <a:p>
            <a:pPr defTabSz="899404" eaLnBrk="1" hangingPunct="1">
              <a:spcBef>
                <a:spcPct val="0"/>
              </a:spcBef>
              <a:defRPr/>
            </a:pPr>
            <a:r>
              <a:rPr lang="en-US" dirty="0"/>
              <a:t>In field 374, do</a:t>
            </a:r>
            <a:r>
              <a:rPr lang="en-US" baseline="0" dirty="0"/>
              <a:t> not record terms that go beyond just the person’s profession or occupation.  One doesn’t train to become a woman physician or an African American painter.  Assign terms that group all the members of a profession together, rather than separating them out by gender, nationality, ethnicity, religion, sexual orientation, or other characteristics that are not strictly occupational.  Gender may be recorded in field 375.  Other demographic characteristics may be recorded in 368 $c (Other designation) if the cataloger deems them important.</a:t>
            </a:r>
          </a:p>
          <a:p>
            <a:pPr defTabSz="899404" eaLnBrk="1" hangingPunct="1">
              <a:spcBef>
                <a:spcPct val="0"/>
              </a:spcBef>
              <a:defRPr/>
            </a:pPr>
            <a:endParaRPr lang="en-US" baseline="0" dirty="0"/>
          </a:p>
          <a:p>
            <a:pPr defTabSz="899404" eaLnBrk="1" hangingPunct="1">
              <a:spcBef>
                <a:spcPct val="0"/>
              </a:spcBef>
              <a:defRPr/>
            </a:pPr>
            <a:r>
              <a:rPr lang="en-US" baseline="0" dirty="0"/>
              <a:t>Additional examples from LCSH:</a:t>
            </a:r>
          </a:p>
          <a:p>
            <a:pPr defTabSz="899404" eaLnBrk="1" hangingPunct="1">
              <a:spcBef>
                <a:spcPct val="0"/>
              </a:spcBef>
              <a:defRPr/>
            </a:pPr>
            <a:endParaRPr lang="en-US" baseline="0" dirty="0"/>
          </a:p>
          <a:p>
            <a:pPr defTabSz="899404" eaLnBrk="1" hangingPunct="1">
              <a:spcBef>
                <a:spcPct val="0"/>
              </a:spcBef>
              <a:defRPr/>
            </a:pPr>
            <a:r>
              <a:rPr lang="en-US" baseline="0" dirty="0"/>
              <a:t>374  Businesspeople    </a:t>
            </a:r>
            <a:r>
              <a:rPr lang="en-US" i="1" baseline="0" dirty="0"/>
              <a:t>not</a:t>
            </a:r>
            <a:r>
              <a:rPr lang="en-US" baseline="0" dirty="0"/>
              <a:t> Businessmen   </a:t>
            </a:r>
            <a:r>
              <a:rPr lang="en-US" i="1" baseline="0" dirty="0"/>
              <a:t>not</a:t>
            </a:r>
            <a:r>
              <a:rPr lang="en-US" baseline="0" dirty="0"/>
              <a:t> Businesswomen   </a:t>
            </a:r>
            <a:r>
              <a:rPr lang="en-US" i="1" baseline="0" dirty="0"/>
              <a:t>not</a:t>
            </a:r>
            <a:r>
              <a:rPr lang="en-US" baseline="0" dirty="0"/>
              <a:t> Jewish businesspeople</a:t>
            </a:r>
          </a:p>
          <a:p>
            <a:pPr defTabSz="899404" eaLnBrk="1" hangingPunct="1">
              <a:spcBef>
                <a:spcPct val="0"/>
              </a:spcBef>
              <a:defRPr/>
            </a:pPr>
            <a:r>
              <a:rPr lang="en-US" dirty="0"/>
              <a:t>374  Authors</a:t>
            </a:r>
            <a:r>
              <a:rPr lang="en-US" baseline="0" dirty="0"/>
              <a:t>    </a:t>
            </a:r>
            <a:r>
              <a:rPr lang="en-US" i="1" baseline="0" dirty="0"/>
              <a:t>not</a:t>
            </a:r>
            <a:r>
              <a:rPr lang="en-US" baseline="0" dirty="0"/>
              <a:t> Catholic authors   </a:t>
            </a:r>
            <a:r>
              <a:rPr lang="en-US" i="1" baseline="0" dirty="0"/>
              <a:t>not</a:t>
            </a:r>
            <a:r>
              <a:rPr lang="en-US" baseline="0" dirty="0"/>
              <a:t> Authors, Belgian   </a:t>
            </a:r>
            <a:r>
              <a:rPr lang="en-US" i="1" baseline="0" dirty="0"/>
              <a:t>not</a:t>
            </a:r>
            <a:r>
              <a:rPr lang="en-US" baseline="0" dirty="0"/>
              <a:t> Deaf authors   </a:t>
            </a:r>
            <a:r>
              <a:rPr lang="en-US" i="1" baseline="0" dirty="0"/>
              <a:t>not</a:t>
            </a:r>
            <a:r>
              <a:rPr lang="en-US" baseline="0" dirty="0"/>
              <a:t> Older authors</a:t>
            </a:r>
          </a:p>
          <a:p>
            <a:pPr defTabSz="899404" eaLnBrk="1" hangingPunct="1">
              <a:spcBef>
                <a:spcPct val="0"/>
              </a:spcBef>
              <a:defRPr/>
            </a:pPr>
            <a:r>
              <a:rPr lang="en-US" dirty="0"/>
              <a:t>374  Journalists   </a:t>
            </a:r>
            <a:r>
              <a:rPr lang="en-US" i="1" dirty="0"/>
              <a:t>not</a:t>
            </a:r>
            <a:r>
              <a:rPr lang="en-US" dirty="0"/>
              <a:t> Chinese American journalists   </a:t>
            </a:r>
            <a:r>
              <a:rPr lang="en-US" i="1" dirty="0"/>
              <a:t>not</a:t>
            </a:r>
            <a:r>
              <a:rPr lang="en-US" dirty="0"/>
              <a:t> Journalists, Arab   </a:t>
            </a:r>
            <a:r>
              <a:rPr lang="en-US" i="1" dirty="0"/>
              <a:t>not</a:t>
            </a:r>
            <a:r>
              <a:rPr lang="en-US" dirty="0"/>
              <a:t> Gay journalists</a:t>
            </a:r>
          </a:p>
          <a:p>
            <a:pPr defTabSz="899404" eaLnBrk="1" hangingPunct="1">
              <a:spcBef>
                <a:spcPct val="0"/>
              </a:spcBef>
              <a:defRPr/>
            </a:pPr>
            <a:r>
              <a:rPr lang="en-US" dirty="0"/>
              <a:t>374  Singers</a:t>
            </a:r>
            <a:r>
              <a:rPr lang="en-US" baseline="0" dirty="0"/>
              <a:t>   </a:t>
            </a:r>
            <a:r>
              <a:rPr lang="en-US" i="1" baseline="0" dirty="0"/>
              <a:t>not</a:t>
            </a:r>
            <a:r>
              <a:rPr lang="en-US" baseline="0" dirty="0"/>
              <a:t> Women singers   </a:t>
            </a:r>
            <a:r>
              <a:rPr lang="en-US" i="1" baseline="0" dirty="0"/>
              <a:t>not</a:t>
            </a:r>
            <a:r>
              <a:rPr lang="en-US" baseline="0" dirty="0"/>
              <a:t> African American singers   </a:t>
            </a:r>
            <a:r>
              <a:rPr lang="en-US" i="1" baseline="0" dirty="0"/>
              <a:t>not</a:t>
            </a:r>
            <a:r>
              <a:rPr lang="en-US" baseline="0" dirty="0"/>
              <a:t> African American women singers   </a:t>
            </a:r>
            <a:r>
              <a:rPr lang="en-US" i="1" baseline="0" dirty="0"/>
              <a:t>not</a:t>
            </a:r>
            <a:r>
              <a:rPr lang="en-US" baseline="0" dirty="0"/>
              <a:t> Male singers   </a:t>
            </a:r>
            <a:r>
              <a:rPr lang="en-US" i="1" baseline="0" dirty="0"/>
              <a:t>not</a:t>
            </a:r>
            <a:r>
              <a:rPr lang="en-US" baseline="0" dirty="0"/>
              <a:t> African American male singers</a:t>
            </a:r>
          </a:p>
          <a:p>
            <a:pPr defTabSz="899404" eaLnBrk="1" hangingPunct="1">
              <a:spcBef>
                <a:spcPct val="0"/>
              </a:spcBef>
              <a:defRPr/>
            </a:pPr>
            <a:endParaRPr lang="en-US" dirty="0"/>
          </a:p>
        </p:txBody>
      </p:sp>
    </p:spTree>
    <p:extLst>
      <p:ext uri="{BB962C8B-B14F-4D97-AF65-F5344CB8AC3E}">
        <p14:creationId xmlns:p14="http://schemas.microsoft.com/office/powerpoint/2010/main" val="33864359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pPr defTabSz="899404" eaLnBrk="1" hangingPunct="1">
              <a:spcBef>
                <a:spcPct val="0"/>
              </a:spcBef>
              <a:defRPr/>
            </a:pPr>
            <a:r>
              <a:rPr lang="en-US" dirty="0" smtClean="0"/>
              <a:t>25 mayo </a:t>
            </a:r>
            <a:r>
              <a:rPr lang="en-US" dirty="0"/>
              <a:t>2016</a:t>
            </a:r>
          </a:p>
          <a:p>
            <a:pPr defTabSz="899404" eaLnBrk="1" hangingPunct="1">
              <a:spcBef>
                <a:spcPct val="0"/>
              </a:spcBef>
              <a:defRPr/>
            </a:pPr>
            <a:endParaRPr lang="en-US" dirty="0"/>
          </a:p>
          <a:p>
            <a:pPr marL="0" marR="0" lvl="0" indent="0" algn="l" defTabSz="899404" rtl="0" eaLnBrk="1" fontAlgn="base" latinLnBrk="0" hangingPunct="1">
              <a:lnSpc>
                <a:spcPct val="100000"/>
              </a:lnSpc>
              <a:spcBef>
                <a:spcPct val="0"/>
              </a:spcBef>
              <a:spcAft>
                <a:spcPct val="0"/>
              </a:spcAft>
              <a:buClrTx/>
              <a:buSzTx/>
              <a:buFontTx/>
              <a:buNone/>
              <a:tabLst/>
              <a:defRPr/>
            </a:pPr>
            <a:r>
              <a:rPr lang="en-US" dirty="0"/>
              <a:t>MARC 368 $c </a:t>
            </a:r>
            <a:r>
              <a:rPr lang="en-US" dirty="0" smtClean="0"/>
              <a:t>(</a:t>
            </a:r>
            <a:r>
              <a:rPr lang="es-ES" dirty="0" smtClean="0"/>
              <a:t>Otra designación) se puede utilizar para las características demográficas de una persona que no sea la profesión / ocupación o el género, que tienen sus propios campos MARC.</a:t>
            </a:r>
          </a:p>
          <a:p>
            <a:pPr defTabSz="899404" eaLnBrk="1" hangingPunct="1">
              <a:spcBef>
                <a:spcPct val="0"/>
              </a:spcBef>
              <a:defRPr/>
            </a:pPr>
            <a:endParaRPr lang="en-US" baseline="0" dirty="0"/>
          </a:p>
          <a:p>
            <a:pPr defTabSz="899404" eaLnBrk="1" hangingPunct="1">
              <a:spcBef>
                <a:spcPct val="0"/>
              </a:spcBef>
              <a:defRPr/>
            </a:pPr>
            <a:r>
              <a:rPr lang="es-ES" dirty="0" smtClean="0"/>
              <a:t>El ejemplo en la diapositiva ilustra las características registradas para una abogada sorda cristiana afroamericana. Registre tales otras designaciones si el catalogador las considera importantes y la persona se </a:t>
            </a:r>
            <a:r>
              <a:rPr lang="es-ES" dirty="0" err="1" smtClean="0"/>
              <a:t>autoidentifica</a:t>
            </a:r>
            <a:r>
              <a:rPr lang="es-ES" dirty="0" smtClean="0"/>
              <a:t> con ellas o se identifica con ellas en fuentes de referencia confiables.</a:t>
            </a:r>
            <a:endParaRPr lang="en-US" dirty="0"/>
          </a:p>
        </p:txBody>
      </p:sp>
    </p:spTree>
    <p:extLst>
      <p:ext uri="{BB962C8B-B14F-4D97-AF65-F5344CB8AC3E}">
        <p14:creationId xmlns:p14="http://schemas.microsoft.com/office/powerpoint/2010/main" val="2605044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200" kern="1200" dirty="0" smtClean="0">
                <a:solidFill>
                  <a:schemeClr val="tx1"/>
                </a:solidFill>
                <a:effectLst/>
                <a:latin typeface="+mn-lt"/>
                <a:ea typeface="+mn-ea"/>
                <a:cs typeface="+mn-cs"/>
              </a:rPr>
              <a:t>Nueva </a:t>
            </a:r>
            <a:r>
              <a:rPr lang="en-US" sz="1200" kern="1200" dirty="0" err="1" smtClean="0">
                <a:solidFill>
                  <a:schemeClr val="tx1"/>
                </a:solidFill>
                <a:effectLst/>
                <a:latin typeface="+mn-lt"/>
                <a:ea typeface="+mn-ea"/>
                <a:cs typeface="+mn-cs"/>
              </a:rPr>
              <a:t>diapositiva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24 </a:t>
            </a:r>
            <a:r>
              <a:rPr lang="en-US" sz="1200" kern="1200" baseline="0" dirty="0" err="1" smtClean="0">
                <a:solidFill>
                  <a:schemeClr val="tx1"/>
                </a:solidFill>
                <a:effectLst/>
                <a:latin typeface="+mn-lt"/>
                <a:ea typeface="+mn-ea"/>
                <a:cs typeface="+mn-cs"/>
              </a:rPr>
              <a:t>febrero</a:t>
            </a:r>
            <a:r>
              <a:rPr lang="en-US" sz="1200" kern="1200" baseline="0" dirty="0" smtClean="0">
                <a:solidFill>
                  <a:schemeClr val="tx1"/>
                </a:solidFill>
                <a:effectLst/>
                <a:latin typeface="+mn-lt"/>
                <a:ea typeface="+mn-ea"/>
                <a:cs typeface="+mn-cs"/>
              </a:rPr>
              <a:t> 2014</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Después</a:t>
            </a:r>
            <a:r>
              <a:rPr lang="en-US" sz="1200" kern="1200" dirty="0" smtClean="0">
                <a:solidFill>
                  <a:schemeClr val="tx1"/>
                </a:solidFill>
                <a:effectLst/>
                <a:latin typeface="+mn-lt"/>
                <a:ea typeface="+mn-ea"/>
                <a:cs typeface="+mn-cs"/>
              </a:rPr>
              <a:t> de la </a:t>
            </a:r>
            <a:r>
              <a:rPr lang="en-US" sz="1200" kern="1200" dirty="0" err="1" smtClean="0">
                <a:solidFill>
                  <a:schemeClr val="tx1"/>
                </a:solidFill>
                <a:effectLst/>
                <a:latin typeface="+mn-lt"/>
                <a:ea typeface="+mn-ea"/>
                <a:cs typeface="+mn-cs"/>
              </a:rPr>
              <a:t>expansión</a:t>
            </a:r>
            <a:r>
              <a:rPr lang="en-US" sz="1200" kern="1200" dirty="0" smtClean="0">
                <a:solidFill>
                  <a:schemeClr val="tx1"/>
                </a:solidFill>
                <a:effectLst/>
                <a:latin typeface="+mn-lt"/>
                <a:ea typeface="+mn-ea"/>
                <a:cs typeface="+mn-cs"/>
              </a:rPr>
              <a:t> de 9.19, el </a:t>
            </a:r>
            <a:r>
              <a:rPr lang="en-US" sz="1200" kern="1200" dirty="0" err="1" smtClean="0">
                <a:solidFill>
                  <a:schemeClr val="tx1"/>
                </a:solidFill>
                <a:effectLst/>
                <a:latin typeface="+mn-lt"/>
                <a:ea typeface="+mn-ea"/>
                <a:cs typeface="+mn-cs"/>
              </a:rPr>
              <a:t>Programa</a:t>
            </a:r>
            <a:r>
              <a:rPr lang="en-US" sz="1200" kern="1200" dirty="0" smtClean="0">
                <a:solidFill>
                  <a:schemeClr val="tx1"/>
                </a:solidFill>
                <a:effectLst/>
                <a:latin typeface="+mn-lt"/>
                <a:ea typeface="+mn-ea"/>
                <a:cs typeface="+mn-cs"/>
              </a:rPr>
              <a:t> para </a:t>
            </a:r>
            <a:r>
              <a:rPr lang="en-US" sz="1200" kern="1200" dirty="0" err="1" smtClean="0">
                <a:solidFill>
                  <a:schemeClr val="tx1"/>
                </a:solidFill>
                <a:effectLst/>
                <a:latin typeface="+mn-lt"/>
                <a:ea typeface="+mn-ea"/>
                <a:cs typeface="+mn-cs"/>
              </a:rPr>
              <a:t>Catalogación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Cooperativa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concluyó</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que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ahora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posible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parar</a:t>
            </a:r>
            <a:r>
              <a:rPr lang="en-US" sz="1200" kern="1200" baseline="0" dirty="0" smtClean="0">
                <a:solidFill>
                  <a:schemeClr val="tx1"/>
                </a:solidFill>
                <a:effectLst/>
                <a:latin typeface="+mn-lt"/>
                <a:ea typeface="+mn-ea"/>
                <a:cs typeface="+mn-cs"/>
              </a:rPr>
              <a:t> la </a:t>
            </a:r>
            <a:r>
              <a:rPr lang="en-US" sz="1200" kern="1200" baseline="0" dirty="0" err="1" smtClean="0">
                <a:solidFill>
                  <a:schemeClr val="tx1"/>
                </a:solidFill>
                <a:effectLst/>
                <a:latin typeface="+mn-lt"/>
                <a:ea typeface="+mn-ea"/>
                <a:cs typeface="+mn-cs"/>
              </a:rPr>
              <a:t>creación</a:t>
            </a:r>
            <a:r>
              <a:rPr lang="en-US" sz="1200" kern="1200" baseline="0" dirty="0" smtClean="0">
                <a:solidFill>
                  <a:schemeClr val="tx1"/>
                </a:solidFill>
                <a:effectLst/>
                <a:latin typeface="+mn-lt"/>
                <a:ea typeface="+mn-ea"/>
                <a:cs typeface="+mn-cs"/>
              </a:rPr>
              <a:t> y el </a:t>
            </a:r>
            <a:r>
              <a:rPr lang="en-US" sz="1200" kern="1200" baseline="0" dirty="0" err="1" smtClean="0">
                <a:solidFill>
                  <a:schemeClr val="tx1"/>
                </a:solidFill>
                <a:effectLst/>
                <a:latin typeface="+mn-lt"/>
                <a:ea typeface="+mn-ea"/>
                <a:cs typeface="+mn-cs"/>
              </a:rPr>
              <a:t>uso</a:t>
            </a:r>
            <a:r>
              <a:rPr lang="en-US" sz="1200" kern="1200" baseline="0" dirty="0" smtClean="0">
                <a:solidFill>
                  <a:schemeClr val="tx1"/>
                </a:solidFill>
                <a:effectLst/>
                <a:latin typeface="+mn-lt"/>
                <a:ea typeface="+mn-ea"/>
                <a:cs typeface="+mn-cs"/>
              </a:rPr>
              <a:t> de los </a:t>
            </a:r>
            <a:r>
              <a:rPr lang="en-US" sz="1200" kern="1200" baseline="0" dirty="0" err="1" smtClean="0">
                <a:solidFill>
                  <a:schemeClr val="tx1"/>
                </a:solidFill>
                <a:effectLst/>
                <a:latin typeface="+mn-lt"/>
                <a:ea typeface="+mn-ea"/>
                <a:cs typeface="+mn-cs"/>
              </a:rPr>
              <a:t>registros</a:t>
            </a:r>
            <a:r>
              <a:rPr lang="en-US" sz="1200" kern="1200" baseline="0" dirty="0" smtClean="0">
                <a:solidFill>
                  <a:schemeClr val="tx1"/>
                </a:solidFill>
                <a:effectLst/>
                <a:latin typeface="+mn-lt"/>
                <a:ea typeface="+mn-ea"/>
                <a:cs typeface="+mn-cs"/>
              </a:rPr>
              <a:t> no </a:t>
            </a:r>
            <a:r>
              <a:rPr lang="en-US" sz="1200" kern="1200" baseline="0" dirty="0" err="1" smtClean="0">
                <a:solidFill>
                  <a:schemeClr val="tx1"/>
                </a:solidFill>
                <a:effectLst/>
                <a:latin typeface="+mn-lt"/>
                <a:ea typeface="+mn-ea"/>
                <a:cs typeface="+mn-cs"/>
              </a:rPr>
              <a:t>diferenciados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en</a:t>
            </a:r>
            <a:r>
              <a:rPr lang="en-US" sz="1200" kern="1200" baseline="0" dirty="0" smtClean="0">
                <a:solidFill>
                  <a:schemeClr val="tx1"/>
                </a:solidFill>
                <a:effectLst/>
                <a:latin typeface="+mn-lt"/>
                <a:ea typeface="+mn-ea"/>
                <a:cs typeface="+mn-cs"/>
              </a:rPr>
              <a:t> el </a:t>
            </a:r>
            <a:r>
              <a:rPr lang="en-US" sz="1200" kern="1200" baseline="0" dirty="0" err="1" smtClean="0">
                <a:solidFill>
                  <a:schemeClr val="tx1"/>
                </a:solidFill>
                <a:effectLst/>
                <a:latin typeface="+mn-lt"/>
                <a:ea typeface="+mn-ea"/>
                <a:cs typeface="+mn-cs"/>
              </a:rPr>
              <a:t>archivo</a:t>
            </a:r>
            <a:r>
              <a:rPr lang="en-US" sz="1200" kern="1200" baseline="0" dirty="0" smtClean="0">
                <a:solidFill>
                  <a:schemeClr val="tx1"/>
                </a:solidFill>
                <a:effectLst/>
                <a:latin typeface="+mn-lt"/>
                <a:ea typeface="+mn-ea"/>
                <a:cs typeface="+mn-cs"/>
              </a:rPr>
              <a:t> de </a:t>
            </a:r>
            <a:r>
              <a:rPr lang="en-US" sz="1200" kern="1200" baseline="0" dirty="0" err="1" smtClean="0">
                <a:solidFill>
                  <a:schemeClr val="tx1"/>
                </a:solidFill>
                <a:effectLst/>
                <a:latin typeface="+mn-lt"/>
                <a:ea typeface="+mn-ea"/>
                <a:cs typeface="+mn-cs"/>
              </a:rPr>
              <a:t>autoridades</a:t>
            </a:r>
            <a:r>
              <a:rPr lang="en-US" sz="1200" kern="1200" baseline="0" dirty="0" smtClean="0">
                <a:solidFill>
                  <a:schemeClr val="tx1"/>
                </a:solidFill>
                <a:effectLst/>
                <a:latin typeface="+mn-lt"/>
                <a:ea typeface="+mn-ea"/>
                <a:cs typeface="+mn-cs"/>
              </a:rPr>
              <a:t> LC/NACO. Los </a:t>
            </a:r>
            <a:r>
              <a:rPr lang="en-US" sz="1200" kern="1200" baseline="0" dirty="0" err="1" smtClean="0">
                <a:solidFill>
                  <a:schemeClr val="tx1"/>
                </a:solidFill>
                <a:effectLst/>
                <a:latin typeface="+mn-lt"/>
                <a:ea typeface="+mn-ea"/>
                <a:cs typeface="+mn-cs"/>
              </a:rPr>
              <a:t>registros</a:t>
            </a:r>
            <a:r>
              <a:rPr lang="en-US" sz="1200" kern="1200" baseline="0" dirty="0" smtClean="0">
                <a:solidFill>
                  <a:schemeClr val="tx1"/>
                </a:solidFill>
                <a:effectLst/>
                <a:latin typeface="+mn-lt"/>
                <a:ea typeface="+mn-ea"/>
                <a:cs typeface="+mn-cs"/>
              </a:rPr>
              <a:t> no </a:t>
            </a:r>
            <a:r>
              <a:rPr lang="en-US" sz="1200" kern="1200" baseline="0" dirty="0" err="1" smtClean="0">
                <a:solidFill>
                  <a:schemeClr val="tx1"/>
                </a:solidFill>
                <a:effectLst/>
                <a:latin typeface="+mn-lt"/>
                <a:ea typeface="+mn-ea"/>
                <a:cs typeface="+mn-cs"/>
              </a:rPr>
              <a:t>diferenciados</a:t>
            </a:r>
            <a:r>
              <a:rPr lang="en-US" sz="1200" kern="1200" baseline="0" dirty="0" smtClean="0">
                <a:solidFill>
                  <a:schemeClr val="tx1"/>
                </a:solidFill>
                <a:effectLst/>
                <a:latin typeface="+mn-lt"/>
                <a:ea typeface="+mn-ea"/>
                <a:cs typeface="+mn-cs"/>
              </a:rPr>
              <a:t> son los </a:t>
            </a:r>
            <a:r>
              <a:rPr lang="en-US" sz="1200" kern="1200" baseline="0" dirty="0" err="1" smtClean="0">
                <a:solidFill>
                  <a:schemeClr val="tx1"/>
                </a:solidFill>
                <a:effectLst/>
                <a:latin typeface="+mn-lt"/>
                <a:ea typeface="+mn-ea"/>
                <a:cs typeface="+mn-cs"/>
              </a:rPr>
              <a:t>registros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que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representan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más</a:t>
            </a:r>
            <a:r>
              <a:rPr lang="en-US" sz="1200" kern="1200" baseline="0" dirty="0" smtClean="0">
                <a:solidFill>
                  <a:schemeClr val="tx1"/>
                </a:solidFill>
                <a:effectLst/>
                <a:latin typeface="+mn-lt"/>
                <a:ea typeface="+mn-ea"/>
                <a:cs typeface="+mn-cs"/>
              </a:rPr>
              <a:t> de </a:t>
            </a:r>
            <a:r>
              <a:rPr lang="en-US" sz="1200" kern="1200" baseline="0" dirty="0" err="1" smtClean="0">
                <a:solidFill>
                  <a:schemeClr val="tx1"/>
                </a:solidFill>
                <a:effectLst/>
                <a:latin typeface="+mn-lt"/>
                <a:ea typeface="+mn-ea"/>
                <a:cs typeface="+mn-cs"/>
              </a:rPr>
              <a:t>una</a:t>
            </a:r>
            <a:r>
              <a:rPr lang="en-US" sz="1200" kern="1200" baseline="0" dirty="0" smtClean="0">
                <a:solidFill>
                  <a:schemeClr val="tx1"/>
                </a:solidFill>
                <a:effectLst/>
                <a:latin typeface="+mn-lt"/>
                <a:ea typeface="+mn-ea"/>
                <a:cs typeface="+mn-cs"/>
              </a:rPr>
              <a:t> persona. La </a:t>
            </a:r>
            <a:r>
              <a:rPr lang="en-US" sz="1200" kern="1200" baseline="0" dirty="0" err="1" smtClean="0">
                <a:solidFill>
                  <a:schemeClr val="tx1"/>
                </a:solidFill>
                <a:effectLst/>
                <a:latin typeface="+mn-lt"/>
                <a:ea typeface="+mn-ea"/>
                <a:cs typeface="+mn-cs"/>
              </a:rPr>
              <a:t>documentación</a:t>
            </a:r>
            <a:r>
              <a:rPr lang="en-US" sz="1200" kern="1200" baseline="0" dirty="0" smtClean="0">
                <a:solidFill>
                  <a:schemeClr val="tx1"/>
                </a:solidFill>
                <a:effectLst/>
                <a:latin typeface="+mn-lt"/>
                <a:ea typeface="+mn-ea"/>
                <a:cs typeface="+mn-cs"/>
              </a:rPr>
              <a:t> de </a:t>
            </a:r>
            <a:r>
              <a:rPr lang="en-US" sz="1200" kern="1200" baseline="0" dirty="0" err="1" smtClean="0">
                <a:solidFill>
                  <a:schemeClr val="tx1"/>
                </a:solidFill>
                <a:effectLst/>
                <a:latin typeface="+mn-lt"/>
                <a:ea typeface="+mn-ea"/>
                <a:cs typeface="+mn-cs"/>
              </a:rPr>
              <a:t>este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cambio</a:t>
            </a:r>
            <a:r>
              <a:rPr lang="en-US" sz="1200" kern="1200" baseline="0" dirty="0" smtClean="0">
                <a:solidFill>
                  <a:schemeClr val="tx1"/>
                </a:solidFill>
                <a:effectLst/>
                <a:latin typeface="+mn-lt"/>
                <a:ea typeface="+mn-ea"/>
                <a:cs typeface="+mn-cs"/>
              </a:rPr>
              <a:t> se </a:t>
            </a:r>
            <a:r>
              <a:rPr lang="en-US" sz="1200" kern="1200" baseline="0" dirty="0" err="1" smtClean="0">
                <a:solidFill>
                  <a:schemeClr val="tx1"/>
                </a:solidFill>
                <a:effectLst/>
                <a:latin typeface="+mn-lt"/>
                <a:ea typeface="+mn-ea"/>
                <a:cs typeface="+mn-cs"/>
              </a:rPr>
              <a:t>encuentra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en</a:t>
            </a:r>
            <a:r>
              <a:rPr lang="en-US" sz="1200" kern="1200" baseline="0" dirty="0" smtClean="0">
                <a:solidFill>
                  <a:schemeClr val="tx1"/>
                </a:solidFill>
                <a:effectLst/>
                <a:latin typeface="+mn-lt"/>
                <a:ea typeface="+mn-ea"/>
                <a:cs typeface="+mn-cs"/>
              </a:rPr>
              <a:t> el DCM Z1 y </a:t>
            </a:r>
            <a:r>
              <a:rPr lang="en-US" sz="1200" kern="1200" baseline="0" dirty="0" err="1" smtClean="0">
                <a:solidFill>
                  <a:schemeClr val="tx1"/>
                </a:solidFill>
                <a:effectLst/>
                <a:latin typeface="+mn-lt"/>
                <a:ea typeface="+mn-ea"/>
                <a:cs typeface="+mn-cs"/>
              </a:rPr>
              <a:t>también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en</a:t>
            </a:r>
            <a:r>
              <a:rPr lang="en-US" sz="1200" kern="1200" baseline="0" dirty="0" smtClean="0">
                <a:solidFill>
                  <a:schemeClr val="tx1"/>
                </a:solidFill>
                <a:effectLst/>
                <a:latin typeface="+mn-lt"/>
                <a:ea typeface="+mn-ea"/>
                <a:cs typeface="+mn-cs"/>
              </a:rPr>
              <a:t> el </a:t>
            </a:r>
            <a:r>
              <a:rPr lang="en-US" sz="1200" kern="1200" baseline="0" dirty="0" err="1" smtClean="0">
                <a:solidFill>
                  <a:schemeClr val="tx1"/>
                </a:solidFill>
                <a:effectLst/>
                <a:latin typeface="+mn-lt"/>
                <a:ea typeface="+mn-ea"/>
                <a:cs typeface="+mn-cs"/>
              </a:rPr>
              <a:t>sitio</a:t>
            </a:r>
            <a:r>
              <a:rPr lang="en-US" sz="1200" kern="1200" baseline="0" dirty="0" smtClean="0">
                <a:solidFill>
                  <a:schemeClr val="tx1"/>
                </a:solidFill>
                <a:effectLst/>
                <a:latin typeface="+mn-lt"/>
                <a:ea typeface="+mn-ea"/>
                <a:cs typeface="+mn-cs"/>
              </a:rPr>
              <a:t> Web del PCC a </a:t>
            </a:r>
            <a:r>
              <a:rPr lang="en-US" sz="1200" kern="1200" baseline="0" dirty="0" err="1" smtClean="0">
                <a:solidFill>
                  <a:schemeClr val="tx1"/>
                </a:solidFill>
                <a:effectLst/>
                <a:latin typeface="+mn-lt"/>
                <a:ea typeface="+mn-ea"/>
                <a:cs typeface="+mn-cs"/>
              </a:rPr>
              <a:t>este</a:t>
            </a:r>
            <a:r>
              <a:rPr lang="en-US" sz="1200" kern="1200" baseline="0" dirty="0" smtClean="0">
                <a:solidFill>
                  <a:schemeClr val="tx1"/>
                </a:solidFill>
                <a:effectLst/>
                <a:latin typeface="+mn-lt"/>
                <a:ea typeface="+mn-ea"/>
                <a:cs typeface="+mn-cs"/>
              </a:rPr>
              <a:t> URL.</a:t>
            </a:r>
          </a:p>
          <a:p>
            <a:endParaRPr lang="en-US" sz="12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3364590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200" kern="1200" dirty="0" smtClean="0">
                <a:solidFill>
                  <a:schemeClr val="tx1"/>
                </a:solidFill>
                <a:effectLst/>
                <a:latin typeface="+mn-lt"/>
                <a:ea typeface="+mn-ea"/>
                <a:cs typeface="+mn-cs"/>
              </a:rPr>
              <a:t>Nueva </a:t>
            </a:r>
            <a:r>
              <a:rPr lang="en-US" sz="1200" kern="1200" dirty="0" err="1" smtClean="0">
                <a:solidFill>
                  <a:schemeClr val="tx1"/>
                </a:solidFill>
                <a:effectLst/>
                <a:latin typeface="+mn-lt"/>
                <a:ea typeface="+mn-ea"/>
                <a:cs typeface="+mn-cs"/>
              </a:rPr>
              <a:t>diapositiva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24 </a:t>
            </a:r>
            <a:r>
              <a:rPr lang="en-US" sz="1200" kern="1200" baseline="0" dirty="0" err="1" smtClean="0">
                <a:solidFill>
                  <a:schemeClr val="tx1"/>
                </a:solidFill>
                <a:effectLst/>
                <a:latin typeface="+mn-lt"/>
                <a:ea typeface="+mn-ea"/>
                <a:cs typeface="+mn-cs"/>
              </a:rPr>
              <a:t>febrero</a:t>
            </a:r>
            <a:r>
              <a:rPr lang="en-US" sz="1200" kern="1200" baseline="0" dirty="0" smtClean="0">
                <a:solidFill>
                  <a:schemeClr val="tx1"/>
                </a:solidFill>
                <a:effectLst/>
                <a:latin typeface="+mn-lt"/>
                <a:ea typeface="+mn-ea"/>
                <a:cs typeface="+mn-cs"/>
              </a:rPr>
              <a:t> 2014</a:t>
            </a:r>
          </a:p>
          <a:p>
            <a:pPr eaLnBrk="1" hangingPunct="1">
              <a:spcBef>
                <a:spcPct val="0"/>
              </a:spcBef>
            </a:pPr>
            <a:endParaRPr lang="en-US" sz="1200" kern="1200" baseline="0" dirty="0" smtClean="0">
              <a:solidFill>
                <a:schemeClr val="tx1"/>
              </a:solidFill>
              <a:effectLst/>
              <a:latin typeface="+mn-lt"/>
              <a:ea typeface="+mn-ea"/>
              <a:cs typeface="+mn-cs"/>
            </a:endParaRPr>
          </a:p>
          <a:p>
            <a:pPr eaLnBrk="1" hangingPunct="1">
              <a:spcBef>
                <a:spcPct val="0"/>
              </a:spcBef>
            </a:pPr>
            <a:r>
              <a:rPr lang="en-US" sz="1200" kern="1200" baseline="0" dirty="0" smtClean="0">
                <a:solidFill>
                  <a:schemeClr val="tx1"/>
                </a:solidFill>
                <a:effectLst/>
                <a:latin typeface="+mn-lt"/>
                <a:ea typeface="+mn-ea"/>
                <a:cs typeface="+mn-cs"/>
              </a:rPr>
              <a:t>RDA </a:t>
            </a:r>
            <a:r>
              <a:rPr lang="en-US" sz="1200" kern="1200" baseline="0" dirty="0" err="1" smtClean="0">
                <a:solidFill>
                  <a:schemeClr val="tx1"/>
                </a:solidFill>
                <a:effectLst/>
                <a:latin typeface="+mn-lt"/>
                <a:ea typeface="+mn-ea"/>
                <a:cs typeface="+mn-cs"/>
              </a:rPr>
              <a:t>sí</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permite</a:t>
            </a:r>
            <a:r>
              <a:rPr lang="en-US" sz="1200" kern="1200" baseline="0" dirty="0" smtClean="0">
                <a:solidFill>
                  <a:schemeClr val="tx1"/>
                </a:solidFill>
                <a:effectLst/>
                <a:latin typeface="+mn-lt"/>
                <a:ea typeface="+mn-ea"/>
                <a:cs typeface="+mn-cs"/>
              </a:rPr>
              <a:t> la </a:t>
            </a:r>
            <a:r>
              <a:rPr lang="en-US" sz="1200" kern="1200" baseline="0" dirty="0" err="1" smtClean="0">
                <a:solidFill>
                  <a:schemeClr val="tx1"/>
                </a:solidFill>
                <a:effectLst/>
                <a:latin typeface="+mn-lt"/>
                <a:ea typeface="+mn-ea"/>
                <a:cs typeface="+mn-cs"/>
              </a:rPr>
              <a:t>descripción</a:t>
            </a:r>
            <a:r>
              <a:rPr lang="en-US" sz="1200" kern="1200" baseline="0" dirty="0" smtClean="0">
                <a:solidFill>
                  <a:schemeClr val="tx1"/>
                </a:solidFill>
                <a:effectLst/>
                <a:latin typeface="+mn-lt"/>
                <a:ea typeface="+mn-ea"/>
                <a:cs typeface="+mn-cs"/>
              </a:rPr>
              <a:t> no </a:t>
            </a:r>
            <a:r>
              <a:rPr lang="en-US" sz="1200" kern="1200" baseline="0" dirty="0" err="1" smtClean="0">
                <a:solidFill>
                  <a:schemeClr val="tx1"/>
                </a:solidFill>
                <a:effectLst/>
                <a:latin typeface="+mn-lt"/>
                <a:ea typeface="+mn-ea"/>
                <a:cs typeface="+mn-cs"/>
              </a:rPr>
              <a:t>diferenciada</a:t>
            </a:r>
            <a:r>
              <a:rPr lang="en-US" sz="1200" kern="1200" baseline="0" dirty="0" smtClean="0">
                <a:solidFill>
                  <a:schemeClr val="tx1"/>
                </a:solidFill>
                <a:effectLst/>
                <a:latin typeface="+mn-lt"/>
                <a:ea typeface="+mn-ea"/>
                <a:cs typeface="+mn-cs"/>
              </a:rPr>
              <a:t> de personas – </a:t>
            </a:r>
            <a:r>
              <a:rPr lang="en-US" sz="1200" kern="1200" baseline="0" dirty="0" err="1" smtClean="0">
                <a:solidFill>
                  <a:schemeClr val="tx1"/>
                </a:solidFill>
                <a:effectLst/>
                <a:latin typeface="+mn-lt"/>
                <a:ea typeface="+mn-ea"/>
                <a:cs typeface="+mn-cs"/>
              </a:rPr>
              <a:t>éste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es</a:t>
            </a:r>
            <a:r>
              <a:rPr lang="en-US" sz="1200" kern="1200" baseline="0" dirty="0" smtClean="0">
                <a:solidFill>
                  <a:schemeClr val="tx1"/>
                </a:solidFill>
                <a:effectLst/>
                <a:latin typeface="+mn-lt"/>
                <a:ea typeface="+mn-ea"/>
                <a:cs typeface="+mn-cs"/>
              </a:rPr>
              <a:t> la sola </a:t>
            </a:r>
            <a:r>
              <a:rPr lang="en-US" sz="1200" kern="1200" baseline="0" dirty="0" err="1" smtClean="0">
                <a:solidFill>
                  <a:schemeClr val="tx1"/>
                </a:solidFill>
                <a:effectLst/>
                <a:latin typeface="+mn-lt"/>
                <a:ea typeface="+mn-ea"/>
                <a:cs typeface="+mn-cs"/>
              </a:rPr>
              <a:t>ocasión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en</a:t>
            </a:r>
            <a:r>
              <a:rPr lang="en-US" sz="1200" kern="1200" baseline="0" dirty="0" smtClean="0">
                <a:solidFill>
                  <a:schemeClr val="tx1"/>
                </a:solidFill>
                <a:effectLst/>
                <a:latin typeface="+mn-lt"/>
                <a:ea typeface="+mn-ea"/>
                <a:cs typeface="+mn-cs"/>
              </a:rPr>
              <a:t> RDA </a:t>
            </a:r>
            <a:r>
              <a:rPr lang="en-US" sz="1200" kern="1200" baseline="0" dirty="0" err="1" smtClean="0">
                <a:solidFill>
                  <a:schemeClr val="tx1"/>
                </a:solidFill>
                <a:effectLst/>
                <a:latin typeface="+mn-lt"/>
                <a:ea typeface="+mn-ea"/>
                <a:cs typeface="+mn-cs"/>
              </a:rPr>
              <a:t>que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las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entidades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múltiples</a:t>
            </a:r>
            <a:r>
              <a:rPr lang="en-US" sz="1200" kern="1200" baseline="0" dirty="0" smtClean="0">
                <a:solidFill>
                  <a:schemeClr val="tx1"/>
                </a:solidFill>
                <a:effectLst/>
                <a:latin typeface="+mn-lt"/>
                <a:ea typeface="+mn-ea"/>
                <a:cs typeface="+mn-cs"/>
              </a:rPr>
              <a:t> se </a:t>
            </a:r>
            <a:r>
              <a:rPr lang="en-US" sz="1200" kern="1200" baseline="0" dirty="0" err="1" smtClean="0">
                <a:solidFill>
                  <a:schemeClr val="tx1"/>
                </a:solidFill>
                <a:effectLst/>
                <a:latin typeface="+mn-lt"/>
                <a:ea typeface="+mn-ea"/>
                <a:cs typeface="+mn-cs"/>
              </a:rPr>
              <a:t>pueden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describir</a:t>
            </a:r>
            <a:r>
              <a:rPr lang="en-US" sz="1200" kern="1200" baseline="0" dirty="0" smtClean="0">
                <a:solidFill>
                  <a:schemeClr val="tx1"/>
                </a:solidFill>
                <a:effectLst/>
                <a:latin typeface="+mn-lt"/>
                <a:ea typeface="+mn-ea"/>
                <a:cs typeface="+mn-cs"/>
              </a:rPr>
              <a:t> con </a:t>
            </a:r>
            <a:r>
              <a:rPr lang="en-US" sz="1200" kern="1200" baseline="0" dirty="0" err="1" smtClean="0">
                <a:solidFill>
                  <a:schemeClr val="tx1"/>
                </a:solidFill>
                <a:effectLst/>
                <a:latin typeface="+mn-lt"/>
                <a:ea typeface="+mn-ea"/>
                <a:cs typeface="+mn-cs"/>
              </a:rPr>
              <a:t>una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descripción</a:t>
            </a:r>
            <a:r>
              <a:rPr lang="en-US" sz="1200" kern="1200" baseline="0" dirty="0" smtClean="0">
                <a:solidFill>
                  <a:schemeClr val="tx1"/>
                </a:solidFill>
                <a:effectLst/>
                <a:latin typeface="+mn-lt"/>
                <a:ea typeface="+mn-ea"/>
                <a:cs typeface="+mn-cs"/>
              </a:rPr>
              <a:t> singular. Las </a:t>
            </a:r>
            <a:r>
              <a:rPr lang="en-US" sz="1200" kern="1200" baseline="0" dirty="0" err="1" smtClean="0">
                <a:solidFill>
                  <a:schemeClr val="tx1"/>
                </a:solidFill>
                <a:effectLst/>
                <a:latin typeface="+mn-lt"/>
                <a:ea typeface="+mn-ea"/>
                <a:cs typeface="+mn-cs"/>
              </a:rPr>
              <a:t>descripciones</a:t>
            </a:r>
            <a:r>
              <a:rPr lang="en-US" sz="1200" kern="1200" baseline="0" dirty="0" smtClean="0">
                <a:solidFill>
                  <a:schemeClr val="tx1"/>
                </a:solidFill>
                <a:effectLst/>
                <a:latin typeface="+mn-lt"/>
                <a:ea typeface="+mn-ea"/>
                <a:cs typeface="+mn-cs"/>
              </a:rPr>
              <a:t> no </a:t>
            </a:r>
            <a:r>
              <a:rPr lang="en-US" sz="1200" kern="1200" baseline="0" dirty="0" err="1" smtClean="0">
                <a:solidFill>
                  <a:schemeClr val="tx1"/>
                </a:solidFill>
                <a:effectLst/>
                <a:latin typeface="+mn-lt"/>
                <a:ea typeface="+mn-ea"/>
                <a:cs typeface="+mn-cs"/>
              </a:rPr>
              <a:t>diferenciadas</a:t>
            </a:r>
            <a:r>
              <a:rPr lang="en-US" sz="1200" kern="1200" baseline="0" dirty="0" smtClean="0">
                <a:solidFill>
                  <a:schemeClr val="tx1"/>
                </a:solidFill>
                <a:effectLst/>
                <a:latin typeface="+mn-lt"/>
                <a:ea typeface="+mn-ea"/>
                <a:cs typeface="+mn-cs"/>
              </a:rPr>
              <a:t> de </a:t>
            </a:r>
            <a:r>
              <a:rPr lang="en-US" sz="1200" kern="1200" baseline="0" dirty="0" err="1" smtClean="0">
                <a:solidFill>
                  <a:schemeClr val="tx1"/>
                </a:solidFill>
                <a:effectLst/>
                <a:latin typeface="+mn-lt"/>
                <a:ea typeface="+mn-ea"/>
                <a:cs typeface="+mn-cs"/>
              </a:rPr>
              <a:t>entidades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corporativas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familias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lugares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obras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expresiones</a:t>
            </a:r>
            <a:r>
              <a:rPr lang="en-US" sz="1200" kern="1200" baseline="0" dirty="0" smtClean="0">
                <a:solidFill>
                  <a:schemeClr val="tx1"/>
                </a:solidFill>
                <a:effectLst/>
                <a:latin typeface="+mn-lt"/>
                <a:ea typeface="+mn-ea"/>
                <a:cs typeface="+mn-cs"/>
              </a:rPr>
              <a:t>, y etc., NO </a:t>
            </a:r>
            <a:r>
              <a:rPr lang="en-US" sz="1200" kern="1200" baseline="0" dirty="0" err="1" smtClean="0">
                <a:solidFill>
                  <a:schemeClr val="tx1"/>
                </a:solidFill>
                <a:effectLst/>
                <a:latin typeface="+mn-lt"/>
                <a:ea typeface="+mn-ea"/>
                <a:cs typeface="+mn-cs"/>
              </a:rPr>
              <a:t>encuentran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en</a:t>
            </a:r>
            <a:r>
              <a:rPr lang="en-US" sz="1200" kern="1200" baseline="0" dirty="0" smtClean="0">
                <a:solidFill>
                  <a:schemeClr val="tx1"/>
                </a:solidFill>
                <a:effectLst/>
                <a:latin typeface="+mn-lt"/>
                <a:ea typeface="+mn-ea"/>
                <a:cs typeface="+mn-cs"/>
              </a:rPr>
              <a:t> RDA.  </a:t>
            </a:r>
            <a:r>
              <a:rPr lang="en-US" sz="1200" kern="1200" baseline="0" dirty="0" err="1" smtClean="0">
                <a:solidFill>
                  <a:schemeClr val="tx1"/>
                </a:solidFill>
                <a:effectLst/>
                <a:latin typeface="+mn-lt"/>
                <a:ea typeface="+mn-ea"/>
                <a:cs typeface="+mn-cs"/>
              </a:rPr>
              <a:t>Aunque</a:t>
            </a:r>
            <a:r>
              <a:rPr lang="en-US" sz="1200" kern="1200" baseline="0" dirty="0" smtClean="0">
                <a:solidFill>
                  <a:schemeClr val="tx1"/>
                </a:solidFill>
                <a:effectLst/>
                <a:latin typeface="+mn-lt"/>
                <a:ea typeface="+mn-ea"/>
                <a:cs typeface="+mn-cs"/>
              </a:rPr>
              <a:t>, la </a:t>
            </a:r>
            <a:r>
              <a:rPr lang="en-US" sz="1200" kern="1200" baseline="0" dirty="0" err="1" smtClean="0">
                <a:solidFill>
                  <a:schemeClr val="tx1"/>
                </a:solidFill>
                <a:effectLst/>
                <a:latin typeface="+mn-lt"/>
                <a:ea typeface="+mn-ea"/>
                <a:cs typeface="+mn-cs"/>
              </a:rPr>
              <a:t>política</a:t>
            </a:r>
            <a:r>
              <a:rPr lang="en-US" sz="1200" kern="1200" baseline="0" dirty="0" smtClean="0">
                <a:solidFill>
                  <a:schemeClr val="tx1"/>
                </a:solidFill>
                <a:effectLst/>
                <a:latin typeface="+mn-lt"/>
                <a:ea typeface="+mn-ea"/>
                <a:cs typeface="+mn-cs"/>
              </a:rPr>
              <a:t> de PCC no </a:t>
            </a:r>
            <a:r>
              <a:rPr lang="en-US" sz="1200" kern="1200" baseline="0" dirty="0" err="1" smtClean="0">
                <a:solidFill>
                  <a:schemeClr val="tx1"/>
                </a:solidFill>
                <a:effectLst/>
                <a:latin typeface="+mn-lt"/>
                <a:ea typeface="+mn-ea"/>
                <a:cs typeface="+mn-cs"/>
              </a:rPr>
              <a:t>más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permite</a:t>
            </a:r>
            <a:r>
              <a:rPr lang="en-US" sz="1200" kern="1200" baseline="0" dirty="0" smtClean="0">
                <a:solidFill>
                  <a:schemeClr val="tx1"/>
                </a:solidFill>
                <a:effectLst/>
                <a:latin typeface="+mn-lt"/>
                <a:ea typeface="+mn-ea"/>
                <a:cs typeface="+mn-cs"/>
              </a:rPr>
              <a:t> el </a:t>
            </a:r>
            <a:r>
              <a:rPr lang="en-US" sz="1200" kern="1200" baseline="0" dirty="0" err="1" smtClean="0">
                <a:solidFill>
                  <a:schemeClr val="tx1"/>
                </a:solidFill>
                <a:effectLst/>
                <a:latin typeface="+mn-lt"/>
                <a:ea typeface="+mn-ea"/>
                <a:cs typeface="+mn-cs"/>
              </a:rPr>
              <a:t>uso</a:t>
            </a:r>
            <a:r>
              <a:rPr lang="en-US" sz="1200" kern="1200" baseline="0" dirty="0" smtClean="0">
                <a:solidFill>
                  <a:schemeClr val="tx1"/>
                </a:solidFill>
                <a:effectLst/>
                <a:latin typeface="+mn-lt"/>
                <a:ea typeface="+mn-ea"/>
                <a:cs typeface="+mn-cs"/>
              </a:rPr>
              <a:t> de </a:t>
            </a:r>
            <a:r>
              <a:rPr lang="en-US" sz="1200" kern="1200" baseline="0" dirty="0" err="1" smtClean="0">
                <a:solidFill>
                  <a:schemeClr val="tx1"/>
                </a:solidFill>
                <a:effectLst/>
                <a:latin typeface="+mn-lt"/>
                <a:ea typeface="+mn-ea"/>
                <a:cs typeface="+mn-cs"/>
              </a:rPr>
              <a:t>las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descripciones</a:t>
            </a:r>
            <a:r>
              <a:rPr lang="en-US" sz="1200" kern="1200" baseline="0" dirty="0" smtClean="0">
                <a:solidFill>
                  <a:schemeClr val="tx1"/>
                </a:solidFill>
                <a:effectLst/>
                <a:latin typeface="+mn-lt"/>
                <a:ea typeface="+mn-ea"/>
                <a:cs typeface="+mn-cs"/>
              </a:rPr>
              <a:t> no </a:t>
            </a:r>
            <a:r>
              <a:rPr lang="en-US" sz="1200" kern="1200" baseline="0" dirty="0" err="1" smtClean="0">
                <a:solidFill>
                  <a:schemeClr val="tx1"/>
                </a:solidFill>
                <a:effectLst/>
                <a:latin typeface="+mn-lt"/>
                <a:ea typeface="+mn-ea"/>
                <a:cs typeface="+mn-cs"/>
              </a:rPr>
              <a:t>diferenciadas</a:t>
            </a:r>
            <a:r>
              <a:rPr lang="en-US" sz="1200" kern="1200" baseline="0" dirty="0" smtClean="0">
                <a:solidFill>
                  <a:schemeClr val="tx1"/>
                </a:solidFill>
                <a:effectLst/>
                <a:latin typeface="+mn-lt"/>
                <a:ea typeface="+mn-ea"/>
                <a:cs typeface="+mn-cs"/>
              </a:rPr>
              <a:t> de personas. </a:t>
            </a:r>
            <a:r>
              <a:rPr lang="en-US" sz="1200" kern="1200" baseline="0" dirty="0" err="1" smtClean="0">
                <a:solidFill>
                  <a:schemeClr val="tx1"/>
                </a:solidFill>
                <a:effectLst/>
                <a:latin typeface="+mn-lt"/>
                <a:ea typeface="+mn-ea"/>
                <a:cs typeface="+mn-cs"/>
              </a:rPr>
              <a:t>Esta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nueva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política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es</a:t>
            </a:r>
            <a:r>
              <a:rPr lang="en-US" sz="1200" kern="1200" baseline="0" dirty="0" smtClean="0">
                <a:solidFill>
                  <a:schemeClr val="tx1"/>
                </a:solidFill>
                <a:effectLst/>
                <a:latin typeface="+mn-lt"/>
                <a:ea typeface="+mn-ea"/>
                <a:cs typeface="+mn-cs"/>
              </a:rPr>
              <a:t> no </a:t>
            </a:r>
            <a:r>
              <a:rPr lang="en-US" sz="1200" kern="1200" baseline="0" dirty="0" err="1" smtClean="0">
                <a:solidFill>
                  <a:schemeClr val="tx1"/>
                </a:solidFill>
                <a:effectLst/>
                <a:latin typeface="+mn-lt"/>
                <a:ea typeface="+mn-ea"/>
                <a:cs typeface="+mn-cs"/>
              </a:rPr>
              <a:t>añadir</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más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nuevos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nombres</a:t>
            </a:r>
            <a:r>
              <a:rPr lang="en-US" sz="1200" kern="1200" baseline="0" dirty="0" smtClean="0">
                <a:solidFill>
                  <a:schemeClr val="tx1"/>
                </a:solidFill>
                <a:effectLst/>
                <a:latin typeface="+mn-lt"/>
                <a:ea typeface="+mn-ea"/>
                <a:cs typeface="+mn-cs"/>
              </a:rPr>
              <a:t> a los </a:t>
            </a:r>
            <a:r>
              <a:rPr lang="en-US" sz="1200" kern="1200" baseline="0" dirty="0" err="1" smtClean="0">
                <a:solidFill>
                  <a:schemeClr val="tx1"/>
                </a:solidFill>
                <a:effectLst/>
                <a:latin typeface="+mn-lt"/>
                <a:ea typeface="+mn-ea"/>
                <a:cs typeface="+mn-cs"/>
              </a:rPr>
              <a:t>registros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existentes</a:t>
            </a:r>
            <a:r>
              <a:rPr lang="en-US" sz="1200" kern="1200" baseline="0" dirty="0" smtClean="0">
                <a:solidFill>
                  <a:schemeClr val="tx1"/>
                </a:solidFill>
                <a:effectLst/>
                <a:latin typeface="+mn-lt"/>
                <a:ea typeface="+mn-ea"/>
                <a:cs typeface="+mn-cs"/>
              </a:rPr>
              <a:t> no </a:t>
            </a:r>
            <a:r>
              <a:rPr lang="en-US" sz="1200" kern="1200" baseline="0" dirty="0" err="1" smtClean="0">
                <a:solidFill>
                  <a:schemeClr val="tx1"/>
                </a:solidFill>
                <a:effectLst/>
                <a:latin typeface="+mn-lt"/>
                <a:ea typeface="+mn-ea"/>
                <a:cs typeface="+mn-cs"/>
              </a:rPr>
              <a:t>diferenciados</a:t>
            </a:r>
            <a:r>
              <a:rPr lang="en-US" sz="1200" kern="1200" baseline="0" dirty="0" smtClean="0">
                <a:solidFill>
                  <a:schemeClr val="tx1"/>
                </a:solidFill>
                <a:effectLst/>
                <a:latin typeface="+mn-lt"/>
                <a:ea typeface="+mn-ea"/>
                <a:cs typeface="+mn-cs"/>
              </a:rPr>
              <a:t>, y no </a:t>
            </a:r>
            <a:r>
              <a:rPr lang="en-US" sz="1200" kern="1200" baseline="0" dirty="0" err="1" smtClean="0">
                <a:solidFill>
                  <a:schemeClr val="tx1"/>
                </a:solidFill>
                <a:effectLst/>
                <a:latin typeface="+mn-lt"/>
                <a:ea typeface="+mn-ea"/>
                <a:cs typeface="+mn-cs"/>
              </a:rPr>
              <a:t>crear</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nuevos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registros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lugar</a:t>
            </a:r>
            <a:r>
              <a:rPr lang="en-US" sz="1200" kern="1200" baseline="0" dirty="0" smtClean="0">
                <a:solidFill>
                  <a:schemeClr val="tx1"/>
                </a:solidFill>
                <a:effectLst/>
                <a:latin typeface="+mn-lt"/>
                <a:ea typeface="+mn-ea"/>
                <a:cs typeface="+mn-cs"/>
              </a:rPr>
              <a:t> de </a:t>
            </a:r>
            <a:r>
              <a:rPr lang="en-US" sz="1200" kern="1200" baseline="0" dirty="0" err="1" smtClean="0">
                <a:solidFill>
                  <a:schemeClr val="tx1"/>
                </a:solidFill>
                <a:effectLst/>
                <a:latin typeface="+mn-lt"/>
                <a:ea typeface="+mn-ea"/>
                <a:cs typeface="+mn-cs"/>
              </a:rPr>
              <a:t>éste</a:t>
            </a:r>
            <a:r>
              <a:rPr lang="en-US" sz="1200" kern="1200" baseline="0" dirty="0" smtClean="0">
                <a:solidFill>
                  <a:schemeClr val="tx1"/>
                </a:solidFill>
                <a:effectLst/>
                <a:latin typeface="+mn-lt"/>
                <a:ea typeface="+mn-ea"/>
                <a:cs typeface="+mn-cs"/>
              </a:rPr>
              <a:t>, el </a:t>
            </a:r>
            <a:r>
              <a:rPr lang="en-US" sz="1200" kern="1200" baseline="0" dirty="0" err="1" smtClean="0">
                <a:solidFill>
                  <a:schemeClr val="tx1"/>
                </a:solidFill>
                <a:effectLst/>
                <a:latin typeface="+mn-lt"/>
                <a:ea typeface="+mn-ea"/>
                <a:cs typeface="+mn-cs"/>
              </a:rPr>
              <a:t>catalogador</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usar</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uno</a:t>
            </a:r>
            <a:r>
              <a:rPr lang="en-US" sz="1200" kern="1200" baseline="0" dirty="0" smtClean="0">
                <a:solidFill>
                  <a:schemeClr val="tx1"/>
                </a:solidFill>
                <a:effectLst/>
                <a:latin typeface="+mn-lt"/>
                <a:ea typeface="+mn-ea"/>
                <a:cs typeface="+mn-cs"/>
              </a:rPr>
              <a:t> de los </a:t>
            </a:r>
            <a:r>
              <a:rPr lang="en-US" sz="1200" kern="1200" baseline="0" dirty="0" err="1" smtClean="0">
                <a:solidFill>
                  <a:schemeClr val="tx1"/>
                </a:solidFill>
                <a:effectLst/>
                <a:latin typeface="+mn-lt"/>
                <a:ea typeface="+mn-ea"/>
                <a:cs typeface="+mn-cs"/>
              </a:rPr>
              <a:t>nuevos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elementos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disponibles</a:t>
            </a:r>
            <a:r>
              <a:rPr lang="en-US" sz="1200" kern="1200" baseline="0" dirty="0" smtClean="0">
                <a:solidFill>
                  <a:schemeClr val="tx1"/>
                </a:solidFill>
                <a:effectLst/>
                <a:latin typeface="+mn-lt"/>
                <a:ea typeface="+mn-ea"/>
                <a:cs typeface="+mn-cs"/>
              </a:rPr>
              <a:t> para </a:t>
            </a:r>
            <a:r>
              <a:rPr lang="en-US" sz="1200" kern="1200" baseline="0" dirty="0" err="1" smtClean="0">
                <a:solidFill>
                  <a:schemeClr val="tx1"/>
                </a:solidFill>
                <a:effectLst/>
                <a:latin typeface="+mn-lt"/>
                <a:ea typeface="+mn-ea"/>
                <a:cs typeface="+mn-cs"/>
              </a:rPr>
              <a:t>diferenciar</a:t>
            </a:r>
            <a:r>
              <a:rPr lang="en-US" sz="1200" kern="1200" baseline="0" dirty="0" smtClean="0">
                <a:solidFill>
                  <a:schemeClr val="tx1"/>
                </a:solidFill>
                <a:effectLst/>
                <a:latin typeface="+mn-lt"/>
                <a:ea typeface="+mn-ea"/>
                <a:cs typeface="+mn-cs"/>
              </a:rPr>
              <a:t> el </a:t>
            </a:r>
            <a:r>
              <a:rPr lang="en-US" sz="1200" kern="1200" baseline="0" dirty="0" err="1" smtClean="0">
                <a:solidFill>
                  <a:schemeClr val="tx1"/>
                </a:solidFill>
                <a:effectLst/>
                <a:latin typeface="+mn-lt"/>
                <a:ea typeface="+mn-ea"/>
                <a:cs typeface="+mn-cs"/>
              </a:rPr>
              <a:t>nombre</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3751986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200" kern="1200" dirty="0" smtClean="0">
                <a:solidFill>
                  <a:schemeClr val="tx1"/>
                </a:solidFill>
                <a:effectLst/>
                <a:latin typeface="+mn-lt"/>
                <a:ea typeface="+mn-ea"/>
                <a:cs typeface="+mn-cs"/>
              </a:rPr>
              <a:t>Nueva </a:t>
            </a:r>
            <a:r>
              <a:rPr lang="en-US" sz="1200" kern="1200" dirty="0" err="1" smtClean="0">
                <a:solidFill>
                  <a:schemeClr val="tx1"/>
                </a:solidFill>
                <a:effectLst/>
                <a:latin typeface="+mn-lt"/>
                <a:ea typeface="+mn-ea"/>
                <a:cs typeface="+mn-cs"/>
              </a:rPr>
              <a:t>diapositiva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24 </a:t>
            </a:r>
            <a:r>
              <a:rPr lang="en-US" sz="1200" kern="1200" baseline="0" dirty="0" err="1" smtClean="0">
                <a:solidFill>
                  <a:schemeClr val="tx1"/>
                </a:solidFill>
                <a:effectLst/>
                <a:latin typeface="+mn-lt"/>
                <a:ea typeface="+mn-ea"/>
                <a:cs typeface="+mn-cs"/>
              </a:rPr>
              <a:t>febrero</a:t>
            </a:r>
            <a:r>
              <a:rPr lang="en-US" sz="1200" kern="1200" baseline="0" dirty="0" smtClean="0">
                <a:solidFill>
                  <a:schemeClr val="tx1"/>
                </a:solidFill>
                <a:effectLst/>
                <a:latin typeface="+mn-lt"/>
                <a:ea typeface="+mn-ea"/>
                <a:cs typeface="+mn-cs"/>
              </a:rPr>
              <a:t> 2014</a:t>
            </a:r>
            <a:endParaRPr lang="en-US" sz="1200" kern="1200" dirty="0" smtClean="0">
              <a:solidFill>
                <a:schemeClr val="tx1"/>
              </a:solidFill>
              <a:effectLst/>
              <a:latin typeface="+mn-lt"/>
              <a:ea typeface="+mn-ea"/>
              <a:cs typeface="+mn-cs"/>
            </a:endParaRPr>
          </a:p>
          <a:p>
            <a:endParaRPr lang="en-US" dirty="0" smtClean="0"/>
          </a:p>
          <a:p>
            <a:r>
              <a:rPr lang="en-US" dirty="0" smtClean="0"/>
              <a:t>Si un </a:t>
            </a:r>
            <a:r>
              <a:rPr lang="en-US" dirty="0" err="1" smtClean="0"/>
              <a:t>punto</a:t>
            </a:r>
            <a:r>
              <a:rPr lang="en-US" dirty="0" smtClean="0"/>
              <a:t> de </a:t>
            </a:r>
            <a:r>
              <a:rPr lang="en-US" dirty="0" err="1" smtClean="0"/>
              <a:t>acceso</a:t>
            </a:r>
            <a:r>
              <a:rPr lang="en-US" dirty="0" smtClean="0"/>
              <a:t> se </a:t>
            </a:r>
            <a:r>
              <a:rPr lang="en-US" dirty="0" err="1" smtClean="0"/>
              <a:t>necesita</a:t>
            </a:r>
            <a:r>
              <a:rPr lang="en-US" dirty="0" smtClean="0"/>
              <a:t> para </a:t>
            </a:r>
            <a:r>
              <a:rPr lang="en-US" dirty="0" err="1" smtClean="0"/>
              <a:t>una</a:t>
            </a:r>
            <a:r>
              <a:rPr lang="en-US" dirty="0" smtClean="0"/>
              <a:t> persona </a:t>
            </a:r>
            <a:r>
              <a:rPr lang="en-US" dirty="0" err="1" smtClean="0"/>
              <a:t>que</a:t>
            </a:r>
            <a:r>
              <a:rPr lang="en-US" dirty="0" smtClean="0"/>
              <a:t> se </a:t>
            </a:r>
            <a:r>
              <a:rPr lang="en-US" dirty="0" err="1" smtClean="0"/>
              <a:t>representa</a:t>
            </a:r>
            <a:r>
              <a:rPr lang="en-US" baseline="0" dirty="0" smtClean="0"/>
              <a:t> </a:t>
            </a:r>
            <a:r>
              <a:rPr lang="en-US" baseline="0" dirty="0" err="1" smtClean="0"/>
              <a:t>en</a:t>
            </a:r>
            <a:r>
              <a:rPr lang="en-US" baseline="0" dirty="0" smtClean="0"/>
              <a:t> un </a:t>
            </a:r>
            <a:r>
              <a:rPr lang="en-US" baseline="0" dirty="0" err="1" smtClean="0"/>
              <a:t>registro</a:t>
            </a:r>
            <a:r>
              <a:rPr lang="en-US" baseline="0" dirty="0" smtClean="0"/>
              <a:t> no </a:t>
            </a:r>
            <a:r>
              <a:rPr lang="en-US" baseline="0" dirty="0" err="1" smtClean="0"/>
              <a:t>diferenciado</a:t>
            </a:r>
            <a:r>
              <a:rPr lang="en-US" baseline="0" dirty="0" smtClean="0"/>
              <a:t>, el </a:t>
            </a:r>
            <a:r>
              <a:rPr lang="en-US" baseline="0" dirty="0" err="1" smtClean="0"/>
              <a:t>catalogador</a:t>
            </a:r>
            <a:r>
              <a:rPr lang="en-US" baseline="0" dirty="0" smtClean="0"/>
              <a:t> de NACO </a:t>
            </a:r>
            <a:r>
              <a:rPr lang="en-US" baseline="0" dirty="0" err="1" smtClean="0"/>
              <a:t>crea</a:t>
            </a:r>
            <a:r>
              <a:rPr lang="en-US" baseline="0" dirty="0" smtClean="0"/>
              <a:t> un </a:t>
            </a:r>
            <a:r>
              <a:rPr lang="en-US" baseline="0" dirty="0" err="1" smtClean="0"/>
              <a:t>nuevo</a:t>
            </a:r>
            <a:r>
              <a:rPr lang="en-US" baseline="0" dirty="0" smtClean="0"/>
              <a:t> </a:t>
            </a:r>
            <a:r>
              <a:rPr lang="en-US" baseline="0" dirty="0" err="1" smtClean="0"/>
              <a:t>registro</a:t>
            </a:r>
            <a:r>
              <a:rPr lang="en-US" baseline="0" dirty="0" smtClean="0"/>
              <a:t> de </a:t>
            </a:r>
            <a:r>
              <a:rPr lang="en-US" baseline="0" dirty="0" err="1" smtClean="0"/>
              <a:t>autoridad</a:t>
            </a:r>
            <a:r>
              <a:rPr lang="en-US" baseline="0" dirty="0" smtClean="0"/>
              <a:t> para </a:t>
            </a:r>
            <a:r>
              <a:rPr lang="en-US" baseline="0" dirty="0" err="1" smtClean="0"/>
              <a:t>esta</a:t>
            </a:r>
            <a:r>
              <a:rPr lang="en-US" baseline="0" dirty="0" smtClean="0"/>
              <a:t> persona, </a:t>
            </a:r>
            <a:r>
              <a:rPr lang="en-US" baseline="0" dirty="0" err="1" smtClean="0"/>
              <a:t>incluyendo</a:t>
            </a:r>
            <a:r>
              <a:rPr lang="en-US" baseline="0" dirty="0" smtClean="0"/>
              <a:t> </a:t>
            </a:r>
            <a:r>
              <a:rPr lang="en-US" baseline="0" dirty="0" err="1" smtClean="0"/>
              <a:t>en</a:t>
            </a:r>
            <a:r>
              <a:rPr lang="en-US" baseline="0" dirty="0" smtClean="0"/>
              <a:t> la </a:t>
            </a:r>
            <a:r>
              <a:rPr lang="en-US" baseline="0" dirty="0" err="1" smtClean="0"/>
              <a:t>descripción</a:t>
            </a:r>
            <a:r>
              <a:rPr lang="en-US" baseline="0" dirty="0" smtClean="0"/>
              <a:t> </a:t>
            </a:r>
            <a:r>
              <a:rPr lang="en-US" baseline="0" dirty="0" err="1" smtClean="0"/>
              <a:t>una</a:t>
            </a:r>
            <a:r>
              <a:rPr lang="en-US" baseline="0" dirty="0" smtClean="0"/>
              <a:t> nota </a:t>
            </a:r>
            <a:r>
              <a:rPr lang="en-US" baseline="0" dirty="0" err="1" smtClean="0"/>
              <a:t>que</a:t>
            </a:r>
            <a:r>
              <a:rPr lang="en-US" baseline="0" dirty="0" smtClean="0"/>
              <a:t> dice </a:t>
            </a:r>
            <a:r>
              <a:rPr lang="en-US" baseline="0" dirty="0" err="1" smtClean="0"/>
              <a:t>que</a:t>
            </a:r>
            <a:r>
              <a:rPr lang="en-US" baseline="0" dirty="0" smtClean="0"/>
              <a:t> el </a:t>
            </a:r>
            <a:r>
              <a:rPr lang="en-US" baseline="0" dirty="0" err="1" smtClean="0"/>
              <a:t>nombre</a:t>
            </a:r>
            <a:r>
              <a:rPr lang="en-US" baseline="0" dirty="0" smtClean="0"/>
              <a:t> era parte de un </a:t>
            </a:r>
            <a:r>
              <a:rPr lang="en-US" baseline="0" dirty="0" err="1" smtClean="0"/>
              <a:t>registro</a:t>
            </a:r>
            <a:r>
              <a:rPr lang="en-US" baseline="0" dirty="0" smtClean="0"/>
              <a:t> no </a:t>
            </a:r>
            <a:r>
              <a:rPr lang="en-US" baseline="0" dirty="0" err="1" smtClean="0"/>
              <a:t>diferenciado</a:t>
            </a:r>
            <a:r>
              <a:rPr lang="en-US" baseline="0" dirty="0" smtClean="0"/>
              <a:t>, y </a:t>
            </a:r>
            <a:r>
              <a:rPr lang="en-US" baseline="0" dirty="0" err="1" smtClean="0"/>
              <a:t>quita</a:t>
            </a:r>
            <a:r>
              <a:rPr lang="en-US" baseline="0" dirty="0" smtClean="0"/>
              <a:t> la persona del </a:t>
            </a:r>
            <a:r>
              <a:rPr lang="en-US" baseline="0" dirty="0" err="1" smtClean="0"/>
              <a:t>registro</a:t>
            </a:r>
            <a:r>
              <a:rPr lang="en-US" baseline="0" dirty="0" smtClean="0"/>
              <a:t> no </a:t>
            </a:r>
            <a:r>
              <a:rPr lang="en-US" baseline="0" dirty="0" err="1" smtClean="0"/>
              <a:t>diferenciado</a:t>
            </a:r>
            <a:r>
              <a:rPr lang="en-US" baseline="0" dirty="0" smtClean="0"/>
              <a:t>.</a:t>
            </a:r>
            <a:endParaRPr lang="en-US" dirty="0" smtClean="0"/>
          </a:p>
        </p:txBody>
      </p:sp>
    </p:spTree>
    <p:extLst>
      <p:ext uri="{BB962C8B-B14F-4D97-AF65-F5344CB8AC3E}">
        <p14:creationId xmlns:p14="http://schemas.microsoft.com/office/powerpoint/2010/main" val="27619677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200" kern="1200" dirty="0" smtClean="0">
                <a:solidFill>
                  <a:schemeClr val="tx1"/>
                </a:solidFill>
                <a:effectLst/>
                <a:latin typeface="+mn-lt"/>
                <a:ea typeface="+mn-ea"/>
                <a:cs typeface="+mn-cs"/>
              </a:rPr>
              <a:t>Nueva </a:t>
            </a:r>
            <a:r>
              <a:rPr lang="en-US" sz="1200" kern="1200" dirty="0" err="1" smtClean="0">
                <a:solidFill>
                  <a:schemeClr val="tx1"/>
                </a:solidFill>
                <a:effectLst/>
                <a:latin typeface="+mn-lt"/>
                <a:ea typeface="+mn-ea"/>
                <a:cs typeface="+mn-cs"/>
              </a:rPr>
              <a:t>diapositiva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24 </a:t>
            </a:r>
            <a:r>
              <a:rPr lang="en-US" sz="1200" kern="1200" baseline="0" dirty="0" err="1" smtClean="0">
                <a:solidFill>
                  <a:schemeClr val="tx1"/>
                </a:solidFill>
                <a:effectLst/>
                <a:latin typeface="+mn-lt"/>
                <a:ea typeface="+mn-ea"/>
                <a:cs typeface="+mn-cs"/>
              </a:rPr>
              <a:t>febrero</a:t>
            </a:r>
            <a:r>
              <a:rPr lang="en-US" sz="1200" kern="1200" baseline="0" dirty="0" smtClean="0">
                <a:solidFill>
                  <a:schemeClr val="tx1"/>
                </a:solidFill>
                <a:effectLst/>
                <a:latin typeface="+mn-lt"/>
                <a:ea typeface="+mn-ea"/>
                <a:cs typeface="+mn-cs"/>
              </a:rPr>
              <a:t> 2014</a:t>
            </a:r>
            <a:endParaRPr lang="en-US" sz="1200" kern="1200" dirty="0" smtClean="0">
              <a:solidFill>
                <a:schemeClr val="tx1"/>
              </a:solidFill>
              <a:effectLst/>
              <a:latin typeface="+mn-lt"/>
              <a:ea typeface="+mn-ea"/>
              <a:cs typeface="+mn-cs"/>
            </a:endParaRPr>
          </a:p>
          <a:p>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smtClean="0"/>
              <a:t>Este proceso a menudo conducirá a que solo quede una persona en un registro no diferenciado. En el pasado, este registro simplemente ha sido recodificado como un registro diferenciado. Ya no reutilizaremos los registros indiferenciados de esta manera para representar a la última persona en un registro; esto ha causado demasiados problemas con la manipulación de la máquina del archivo. En su lugar, el catalogador informará el registro a LC como se describe aquí, luego de lo cual LC creará un nuevo registro diferenciado para la persona y eliminará el registro anterior, </a:t>
            </a:r>
            <a:r>
              <a:rPr lang="es-ES" i="1" dirty="0" smtClean="0"/>
              <a:t>o</a:t>
            </a:r>
          </a:p>
          <a:p>
            <a:endParaRPr lang="en-US" dirty="0"/>
          </a:p>
        </p:txBody>
      </p:sp>
    </p:spTree>
    <p:extLst>
      <p:ext uri="{BB962C8B-B14F-4D97-AF65-F5344CB8AC3E}">
        <p14:creationId xmlns:p14="http://schemas.microsoft.com/office/powerpoint/2010/main" val="17357758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200" kern="1200" dirty="0" smtClean="0">
                <a:solidFill>
                  <a:schemeClr val="tx1"/>
                </a:solidFill>
                <a:effectLst/>
                <a:latin typeface="+mn-lt"/>
                <a:ea typeface="+mn-ea"/>
                <a:cs typeface="+mn-cs"/>
              </a:rPr>
              <a:t>Nueva </a:t>
            </a:r>
            <a:r>
              <a:rPr lang="en-US" sz="1200" kern="1200" dirty="0" err="1" smtClean="0">
                <a:solidFill>
                  <a:schemeClr val="tx1"/>
                </a:solidFill>
                <a:effectLst/>
                <a:latin typeface="+mn-lt"/>
                <a:ea typeface="+mn-ea"/>
                <a:cs typeface="+mn-cs"/>
              </a:rPr>
              <a:t>diapositiva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24 </a:t>
            </a:r>
            <a:r>
              <a:rPr lang="en-US" sz="1200" kern="1200" baseline="0" dirty="0" err="1" smtClean="0">
                <a:solidFill>
                  <a:schemeClr val="tx1"/>
                </a:solidFill>
                <a:effectLst/>
                <a:latin typeface="+mn-lt"/>
                <a:ea typeface="+mn-ea"/>
                <a:cs typeface="+mn-cs"/>
              </a:rPr>
              <a:t>febrero</a:t>
            </a:r>
            <a:r>
              <a:rPr lang="en-US" sz="1200" kern="1200" baseline="0" dirty="0" smtClean="0">
                <a:solidFill>
                  <a:schemeClr val="tx1"/>
                </a:solidFill>
                <a:effectLst/>
                <a:latin typeface="+mn-lt"/>
                <a:ea typeface="+mn-ea"/>
                <a:cs typeface="+mn-cs"/>
              </a:rPr>
              <a:t> 2014</a:t>
            </a:r>
            <a:endParaRPr lang="en-US" sz="1200" kern="1200" dirty="0" smtClean="0">
              <a:solidFill>
                <a:schemeClr val="tx1"/>
              </a:solidFill>
              <a:effectLst/>
              <a:latin typeface="+mn-lt"/>
              <a:ea typeface="+mn-ea"/>
              <a:cs typeface="+mn-cs"/>
            </a:endParaRPr>
          </a:p>
          <a:p>
            <a:endParaRPr lang="en-US" dirty="0" smtClean="0"/>
          </a:p>
          <a:p>
            <a:r>
              <a:rPr lang="en-US" dirty="0" smtClean="0"/>
              <a:t>El </a:t>
            </a:r>
            <a:r>
              <a:rPr lang="en-US" dirty="0" err="1" smtClean="0"/>
              <a:t>catalogador</a:t>
            </a:r>
            <a:r>
              <a:rPr lang="en-US" dirty="0" smtClean="0"/>
              <a:t> </a:t>
            </a:r>
            <a:r>
              <a:rPr lang="en-US" dirty="0" err="1" smtClean="0"/>
              <a:t>creará</a:t>
            </a:r>
            <a:r>
              <a:rPr lang="en-US" dirty="0" smtClean="0"/>
              <a:t> u</a:t>
            </a:r>
            <a:r>
              <a:rPr lang="en-US" baseline="0" dirty="0" smtClean="0"/>
              <a:t>n </a:t>
            </a:r>
            <a:r>
              <a:rPr lang="en-US" baseline="0" dirty="0" err="1" smtClean="0"/>
              <a:t>nuevo</a:t>
            </a:r>
            <a:r>
              <a:rPr lang="en-US" baseline="0" dirty="0" smtClean="0"/>
              <a:t> </a:t>
            </a:r>
            <a:r>
              <a:rPr lang="en-US" baseline="0" dirty="0" err="1" smtClean="0"/>
              <a:t>registro</a:t>
            </a:r>
            <a:r>
              <a:rPr lang="en-US" baseline="0" dirty="0" smtClean="0"/>
              <a:t> para la persona </a:t>
            </a:r>
            <a:r>
              <a:rPr lang="en-US" baseline="0" dirty="0" err="1" smtClean="0"/>
              <a:t>que</a:t>
            </a:r>
            <a:r>
              <a:rPr lang="en-US" baseline="0" dirty="0" smtClean="0"/>
              <a:t> </a:t>
            </a:r>
            <a:r>
              <a:rPr lang="en-US" baseline="0" dirty="0" err="1" smtClean="0"/>
              <a:t>queda</a:t>
            </a:r>
            <a:r>
              <a:rPr lang="en-US" baseline="0" dirty="0" smtClean="0"/>
              <a:t> (</a:t>
            </a:r>
            <a:r>
              <a:rPr lang="en-US" baseline="0" dirty="0" err="1" smtClean="0"/>
              <a:t>suponiendo</a:t>
            </a:r>
            <a:r>
              <a:rPr lang="en-US" baseline="0" dirty="0" smtClean="0"/>
              <a:t> </a:t>
            </a:r>
            <a:r>
              <a:rPr lang="en-US" baseline="0" dirty="0" err="1" smtClean="0"/>
              <a:t>que</a:t>
            </a:r>
            <a:r>
              <a:rPr lang="en-US" baseline="0" dirty="0" smtClean="0"/>
              <a:t> hay </a:t>
            </a:r>
            <a:r>
              <a:rPr lang="en-US" baseline="0" dirty="0" err="1" smtClean="0"/>
              <a:t>información</a:t>
            </a:r>
            <a:r>
              <a:rPr lang="en-US" baseline="0" dirty="0" smtClean="0"/>
              <a:t>, </a:t>
            </a:r>
            <a:r>
              <a:rPr lang="en-US" baseline="0" dirty="0" err="1" smtClean="0"/>
              <a:t>como</a:t>
            </a:r>
            <a:r>
              <a:rPr lang="en-US" baseline="0" dirty="0" smtClean="0"/>
              <a:t> </a:t>
            </a:r>
            <a:r>
              <a:rPr lang="en-US" baseline="0" dirty="0" err="1" smtClean="0"/>
              <a:t>una</a:t>
            </a:r>
            <a:r>
              <a:rPr lang="en-US" baseline="0" dirty="0" smtClean="0"/>
              <a:t> </a:t>
            </a:r>
            <a:r>
              <a:rPr lang="en-US" baseline="0" dirty="0" err="1" smtClean="0"/>
              <a:t>fecha</a:t>
            </a:r>
            <a:r>
              <a:rPr lang="en-US" baseline="0" dirty="0" smtClean="0"/>
              <a:t> de </a:t>
            </a:r>
            <a:r>
              <a:rPr lang="en-US" baseline="0" dirty="0" err="1" smtClean="0"/>
              <a:t>nacimiento</a:t>
            </a:r>
            <a:r>
              <a:rPr lang="en-US" baseline="0" dirty="0" smtClean="0"/>
              <a:t> o </a:t>
            </a:r>
            <a:r>
              <a:rPr lang="en-US" baseline="0" dirty="0" err="1" smtClean="0"/>
              <a:t>otro</a:t>
            </a:r>
            <a:r>
              <a:rPr lang="en-US" baseline="0" dirty="0" smtClean="0"/>
              <a:t> </a:t>
            </a:r>
            <a:r>
              <a:rPr lang="en-US" baseline="0" dirty="0" err="1" smtClean="0"/>
              <a:t>elemento</a:t>
            </a:r>
            <a:r>
              <a:rPr lang="en-US" baseline="0" dirty="0" smtClean="0"/>
              <a:t>, </a:t>
            </a:r>
            <a:r>
              <a:rPr lang="en-US" baseline="0" dirty="0" err="1" smtClean="0"/>
              <a:t>que</a:t>
            </a:r>
            <a:r>
              <a:rPr lang="en-US" baseline="0" dirty="0" smtClean="0"/>
              <a:t> </a:t>
            </a:r>
            <a:r>
              <a:rPr lang="en-US" baseline="0" dirty="0" err="1" smtClean="0"/>
              <a:t>diferenciaría</a:t>
            </a:r>
            <a:r>
              <a:rPr lang="en-US" baseline="0" dirty="0" smtClean="0"/>
              <a:t> el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de la persona del </a:t>
            </a:r>
            <a:r>
              <a:rPr lang="en-US" baseline="0" dirty="0" err="1" smtClean="0"/>
              <a:t>punto</a:t>
            </a:r>
            <a:r>
              <a:rPr lang="en-US" baseline="0" dirty="0" smtClean="0"/>
              <a:t> de </a:t>
            </a:r>
            <a:r>
              <a:rPr lang="en-US" baseline="0" dirty="0" err="1" smtClean="0"/>
              <a:t>acceso</a:t>
            </a:r>
            <a:r>
              <a:rPr lang="en-US" baseline="0" dirty="0" smtClean="0"/>
              <a:t> del </a:t>
            </a:r>
            <a:r>
              <a:rPr lang="en-US" baseline="0" dirty="0" err="1" smtClean="0"/>
              <a:t>registro</a:t>
            </a:r>
            <a:r>
              <a:rPr lang="en-US" baseline="0" dirty="0" smtClean="0"/>
              <a:t> no </a:t>
            </a:r>
            <a:r>
              <a:rPr lang="en-US" baseline="0" dirty="0" err="1" smtClean="0"/>
              <a:t>diferenciado</a:t>
            </a:r>
            <a:r>
              <a:rPr lang="en-US" baseline="0" dirty="0" smtClean="0"/>
              <a:t>), y </a:t>
            </a:r>
            <a:r>
              <a:rPr lang="en-US" baseline="0" dirty="0" err="1" smtClean="0"/>
              <a:t>luego</a:t>
            </a:r>
            <a:r>
              <a:rPr lang="en-US" baseline="0" dirty="0" smtClean="0"/>
              <a:t> </a:t>
            </a:r>
            <a:r>
              <a:rPr lang="en-US" baseline="0" dirty="0" err="1" smtClean="0"/>
              <a:t>informa</a:t>
            </a:r>
            <a:r>
              <a:rPr lang="en-US" baseline="0" dirty="0" smtClean="0"/>
              <a:t> el </a:t>
            </a:r>
            <a:r>
              <a:rPr lang="en-US" baseline="0" dirty="0" err="1" smtClean="0"/>
              <a:t>registro</a:t>
            </a:r>
            <a:r>
              <a:rPr lang="en-US" baseline="0" dirty="0" smtClean="0"/>
              <a:t> no </a:t>
            </a:r>
            <a:r>
              <a:rPr lang="en-US" baseline="0" dirty="0" err="1" smtClean="0"/>
              <a:t>diferenciadoa</a:t>
            </a:r>
            <a:r>
              <a:rPr lang="en-US" baseline="0" dirty="0" smtClean="0"/>
              <a:t> LC para </a:t>
            </a:r>
            <a:r>
              <a:rPr lang="en-US" baseline="0" dirty="0" err="1" smtClean="0"/>
              <a:t>borrar</a:t>
            </a:r>
            <a:r>
              <a:rPr lang="en-US" baseline="0" dirty="0" smtClean="0"/>
              <a:t> </a:t>
            </a:r>
            <a:r>
              <a:rPr lang="en-US" baseline="0" dirty="0" err="1" smtClean="0"/>
              <a:t>como</a:t>
            </a:r>
            <a:r>
              <a:rPr lang="en-US" baseline="0" dirty="0" smtClean="0"/>
              <a:t> se describe </a:t>
            </a:r>
            <a:r>
              <a:rPr lang="en-US" baseline="0" dirty="0" err="1" smtClean="0"/>
              <a:t>aquí</a:t>
            </a:r>
            <a:r>
              <a:rPr lang="en-US" baseline="0" dirty="0" smtClean="0"/>
              <a:t>.</a:t>
            </a:r>
            <a:endParaRPr lang="en-US" dirty="0" smtClean="0"/>
          </a:p>
          <a:p>
            <a:endParaRPr lang="en-US" dirty="0" smtClean="0"/>
          </a:p>
          <a:p>
            <a:r>
              <a:rPr lang="en-US" dirty="0" err="1" smtClean="0"/>
              <a:t>Es</a:t>
            </a:r>
            <a:r>
              <a:rPr lang="en-US" dirty="0" smtClean="0"/>
              <a:t> </a:t>
            </a:r>
            <a:r>
              <a:rPr lang="en-US" dirty="0" err="1" smtClean="0"/>
              <a:t>posible</a:t>
            </a:r>
            <a:r>
              <a:rPr lang="en-US" dirty="0" smtClean="0"/>
              <a:t> </a:t>
            </a:r>
            <a:r>
              <a:rPr lang="en-US" dirty="0" err="1" smtClean="0"/>
              <a:t>desear</a:t>
            </a:r>
            <a:r>
              <a:rPr lang="en-US" baseline="0" dirty="0" smtClean="0"/>
              <a:t> </a:t>
            </a:r>
            <a:r>
              <a:rPr lang="en-US" baseline="0" dirty="0" err="1" smtClean="0"/>
              <a:t>hacer</a:t>
            </a:r>
            <a:r>
              <a:rPr lang="en-US" baseline="0" dirty="0" smtClean="0"/>
              <a:t> </a:t>
            </a:r>
            <a:r>
              <a:rPr lang="en-US" baseline="0" dirty="0" err="1" smtClean="0"/>
              <a:t>esto</a:t>
            </a:r>
            <a:r>
              <a:rPr lang="en-US" baseline="0" dirty="0" smtClean="0"/>
              <a:t> </a:t>
            </a:r>
            <a:r>
              <a:rPr lang="en-US" baseline="0" dirty="0" err="1" smtClean="0"/>
              <a:t>si</a:t>
            </a:r>
            <a:r>
              <a:rPr lang="en-US" baseline="0" dirty="0" smtClean="0"/>
              <a:t> </a:t>
            </a:r>
            <a:r>
              <a:rPr lang="en-US" baseline="0" dirty="0" err="1" smtClean="0"/>
              <a:t>Ud</a:t>
            </a:r>
            <a:r>
              <a:rPr lang="en-US" baseline="0" dirty="0" smtClean="0"/>
              <a:t>. </a:t>
            </a:r>
            <a:r>
              <a:rPr lang="en-US" baseline="0" dirty="0" err="1" smtClean="0"/>
              <a:t>tenga</a:t>
            </a:r>
            <a:r>
              <a:rPr lang="en-US" baseline="0" dirty="0" smtClean="0"/>
              <a:t> </a:t>
            </a:r>
            <a:r>
              <a:rPr lang="en-US" baseline="0" dirty="0" err="1" smtClean="0"/>
              <a:t>información</a:t>
            </a:r>
            <a:r>
              <a:rPr lang="en-US" baseline="0" dirty="0" smtClean="0"/>
              <a:t> de </a:t>
            </a:r>
            <a:r>
              <a:rPr lang="en-US" baseline="0" dirty="0" err="1" smtClean="0"/>
              <a:t>diferenciación</a:t>
            </a:r>
            <a:r>
              <a:rPr lang="en-US" baseline="0" dirty="0" smtClean="0"/>
              <a:t> </a:t>
            </a:r>
            <a:r>
              <a:rPr lang="en-US" baseline="0" dirty="0" err="1" smtClean="0"/>
              <a:t>más</a:t>
            </a:r>
            <a:r>
              <a:rPr lang="en-US" baseline="0" dirty="0" smtClean="0"/>
              <a:t> </a:t>
            </a:r>
            <a:r>
              <a:rPr lang="en-US" baseline="0" dirty="0" err="1" smtClean="0"/>
              <a:t>que</a:t>
            </a:r>
            <a:r>
              <a:rPr lang="en-US" baseline="0" dirty="0" smtClean="0"/>
              <a:t> el </a:t>
            </a:r>
            <a:r>
              <a:rPr lang="en-US" baseline="0" dirty="0" err="1" smtClean="0"/>
              <a:t>nombre</a:t>
            </a:r>
            <a:r>
              <a:rPr lang="en-US" baseline="0" dirty="0" smtClean="0"/>
              <a:t> (</a:t>
            </a:r>
            <a:r>
              <a:rPr lang="en-US" baseline="0" dirty="0" err="1" smtClean="0"/>
              <a:t>fecha</a:t>
            </a:r>
            <a:r>
              <a:rPr lang="en-US" baseline="0" dirty="0" smtClean="0"/>
              <a:t> de </a:t>
            </a:r>
            <a:r>
              <a:rPr lang="en-US" baseline="0" dirty="0" err="1" smtClean="0"/>
              <a:t>nacimiento</a:t>
            </a:r>
            <a:r>
              <a:rPr lang="en-US" baseline="0" dirty="0" smtClean="0"/>
              <a:t>, forma </a:t>
            </a:r>
            <a:r>
              <a:rPr lang="en-US" baseline="0" dirty="0" err="1" smtClean="0"/>
              <a:t>más</a:t>
            </a:r>
            <a:r>
              <a:rPr lang="en-US" baseline="0" dirty="0" smtClean="0"/>
              <a:t> </a:t>
            </a:r>
            <a:r>
              <a:rPr lang="en-US" baseline="0" dirty="0" err="1" smtClean="0"/>
              <a:t>completa</a:t>
            </a:r>
            <a:r>
              <a:rPr lang="en-US" baseline="0" dirty="0" smtClean="0"/>
              <a:t> del </a:t>
            </a:r>
            <a:r>
              <a:rPr lang="en-US" baseline="0" dirty="0" err="1" smtClean="0"/>
              <a:t>nombre</a:t>
            </a:r>
            <a:r>
              <a:rPr lang="en-US" baseline="0" dirty="0" smtClean="0"/>
              <a:t>, etc.) para la persona </a:t>
            </a:r>
            <a:r>
              <a:rPr lang="en-US" baseline="0" dirty="0" err="1" smtClean="0"/>
              <a:t>que</a:t>
            </a:r>
            <a:r>
              <a:rPr lang="en-US" baseline="0" dirty="0" smtClean="0"/>
              <a:t> </a:t>
            </a:r>
            <a:r>
              <a:rPr lang="en-US" baseline="0" dirty="0" err="1" smtClean="0"/>
              <a:t>queda</a:t>
            </a:r>
            <a:r>
              <a:rPr lang="en-US" baseline="0" dirty="0" smtClean="0"/>
              <a:t>.</a:t>
            </a:r>
            <a:endParaRPr lang="en-US" dirty="0" smtClean="0"/>
          </a:p>
          <a:p>
            <a:endParaRPr lang="en-US" dirty="0" smtClean="0"/>
          </a:p>
        </p:txBody>
      </p:sp>
    </p:spTree>
    <p:extLst>
      <p:ext uri="{BB962C8B-B14F-4D97-AF65-F5344CB8AC3E}">
        <p14:creationId xmlns:p14="http://schemas.microsoft.com/office/powerpoint/2010/main" val="17836736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bwMode="auto">
          <a:noFill/>
          <a:ln>
            <a:solidFill>
              <a:srgbClr val="000000"/>
            </a:solidFill>
            <a:miter lim="800000"/>
            <a:headEnd/>
            <a:tailEnd/>
          </a:ln>
        </p:spPr>
      </p:sp>
      <p:sp>
        <p:nvSpPr>
          <p:cNvPr id="112642" name="Notes Placeholder 2"/>
          <p:cNvSpPr>
            <a:spLocks noGrp="1"/>
          </p:cNvSpPr>
          <p:nvPr>
            <p:ph type="body" idx="1"/>
          </p:nvPr>
        </p:nvSpPr>
        <p:spPr bwMode="auto">
          <a:noFill/>
        </p:spPr>
        <p:txBody>
          <a:bodyPr wrap="square" numCol="1" anchor="t" anchorCtr="0" compatLnSpc="1">
            <a:prstTxWarp prst="textNoShape">
              <a:avLst/>
            </a:prstTxWarp>
          </a:bodyPr>
          <a:lstStyle/>
          <a:p>
            <a:pPr defTabSz="913458" eaLnBrk="1" hangingPunct="1">
              <a:spcBef>
                <a:spcPct val="0"/>
              </a:spcBef>
              <a:defRPr/>
            </a:pPr>
            <a:r>
              <a:rPr lang="en-US" dirty="0" smtClean="0"/>
              <a:t>12 </a:t>
            </a:r>
            <a:r>
              <a:rPr lang="en-US" dirty="0" err="1" smtClean="0"/>
              <a:t>diciembre</a:t>
            </a:r>
            <a:r>
              <a:rPr lang="en-US" baseline="0" dirty="0" smtClean="0"/>
              <a:t> 2016. </a:t>
            </a:r>
            <a:r>
              <a:rPr lang="en-US" baseline="0" dirty="0" err="1" smtClean="0"/>
              <a:t>Borró</a:t>
            </a:r>
            <a:r>
              <a:rPr lang="en-US" baseline="0" dirty="0" smtClean="0"/>
              <a:t> “new” de la </a:t>
            </a:r>
            <a:r>
              <a:rPr lang="en-US" baseline="0" dirty="0" err="1" smtClean="0"/>
              <a:t>diapositiva</a:t>
            </a:r>
            <a:r>
              <a:rPr lang="en-US" baseline="0" dirty="0" smtClean="0"/>
              <a:t>; </a:t>
            </a:r>
            <a:r>
              <a:rPr lang="en-US" baseline="0" dirty="0" err="1" smtClean="0"/>
              <a:t>añadió</a:t>
            </a:r>
            <a:r>
              <a:rPr lang="en-US" baseline="0" dirty="0" smtClean="0"/>
              <a:t> </a:t>
            </a:r>
            <a:r>
              <a:rPr lang="en-US" baseline="0" dirty="0" err="1" smtClean="0"/>
              <a:t>elementos</a:t>
            </a:r>
            <a:r>
              <a:rPr lang="en-US" baseline="0" dirty="0" smtClean="0"/>
              <a:t> </a:t>
            </a:r>
            <a:r>
              <a:rPr lang="en-US" baseline="0" dirty="0" err="1" smtClean="0"/>
              <a:t>faltantes</a:t>
            </a:r>
            <a:r>
              <a:rPr lang="en-US" baseline="0" dirty="0" smtClean="0"/>
              <a:t>; </a:t>
            </a:r>
            <a:r>
              <a:rPr lang="en-US" baseline="0" dirty="0" err="1" smtClean="0"/>
              <a:t>agregó</a:t>
            </a:r>
            <a:r>
              <a:rPr lang="en-US" baseline="0" dirty="0" smtClean="0"/>
              <a:t> </a:t>
            </a:r>
            <a:r>
              <a:rPr lang="en-US" baseline="0" dirty="0" err="1" smtClean="0"/>
              <a:t>números</a:t>
            </a:r>
            <a:r>
              <a:rPr lang="en-US" baseline="0" dirty="0" smtClean="0"/>
              <a:t> de </a:t>
            </a:r>
            <a:r>
              <a:rPr lang="en-US" baseline="0" dirty="0" err="1" smtClean="0"/>
              <a:t>sección</a:t>
            </a:r>
            <a:r>
              <a:rPr lang="en-US" baseline="0" dirty="0" smtClean="0"/>
              <a:t> RDA; y revise las </a:t>
            </a:r>
            <a:r>
              <a:rPr lang="en-US" baseline="0" dirty="0" err="1" smtClean="0"/>
              <a:t>notas</a:t>
            </a:r>
            <a:r>
              <a:rPr lang="en-US" baseline="0" dirty="0" smtClean="0"/>
              <a:t> del </a:t>
            </a:r>
            <a:r>
              <a:rPr lang="en-US" baseline="0" dirty="0" err="1" smtClean="0"/>
              <a:t>entrenedor</a:t>
            </a:r>
            <a:r>
              <a:rPr lang="en-US" baseline="0" dirty="0" smtClean="0"/>
              <a:t>.</a:t>
            </a:r>
          </a:p>
          <a:p>
            <a:pPr defTabSz="913458" eaLnBrk="1" hangingPunct="1">
              <a:spcBef>
                <a:spcPct val="0"/>
              </a:spcBef>
              <a:defRPr/>
            </a:pPr>
            <a:endParaRPr lang="en-US" baseline="0" dirty="0" smtClean="0"/>
          </a:p>
          <a:p>
            <a:pPr defTabSz="928688" eaLnBrk="1" hangingPunct="1">
              <a:spcBef>
                <a:spcPct val="0"/>
              </a:spcBef>
            </a:pPr>
            <a:r>
              <a:rPr lang="en-US" dirty="0" err="1" smtClean="0"/>
              <a:t>Estos</a:t>
            </a:r>
            <a:r>
              <a:rPr lang="en-US" dirty="0" smtClean="0"/>
              <a:t> </a:t>
            </a:r>
            <a:r>
              <a:rPr lang="en-US" dirty="0" err="1" smtClean="0"/>
              <a:t>atributos</a:t>
            </a:r>
            <a:r>
              <a:rPr lang="en-US" dirty="0" smtClean="0"/>
              <a:t> no se </a:t>
            </a:r>
            <a:r>
              <a:rPr lang="en-US" dirty="0" err="1" smtClean="0"/>
              <a:t>añaden</a:t>
            </a:r>
            <a:r>
              <a:rPr lang="en-US" dirty="0" smtClean="0"/>
              <a:t> al </a:t>
            </a:r>
            <a:r>
              <a:rPr lang="en-US" dirty="0" err="1" smtClean="0"/>
              <a:t>punto</a:t>
            </a:r>
            <a:r>
              <a:rPr lang="en-US" dirty="0" smtClean="0"/>
              <a:t> de </a:t>
            </a:r>
            <a:r>
              <a:rPr lang="en-US" dirty="0" err="1" smtClean="0"/>
              <a:t>acceso</a:t>
            </a:r>
            <a:r>
              <a:rPr lang="en-US" dirty="0" smtClean="0"/>
              <a:t> </a:t>
            </a:r>
            <a:r>
              <a:rPr lang="en-US" dirty="0" err="1" smtClean="0"/>
              <a:t>autorizado</a:t>
            </a:r>
            <a:r>
              <a:rPr lang="en-US" dirty="0" smtClean="0"/>
              <a:t>, </a:t>
            </a:r>
            <a:r>
              <a:rPr lang="en-US" dirty="0" err="1" smtClean="0"/>
              <a:t>pero</a:t>
            </a:r>
            <a:r>
              <a:rPr lang="en-US" dirty="0" smtClean="0"/>
              <a:t> se </a:t>
            </a:r>
            <a:r>
              <a:rPr lang="en-US" dirty="0" err="1" smtClean="0"/>
              <a:t>registran</a:t>
            </a:r>
            <a:r>
              <a:rPr lang="en-US" dirty="0" smtClean="0"/>
              <a:t> de </a:t>
            </a:r>
            <a:r>
              <a:rPr lang="en-US" dirty="0" err="1" smtClean="0"/>
              <a:t>acuerdo</a:t>
            </a:r>
            <a:r>
              <a:rPr lang="en-US" dirty="0" smtClean="0"/>
              <a:t> a la </a:t>
            </a:r>
            <a:r>
              <a:rPr lang="en-US" dirty="0" err="1" smtClean="0"/>
              <a:t>recomendación</a:t>
            </a:r>
            <a:r>
              <a:rPr lang="en-US" dirty="0" smtClean="0"/>
              <a:t> del PCC, </a:t>
            </a:r>
            <a:r>
              <a:rPr lang="en-US" dirty="0" err="1" smtClean="0"/>
              <a:t>si</a:t>
            </a:r>
            <a:r>
              <a:rPr lang="en-US" dirty="0" smtClean="0"/>
              <a:t> </a:t>
            </a:r>
            <a:r>
              <a:rPr lang="en-US" dirty="0" err="1" smtClean="0"/>
              <a:t>están</a:t>
            </a:r>
            <a:r>
              <a:rPr lang="en-US" dirty="0" smtClean="0"/>
              <a:t> </a:t>
            </a:r>
            <a:r>
              <a:rPr lang="en-US" dirty="0" err="1" smtClean="0"/>
              <a:t>disponibles</a:t>
            </a:r>
            <a:r>
              <a:rPr lang="en-US" dirty="0" smtClean="0"/>
              <a:t>, en </a:t>
            </a:r>
            <a:r>
              <a:rPr lang="en-US" dirty="0" err="1" smtClean="0"/>
              <a:t>registros</a:t>
            </a:r>
            <a:r>
              <a:rPr lang="en-US" dirty="0" smtClean="0"/>
              <a:t> de </a:t>
            </a:r>
            <a:r>
              <a:rPr lang="en-US" dirty="0" err="1" smtClean="0"/>
              <a:t>autoridad</a:t>
            </a:r>
            <a:r>
              <a:rPr lang="en-US" dirty="0" smtClean="0"/>
              <a:t> RDA </a:t>
            </a:r>
            <a:r>
              <a:rPr lang="en-US" dirty="0" err="1" smtClean="0"/>
              <a:t>como</a:t>
            </a:r>
            <a:r>
              <a:rPr lang="en-US" dirty="0" smtClean="0"/>
              <a:t> </a:t>
            </a:r>
            <a:r>
              <a:rPr lang="en-US" dirty="0" err="1" smtClean="0"/>
              <a:t>ayuda</a:t>
            </a:r>
            <a:r>
              <a:rPr lang="en-US" baseline="0" dirty="0" smtClean="0"/>
              <a:t> para</a:t>
            </a:r>
            <a:r>
              <a:rPr lang="en-US" dirty="0" smtClean="0"/>
              <a:t> la </a:t>
            </a:r>
            <a:r>
              <a:rPr lang="en-US" dirty="0" err="1" smtClean="0"/>
              <a:t>identificación</a:t>
            </a:r>
            <a:r>
              <a:rPr lang="en-US" dirty="0" smtClean="0"/>
              <a:t>.</a:t>
            </a:r>
          </a:p>
          <a:p>
            <a:pPr defTabSz="928688" eaLnBrk="1" hangingPunct="1">
              <a:spcBef>
                <a:spcPct val="0"/>
              </a:spcBef>
            </a:pPr>
            <a:endParaRPr lang="en-US" dirty="0" smtClean="0"/>
          </a:p>
          <a:p>
            <a:pPr defTabSz="928688" eaLnBrk="1" hangingPunct="1">
              <a:spcBef>
                <a:spcPct val="0"/>
              </a:spcBef>
            </a:pPr>
            <a:endParaRPr lang="en-US" dirty="0" smtClean="0"/>
          </a:p>
        </p:txBody>
      </p:sp>
      <p:sp>
        <p:nvSpPr>
          <p:cNvPr id="112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510FD61-646B-4678-B1BD-30963B4B0B18}" type="slidenum">
              <a:rPr lang="en-US">
                <a:cs typeface="Arial" charset="0"/>
              </a:rPr>
              <a:pPr fontAlgn="base">
                <a:spcBef>
                  <a:spcPct val="0"/>
                </a:spcBef>
                <a:spcAft>
                  <a:spcPct val="0"/>
                </a:spcAft>
                <a:defRPr/>
              </a:pPr>
              <a:t>62</a:t>
            </a:fld>
            <a:endParaRPr lang="en-US">
              <a:cs typeface="Arial" charset="0"/>
            </a:endParaRPr>
          </a:p>
        </p:txBody>
      </p:sp>
      <p:sp>
        <p:nvSpPr>
          <p:cNvPr id="11264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bwMode="auto">
          <a:noFill/>
          <a:ln>
            <a:solidFill>
              <a:srgbClr val="000000"/>
            </a:solidFill>
            <a:miter lim="800000"/>
            <a:headEnd/>
            <a:tailEnd/>
          </a:ln>
        </p:spPr>
      </p:sp>
      <p:sp>
        <p:nvSpPr>
          <p:cNvPr id="114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000" i="0" dirty="0" smtClean="0"/>
              <a:t>Revision:</a:t>
            </a:r>
            <a:r>
              <a:rPr lang="en-US" sz="1000" i="0" baseline="0" dirty="0" smtClean="0"/>
              <a:t> 24 </a:t>
            </a:r>
            <a:r>
              <a:rPr lang="en-US" sz="1000" i="0" baseline="0" dirty="0" err="1" smtClean="0"/>
              <a:t>febrero</a:t>
            </a:r>
            <a:r>
              <a:rPr lang="en-US" sz="1000" i="0" baseline="0" dirty="0" smtClean="0"/>
              <a:t> 2014</a:t>
            </a:r>
            <a:endParaRPr lang="en-US" sz="1000" i="0" dirty="0" smtClean="0"/>
          </a:p>
          <a:p>
            <a:pPr eaLnBrk="1" hangingPunct="1">
              <a:spcBef>
                <a:spcPct val="0"/>
              </a:spcBef>
            </a:pPr>
            <a:endParaRPr lang="es-MX" sz="1000" b="1" i="1" dirty="0" smtClean="0"/>
          </a:p>
          <a:p>
            <a:pPr eaLnBrk="1" hangingPunct="1">
              <a:spcBef>
                <a:spcPct val="0"/>
              </a:spcBef>
            </a:pPr>
            <a:r>
              <a:rPr lang="es-MX" sz="1000" b="0" i="1" dirty="0" smtClean="0"/>
              <a:t>Ejemplo:</a:t>
            </a:r>
            <a:endParaRPr lang="es-MX" sz="1000" b="0" i="0" dirty="0" smtClean="0"/>
          </a:p>
          <a:p>
            <a:pPr eaLnBrk="1" hangingPunct="1">
              <a:spcBef>
                <a:spcPct val="0"/>
              </a:spcBef>
            </a:pPr>
            <a:r>
              <a:rPr lang="es-MX" sz="1000" b="0" i="0" dirty="0" smtClean="0"/>
              <a:t>	Nombre</a:t>
            </a:r>
            <a:r>
              <a:rPr lang="es-MX" sz="1000" b="0" i="0" baseline="0" dirty="0" smtClean="0"/>
              <a:t> geográfico en LC/NAF: 	151	</a:t>
            </a:r>
            <a:r>
              <a:rPr lang="es-MX" sz="1000" b="0" i="0" baseline="0" dirty="0" err="1" smtClean="0"/>
              <a:t>Shiner</a:t>
            </a:r>
            <a:r>
              <a:rPr lang="es-MX" sz="1000" b="0" i="0" baseline="0" dirty="0" smtClean="0"/>
              <a:t> (Tex.)</a:t>
            </a:r>
          </a:p>
          <a:p>
            <a:pPr eaLnBrk="1" hangingPunct="1">
              <a:spcBef>
                <a:spcPct val="0"/>
              </a:spcBef>
            </a:pPr>
            <a:r>
              <a:rPr lang="es-MX" sz="1000" b="0" i="0" baseline="0" dirty="0" smtClean="0"/>
              <a:t>	Forma del nombre en 370:		370	</a:t>
            </a:r>
            <a:r>
              <a:rPr lang="es-MX" sz="1000" b="0" i="0" baseline="0" dirty="0" err="1" smtClean="0"/>
              <a:t>Shiner</a:t>
            </a:r>
            <a:r>
              <a:rPr lang="es-MX" sz="1000" b="0" i="0" baseline="0" dirty="0" smtClean="0"/>
              <a:t> (Tex.) $2 </a:t>
            </a:r>
            <a:r>
              <a:rPr lang="es-MX" sz="1000" b="0" i="0" baseline="0" dirty="0" err="1" smtClean="0"/>
              <a:t>naf</a:t>
            </a:r>
            <a:endParaRPr lang="es-MX" sz="1000" b="0" i="1" dirty="0" smtClean="0"/>
          </a:p>
          <a:p>
            <a:pPr eaLnBrk="1" hangingPunct="1">
              <a:spcBef>
                <a:spcPct val="0"/>
              </a:spcBef>
            </a:pPr>
            <a:endParaRPr lang="es-MX" sz="1000" b="1" i="1" dirty="0" smtClean="0"/>
          </a:p>
          <a:p>
            <a:pPr eaLnBrk="1" hangingPunct="1">
              <a:spcBef>
                <a:spcPct val="0"/>
              </a:spcBef>
            </a:pPr>
            <a:r>
              <a:rPr lang="es-MX" sz="1000" b="0" i="0" dirty="0" smtClean="0"/>
              <a:t>Lugar de nacimiento: RDA 9.8; campo</a:t>
            </a:r>
            <a:r>
              <a:rPr lang="es-MX" sz="1000" b="0" i="0" baseline="0" dirty="0" smtClean="0"/>
              <a:t> MARC: 370 $a</a:t>
            </a:r>
          </a:p>
          <a:p>
            <a:pPr eaLnBrk="1" hangingPunct="1">
              <a:spcBef>
                <a:spcPct val="0"/>
              </a:spcBef>
            </a:pPr>
            <a:r>
              <a:rPr lang="en-US" sz="1000" dirty="0" smtClean="0"/>
              <a:t>Lugar de </a:t>
            </a:r>
            <a:r>
              <a:rPr lang="en-US" sz="1000" dirty="0" err="1" smtClean="0"/>
              <a:t>fallecimiento</a:t>
            </a:r>
            <a:r>
              <a:rPr lang="en-US" sz="1000" dirty="0" smtClean="0"/>
              <a:t>: RDA 9.9; 370 $b</a:t>
            </a:r>
          </a:p>
          <a:p>
            <a:pPr eaLnBrk="1" hangingPunct="1">
              <a:spcBef>
                <a:spcPct val="0"/>
              </a:spcBef>
            </a:pPr>
            <a:r>
              <a:rPr lang="en-US" sz="1000" dirty="0" smtClean="0"/>
              <a:t>País o </a:t>
            </a:r>
            <a:r>
              <a:rPr lang="en-US" sz="1000" dirty="0" err="1" smtClean="0"/>
              <a:t>paises</a:t>
            </a:r>
            <a:r>
              <a:rPr lang="en-US" sz="1000" dirty="0" smtClean="0"/>
              <a:t> </a:t>
            </a:r>
            <a:r>
              <a:rPr lang="en-US" sz="1000" dirty="0" err="1" smtClean="0"/>
              <a:t>que</a:t>
            </a:r>
            <a:r>
              <a:rPr lang="en-US" sz="1000" baseline="0" dirty="0" smtClean="0"/>
              <a:t> se </a:t>
            </a:r>
            <a:r>
              <a:rPr lang="en-US" sz="1000" baseline="0" dirty="0" err="1" smtClean="0"/>
              <a:t>asocia</a:t>
            </a:r>
            <a:r>
              <a:rPr lang="en-US" sz="1000" baseline="0" dirty="0" smtClean="0"/>
              <a:t> con la persona</a:t>
            </a:r>
            <a:r>
              <a:rPr lang="en-US" sz="1000" dirty="0" smtClean="0"/>
              <a:t>: RDA 9.10; 370 $c</a:t>
            </a:r>
          </a:p>
          <a:p>
            <a:pPr eaLnBrk="1" hangingPunct="1">
              <a:spcBef>
                <a:spcPct val="0"/>
              </a:spcBef>
            </a:pPr>
            <a:r>
              <a:rPr lang="en-US" sz="1000" dirty="0" smtClean="0"/>
              <a:t>Lugar o </a:t>
            </a:r>
            <a:r>
              <a:rPr lang="en-US" sz="1000" dirty="0" err="1" smtClean="0"/>
              <a:t>lugares</a:t>
            </a:r>
            <a:r>
              <a:rPr lang="en-US" sz="1000" dirty="0" smtClean="0"/>
              <a:t> (pueblo, ciudad, </a:t>
            </a:r>
            <a:r>
              <a:rPr lang="en-US" sz="1000" dirty="0" err="1" smtClean="0"/>
              <a:t>provincia</a:t>
            </a:r>
            <a:r>
              <a:rPr lang="en-US" sz="1000" dirty="0" smtClean="0"/>
              <a:t>, </a:t>
            </a:r>
            <a:r>
              <a:rPr lang="en-US" sz="1000" dirty="0" err="1" smtClean="0"/>
              <a:t>estado</a:t>
            </a:r>
            <a:r>
              <a:rPr lang="en-US" sz="1000" dirty="0" smtClean="0"/>
              <a:t>, y/o </a:t>
            </a:r>
            <a:r>
              <a:rPr lang="en-US" sz="1000" dirty="0" err="1" smtClean="0"/>
              <a:t>país</a:t>
            </a:r>
            <a:r>
              <a:rPr lang="en-US" sz="1000" dirty="0" smtClean="0"/>
              <a:t>) </a:t>
            </a:r>
            <a:r>
              <a:rPr lang="en-US" sz="1000" dirty="0" err="1" smtClean="0"/>
              <a:t>en</a:t>
            </a:r>
            <a:r>
              <a:rPr lang="en-US" sz="1000" baseline="0" dirty="0" smtClean="0"/>
              <a:t> </a:t>
            </a:r>
            <a:r>
              <a:rPr lang="en-US" sz="1000" baseline="0" dirty="0" err="1" smtClean="0"/>
              <a:t>que</a:t>
            </a:r>
            <a:r>
              <a:rPr lang="en-US" sz="1000" baseline="0" dirty="0" smtClean="0"/>
              <a:t> la persona vive o ha </a:t>
            </a:r>
            <a:r>
              <a:rPr lang="en-US" sz="1000" baseline="0" dirty="0" err="1" smtClean="0"/>
              <a:t>vivido</a:t>
            </a:r>
            <a:r>
              <a:rPr lang="en-US" sz="1000" dirty="0" smtClean="0"/>
              <a:t>: RDA 9.11; 370 $e</a:t>
            </a:r>
          </a:p>
          <a:p>
            <a:pPr eaLnBrk="1" hangingPunct="1">
              <a:spcBef>
                <a:spcPct val="0"/>
              </a:spcBef>
            </a:pPr>
            <a:r>
              <a:rPr lang="en-US" sz="1000" dirty="0" err="1" smtClean="0"/>
              <a:t>Otro</a:t>
            </a:r>
            <a:r>
              <a:rPr lang="en-US" sz="1000" dirty="0" smtClean="0"/>
              <a:t> </a:t>
            </a:r>
            <a:r>
              <a:rPr lang="en-US" sz="1000" dirty="0" err="1" smtClean="0"/>
              <a:t>lugar</a:t>
            </a:r>
            <a:r>
              <a:rPr lang="en-US" sz="1000" dirty="0" smtClean="0"/>
              <a:t> </a:t>
            </a:r>
            <a:r>
              <a:rPr lang="en-US" sz="1000" dirty="0" err="1" smtClean="0"/>
              <a:t>asociado</a:t>
            </a:r>
            <a:r>
              <a:rPr lang="en-US" sz="1000" dirty="0" smtClean="0"/>
              <a:t>: 370 $f</a:t>
            </a:r>
          </a:p>
          <a:p>
            <a:pPr eaLnBrk="1" hangingPunct="1">
              <a:spcBef>
                <a:spcPct val="0"/>
              </a:spcBef>
            </a:pPr>
            <a:endParaRPr lang="en-US" sz="1000" dirty="0" smtClean="0"/>
          </a:p>
          <a:p>
            <a:pPr eaLnBrk="1" hangingPunct="1">
              <a:spcBef>
                <a:spcPct val="0"/>
              </a:spcBef>
            </a:pPr>
            <a:r>
              <a:rPr lang="en-US" sz="1000" dirty="0" smtClean="0"/>
              <a:t>Si el</a:t>
            </a:r>
            <a:r>
              <a:rPr lang="en-US" sz="1000" baseline="0" dirty="0" smtClean="0"/>
              <a:t> </a:t>
            </a:r>
            <a:r>
              <a:rPr lang="en-US" sz="1000" baseline="0" dirty="0" err="1" smtClean="0"/>
              <a:t>nombre</a:t>
            </a:r>
            <a:r>
              <a:rPr lang="en-US" sz="1000" baseline="0" dirty="0" smtClean="0"/>
              <a:t> del </a:t>
            </a:r>
            <a:r>
              <a:rPr lang="en-US" sz="1000" baseline="0" dirty="0" err="1" smtClean="0"/>
              <a:t>lugar</a:t>
            </a:r>
            <a:r>
              <a:rPr lang="en-US" sz="1000" baseline="0" dirty="0" smtClean="0"/>
              <a:t> no se ha </a:t>
            </a:r>
            <a:r>
              <a:rPr lang="en-US" sz="1000" baseline="0" dirty="0" err="1" smtClean="0"/>
              <a:t>establecido</a:t>
            </a:r>
            <a:r>
              <a:rPr lang="en-US" sz="1000" baseline="0" dirty="0" smtClean="0"/>
              <a:t>, no </a:t>
            </a:r>
            <a:r>
              <a:rPr lang="en-US" sz="1000" baseline="0" dirty="0" err="1" smtClean="0"/>
              <a:t>es</a:t>
            </a:r>
            <a:r>
              <a:rPr lang="en-US" sz="1000" baseline="0" dirty="0" smtClean="0"/>
              <a:t> </a:t>
            </a:r>
            <a:r>
              <a:rPr lang="en-US" sz="1000" baseline="0" dirty="0" err="1" smtClean="0"/>
              <a:t>necesario</a:t>
            </a:r>
            <a:r>
              <a:rPr lang="en-US" sz="1000" baseline="0" dirty="0" smtClean="0"/>
              <a:t> </a:t>
            </a:r>
            <a:r>
              <a:rPr lang="en-US" sz="1000" baseline="0" dirty="0" err="1" smtClean="0"/>
              <a:t>establecerlo</a:t>
            </a:r>
            <a:r>
              <a:rPr lang="en-US" sz="1000" baseline="0" dirty="0" smtClean="0"/>
              <a:t> (</a:t>
            </a:r>
            <a:r>
              <a:rPr lang="en-US" sz="1000" baseline="0" dirty="0" err="1" smtClean="0"/>
              <a:t>aunque</a:t>
            </a:r>
            <a:r>
              <a:rPr lang="en-US" sz="1000" baseline="0" dirty="0" smtClean="0"/>
              <a:t> se </a:t>
            </a:r>
            <a:r>
              <a:rPr lang="en-US" sz="1000" baseline="0" dirty="0" err="1" smtClean="0"/>
              <a:t>puede</a:t>
            </a:r>
            <a:r>
              <a:rPr lang="en-US" sz="1000" baseline="0" dirty="0" smtClean="0"/>
              <a:t> </a:t>
            </a:r>
            <a:r>
              <a:rPr lang="en-US" sz="1000" baseline="0" dirty="0" err="1" smtClean="0"/>
              <a:t>hacerlo</a:t>
            </a:r>
            <a:r>
              <a:rPr lang="en-US" sz="1000" baseline="0" dirty="0" smtClean="0"/>
              <a:t>); </a:t>
            </a:r>
            <a:r>
              <a:rPr lang="en-US" sz="1000" baseline="0" dirty="0" err="1" smtClean="0"/>
              <a:t>registre</a:t>
            </a:r>
            <a:r>
              <a:rPr lang="en-US" sz="1000" baseline="0" dirty="0" smtClean="0"/>
              <a:t> el </a:t>
            </a:r>
            <a:r>
              <a:rPr lang="en-US" sz="1000" baseline="0" dirty="0" err="1" smtClean="0"/>
              <a:t>nombre</a:t>
            </a:r>
            <a:r>
              <a:rPr lang="en-US" sz="1000" baseline="0" dirty="0" smtClean="0"/>
              <a:t> </a:t>
            </a:r>
            <a:r>
              <a:rPr lang="en-US" sz="1000" baseline="0" dirty="0" err="1" smtClean="0"/>
              <a:t>en</a:t>
            </a:r>
            <a:r>
              <a:rPr lang="en-US" sz="1000" baseline="0" dirty="0" smtClean="0"/>
              <a:t> la forma </a:t>
            </a:r>
            <a:r>
              <a:rPr lang="en-US" sz="1000" baseline="0" dirty="0" err="1" smtClean="0"/>
              <a:t>que</a:t>
            </a:r>
            <a:r>
              <a:rPr lang="en-US" sz="1000" baseline="0" dirty="0" smtClean="0"/>
              <a:t> </a:t>
            </a:r>
            <a:r>
              <a:rPr lang="en-US" sz="1000" baseline="0" dirty="0" err="1" smtClean="0"/>
              <a:t>sería</a:t>
            </a:r>
            <a:r>
              <a:rPr lang="en-US" sz="1000" baseline="0" dirty="0" smtClean="0"/>
              <a:t> </a:t>
            </a:r>
            <a:r>
              <a:rPr lang="en-US" sz="1000" baseline="0" dirty="0" err="1" smtClean="0"/>
              <a:t>establecido</a:t>
            </a:r>
            <a:r>
              <a:rPr lang="en-US" sz="1000" baseline="0" dirty="0" smtClean="0"/>
              <a:t>, </a:t>
            </a:r>
            <a:r>
              <a:rPr lang="en-US" sz="1000" baseline="0" dirty="0" err="1" smtClean="0"/>
              <a:t>pero</a:t>
            </a:r>
            <a:r>
              <a:rPr lang="en-US" sz="1000" baseline="0" dirty="0" smtClean="0"/>
              <a:t> no </a:t>
            </a:r>
            <a:r>
              <a:rPr lang="en-US" sz="1000" baseline="0" dirty="0" err="1" smtClean="0"/>
              <a:t>incluye</a:t>
            </a:r>
            <a:r>
              <a:rPr lang="en-US" sz="1000" baseline="0" dirty="0" smtClean="0"/>
              <a:t> $2 </a:t>
            </a:r>
            <a:r>
              <a:rPr lang="en-US" sz="1000" baseline="0" dirty="0" err="1" smtClean="0"/>
              <a:t>naf</a:t>
            </a:r>
            <a:r>
              <a:rPr lang="en-US" sz="1000" baseline="0" dirty="0" smtClean="0"/>
              <a:t>, </a:t>
            </a:r>
            <a:r>
              <a:rPr lang="en-US" sz="1000" baseline="0" dirty="0" err="1" smtClean="0"/>
              <a:t>desde</a:t>
            </a:r>
            <a:r>
              <a:rPr lang="en-US" sz="1000" baseline="0" dirty="0" smtClean="0"/>
              <a:t> </a:t>
            </a:r>
            <a:r>
              <a:rPr lang="en-US" sz="1000" baseline="0" dirty="0" err="1" smtClean="0"/>
              <a:t>que</a:t>
            </a:r>
            <a:r>
              <a:rPr lang="en-US" sz="1000" baseline="0" dirty="0" smtClean="0"/>
              <a:t> no </a:t>
            </a:r>
            <a:r>
              <a:rPr lang="en-US" sz="1000" baseline="0" dirty="0" err="1" smtClean="0"/>
              <a:t>existe</a:t>
            </a:r>
            <a:r>
              <a:rPr lang="en-US" sz="1000" baseline="0" dirty="0" smtClean="0"/>
              <a:t> </a:t>
            </a:r>
            <a:r>
              <a:rPr lang="en-US" sz="1000" baseline="0" dirty="0" err="1" smtClean="0"/>
              <a:t>en</a:t>
            </a:r>
            <a:r>
              <a:rPr lang="en-US" sz="1000" baseline="0" dirty="0" smtClean="0"/>
              <a:t> el </a:t>
            </a:r>
            <a:r>
              <a:rPr lang="en-US" sz="1000" baseline="0" dirty="0" err="1" smtClean="0"/>
              <a:t>archivo</a:t>
            </a:r>
            <a:r>
              <a:rPr lang="en-US" sz="1000" baseline="0" dirty="0" smtClean="0"/>
              <a:t> de </a:t>
            </a:r>
            <a:r>
              <a:rPr lang="en-US" sz="1000" baseline="0" dirty="0" err="1" smtClean="0"/>
              <a:t>autoridades</a:t>
            </a:r>
            <a:r>
              <a:rPr lang="en-US" sz="1000" baseline="0" dirty="0" smtClean="0"/>
              <a:t>.</a:t>
            </a:r>
            <a:endParaRPr lang="en-US" sz="1000" dirty="0" smtClean="0"/>
          </a:p>
          <a:p>
            <a:pPr eaLnBrk="1" hangingPunct="1">
              <a:spcBef>
                <a:spcPct val="0"/>
              </a:spcBef>
            </a:pPr>
            <a:endParaRPr lang="es-MX" sz="1000" b="0" i="0" dirty="0" smtClean="0"/>
          </a:p>
          <a:p>
            <a:pPr eaLnBrk="1" hangingPunct="1">
              <a:spcBef>
                <a:spcPct val="0"/>
              </a:spcBef>
            </a:pPr>
            <a:r>
              <a:rPr lang="es-MX" sz="1000" b="0" i="0" dirty="0" smtClean="0"/>
              <a:t>Al  registrar</a:t>
            </a:r>
            <a:r>
              <a:rPr lang="es-MX" sz="1000" b="0" i="0" baseline="0" dirty="0" smtClean="0"/>
              <a:t> este atributo de una persona, </a:t>
            </a:r>
            <a:r>
              <a:rPr lang="es-MX" sz="1000" b="0" i="0" dirty="0" smtClean="0"/>
              <a:t>utilice, por ejemplo: "U.S.", no "</a:t>
            </a:r>
            <a:r>
              <a:rPr lang="es-MX" sz="1000" b="0" i="0" dirty="0" err="1" smtClean="0"/>
              <a:t>United</a:t>
            </a:r>
            <a:r>
              <a:rPr lang="es-MX" sz="1000" b="0" i="0" baseline="0" dirty="0" smtClean="0"/>
              <a:t> </a:t>
            </a:r>
            <a:r>
              <a:rPr lang="es-MX" sz="1000" b="0" i="0" baseline="0" dirty="0" err="1" smtClean="0"/>
              <a:t>States</a:t>
            </a:r>
            <a:r>
              <a:rPr lang="es-MX" sz="1000" b="0" i="0" dirty="0" smtClean="0"/>
              <a:t>." (todas las instrucciones 9.8-11 establecen: "Abrevie los nombres de países, estados, provincias, territorios, etc., según las instrucciones del apéndice B (B.11), según corresponda")</a:t>
            </a:r>
          </a:p>
          <a:p>
            <a:pPr eaLnBrk="1" hangingPunct="1">
              <a:spcBef>
                <a:spcPct val="0"/>
              </a:spcBef>
            </a:pPr>
            <a:endParaRPr lang="es-MX" sz="1000" b="0" i="0" dirty="0" smtClean="0"/>
          </a:p>
        </p:txBody>
      </p:sp>
      <p:sp>
        <p:nvSpPr>
          <p:cNvPr id="1146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DF4B48-A94D-43BA-AB2E-90547D02AA7D}" type="slidenum">
              <a:rPr lang="en-US">
                <a:cs typeface="Arial" charset="0"/>
              </a:rPr>
              <a:pPr fontAlgn="base">
                <a:spcBef>
                  <a:spcPct val="0"/>
                </a:spcBef>
                <a:spcAft>
                  <a:spcPct val="0"/>
                </a:spcAft>
                <a:defRPr/>
              </a:pPr>
              <a:t>63</a:t>
            </a:fld>
            <a:endParaRPr lang="en-US">
              <a:cs typeface="Arial" charset="0"/>
            </a:endParaRPr>
          </a:p>
        </p:txBody>
      </p:sp>
      <p:sp>
        <p:nvSpPr>
          <p:cNvPr id="11469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bwMode="auto">
          <a:noFill/>
          <a:ln>
            <a:solidFill>
              <a:srgbClr val="000000"/>
            </a:solidFill>
            <a:miter lim="800000"/>
            <a:headEnd/>
            <a:tailEnd/>
          </a:ln>
        </p:spPr>
      </p:sp>
      <p:sp>
        <p:nvSpPr>
          <p:cNvPr id="1167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EJERCICIO 4:</a:t>
            </a:r>
          </a:p>
          <a:p>
            <a:pPr eaLnBrk="1" hangingPunct="1">
              <a:spcBef>
                <a:spcPct val="0"/>
              </a:spcBef>
            </a:pPr>
            <a:r>
              <a:rPr lang="en-US" dirty="0" err="1" smtClean="0"/>
              <a:t>Registre</a:t>
            </a:r>
            <a:r>
              <a:rPr lang="en-US" dirty="0" smtClean="0"/>
              <a:t> la </a:t>
            </a:r>
            <a:r>
              <a:rPr lang="en-US" dirty="0" err="1" smtClean="0"/>
              <a:t>información</a:t>
            </a:r>
            <a:r>
              <a:rPr lang="en-US" dirty="0" smtClean="0"/>
              <a:t> </a:t>
            </a:r>
            <a:r>
              <a:rPr lang="en-US" dirty="0" err="1" smtClean="0"/>
              <a:t>sobre</a:t>
            </a:r>
            <a:r>
              <a:rPr lang="en-US" dirty="0" smtClean="0"/>
              <a:t> </a:t>
            </a:r>
            <a:r>
              <a:rPr lang="en-US" dirty="0" err="1" smtClean="0"/>
              <a:t>lugares</a:t>
            </a:r>
            <a:r>
              <a:rPr lang="en-US" dirty="0" smtClean="0"/>
              <a:t> </a:t>
            </a:r>
            <a:r>
              <a:rPr lang="en-US" dirty="0" err="1" smtClean="0"/>
              <a:t>asociados</a:t>
            </a:r>
            <a:r>
              <a:rPr lang="en-US" dirty="0" smtClean="0"/>
              <a:t> con Octavio Paz en </a:t>
            </a:r>
            <a:r>
              <a:rPr lang="en-US" dirty="0" err="1" smtClean="0"/>
              <a:t>su</a:t>
            </a:r>
            <a:r>
              <a:rPr lang="en-US" dirty="0" smtClean="0"/>
              <a:t> </a:t>
            </a:r>
            <a:r>
              <a:rPr lang="en-US" dirty="0" err="1" smtClean="0"/>
              <a:t>plantilla</a:t>
            </a:r>
            <a:r>
              <a:rPr lang="en-US" baseline="0" dirty="0" smtClean="0"/>
              <a:t> de </a:t>
            </a:r>
            <a:r>
              <a:rPr lang="en-US" baseline="0" dirty="0" err="1" smtClean="0"/>
              <a:t>trabajo</a:t>
            </a:r>
            <a:r>
              <a:rPr lang="en-US" baseline="0" dirty="0" smtClean="0"/>
              <a:t>.</a:t>
            </a:r>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err="1" smtClean="0"/>
              <a:t>Referencias</a:t>
            </a:r>
            <a:r>
              <a:rPr lang="en-US" baseline="0" dirty="0" smtClean="0"/>
              <a:t> </a:t>
            </a:r>
            <a:r>
              <a:rPr lang="en-US" baseline="0" dirty="0" err="1" smtClean="0"/>
              <a:t>para</a:t>
            </a:r>
            <a:r>
              <a:rPr lang="en-US" baseline="0" dirty="0" smtClean="0"/>
              <a:t> </a:t>
            </a:r>
            <a:r>
              <a:rPr lang="en-US" baseline="0" dirty="0" err="1" smtClean="0"/>
              <a:t>lugares</a:t>
            </a:r>
            <a:r>
              <a:rPr lang="en-US" baseline="0" dirty="0" smtClean="0"/>
              <a:t>: </a:t>
            </a:r>
            <a:r>
              <a:rPr lang="en-US" i="1" u="sng" dirty="0" smtClean="0"/>
              <a:t>The collected poems of Octavio Paz, 1957-1987</a:t>
            </a:r>
            <a:r>
              <a:rPr lang="en-US" dirty="0" smtClean="0"/>
              <a:t>, 1991, p. xiii (Spain) xiv (United States) xv (Mexican Ambassador to India in 1962)</a:t>
            </a:r>
          </a:p>
        </p:txBody>
      </p:sp>
      <p:sp>
        <p:nvSpPr>
          <p:cNvPr id="116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30EF11-2B83-42E3-A3D1-0A9DAD47AC87}" type="slidenum">
              <a:rPr lang="en-US">
                <a:cs typeface="Arial" charset="0"/>
              </a:rPr>
              <a:pPr fontAlgn="base">
                <a:spcBef>
                  <a:spcPct val="0"/>
                </a:spcBef>
                <a:spcAft>
                  <a:spcPct val="0"/>
                </a:spcAft>
                <a:defRPr/>
              </a:pPr>
              <a:t>64</a:t>
            </a:fld>
            <a:endParaRPr lang="en-US">
              <a:cs typeface="Arial" charset="0"/>
            </a:endParaRPr>
          </a:p>
        </p:txBody>
      </p:sp>
      <p:sp>
        <p:nvSpPr>
          <p:cNvPr id="11674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bwMode="auto">
          <a:noFill/>
          <a:ln>
            <a:solidFill>
              <a:srgbClr val="000000"/>
            </a:solidFill>
            <a:miter lim="800000"/>
            <a:headEnd/>
            <a:tailEnd/>
          </a:ln>
        </p:spPr>
      </p:sp>
      <p:sp>
        <p:nvSpPr>
          <p:cNvPr id="118786"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smtClean="0"/>
              <a:t>1 mayo 2013</a:t>
            </a:r>
          </a:p>
          <a:p>
            <a:pPr defTabSz="928688" eaLnBrk="1" hangingPunct="1">
              <a:spcBef>
                <a:spcPct val="0"/>
              </a:spcBef>
            </a:pPr>
            <a:r>
              <a:rPr lang="en-US" dirty="0" smtClean="0"/>
              <a:t/>
            </a:r>
            <a:br>
              <a:rPr lang="en-US" dirty="0" smtClean="0"/>
            </a:br>
            <a:r>
              <a:rPr lang="en-US" dirty="0" smtClean="0"/>
              <a:t>Campo MARC: 371. Si </a:t>
            </a:r>
            <a:r>
              <a:rPr lang="en-US" dirty="0" err="1" smtClean="0"/>
              <a:t>solamente</a:t>
            </a:r>
            <a:r>
              <a:rPr lang="en-US" dirty="0" smtClean="0"/>
              <a:t> </a:t>
            </a:r>
            <a:r>
              <a:rPr lang="en-US" baseline="0" dirty="0" err="1" smtClean="0"/>
              <a:t>está</a:t>
            </a:r>
            <a:r>
              <a:rPr lang="en-US" baseline="0" dirty="0" smtClean="0"/>
              <a:t> </a:t>
            </a:r>
            <a:r>
              <a:rPr lang="en-US" baseline="0" dirty="0" err="1" smtClean="0"/>
              <a:t>disponible</a:t>
            </a:r>
            <a:r>
              <a:rPr lang="en-US" baseline="0" dirty="0" smtClean="0"/>
              <a:t> </a:t>
            </a:r>
            <a:r>
              <a:rPr lang="en-US" dirty="0" err="1" smtClean="0"/>
              <a:t>una</a:t>
            </a:r>
            <a:r>
              <a:rPr lang="en-US" baseline="0" dirty="0" smtClean="0"/>
              <a:t> ciudad o un </a:t>
            </a:r>
            <a:r>
              <a:rPr lang="en-US" baseline="0" dirty="0" err="1" smtClean="0"/>
              <a:t>país</a:t>
            </a:r>
            <a:r>
              <a:rPr lang="en-US" baseline="0" dirty="0" smtClean="0"/>
              <a:t> de </a:t>
            </a:r>
            <a:r>
              <a:rPr lang="en-US" baseline="0" dirty="0" err="1" smtClean="0"/>
              <a:t>una</a:t>
            </a:r>
            <a:r>
              <a:rPr lang="en-US" baseline="0" dirty="0" smtClean="0"/>
              <a:t> persona, </a:t>
            </a:r>
            <a:r>
              <a:rPr lang="en-US" baseline="0" dirty="0" err="1" smtClean="0"/>
              <a:t>lógicamente</a:t>
            </a:r>
            <a:r>
              <a:rPr lang="en-US" baseline="0" dirty="0" smtClean="0"/>
              <a:t> </a:t>
            </a:r>
            <a:r>
              <a:rPr lang="en-US" baseline="0" dirty="0" err="1" smtClean="0"/>
              <a:t>es</a:t>
            </a:r>
            <a:r>
              <a:rPr lang="en-US" baseline="0" dirty="0" smtClean="0"/>
              <a:t> </a:t>
            </a:r>
            <a:r>
              <a:rPr lang="en-US" baseline="0" dirty="0" err="1" smtClean="0"/>
              <a:t>mejor</a:t>
            </a:r>
            <a:r>
              <a:rPr lang="en-US" baseline="0" dirty="0" smtClean="0"/>
              <a:t> registrar </a:t>
            </a:r>
            <a:r>
              <a:rPr lang="en-US" baseline="0" dirty="0" err="1" smtClean="0"/>
              <a:t>esa</a:t>
            </a:r>
            <a:r>
              <a:rPr lang="en-US" baseline="0" dirty="0" smtClean="0"/>
              <a:t> </a:t>
            </a:r>
            <a:r>
              <a:rPr lang="en-US" baseline="0" dirty="0" err="1" smtClean="0"/>
              <a:t>información</a:t>
            </a:r>
            <a:r>
              <a:rPr lang="en-US" baseline="0" dirty="0" smtClean="0"/>
              <a:t> en el campo 370.</a:t>
            </a:r>
          </a:p>
          <a:p>
            <a:pPr defTabSz="928688" eaLnBrk="1" hangingPunct="1">
              <a:spcBef>
                <a:spcPct val="0"/>
              </a:spcBef>
            </a:pPr>
            <a:endParaRPr lang="en-US" b="1" baseline="0" dirty="0" smtClean="0"/>
          </a:p>
          <a:p>
            <a:pPr defTabSz="928688" eaLnBrk="1" hangingPunct="1">
              <a:spcBef>
                <a:spcPct val="0"/>
              </a:spcBef>
            </a:pPr>
            <a:r>
              <a:rPr lang="es-MX" b="0" dirty="0" smtClean="0"/>
              <a:t>DCM Z1, 371:</a:t>
            </a:r>
          </a:p>
          <a:p>
            <a:pPr defTabSz="928688" eaLnBrk="1" hangingPunct="1">
              <a:spcBef>
                <a:spcPct val="0"/>
              </a:spcBef>
            </a:pPr>
            <a:r>
              <a:rPr lang="es-MX" b="0" dirty="0" smtClean="0"/>
              <a:t>Práctica recomendada:</a:t>
            </a:r>
          </a:p>
          <a:p>
            <a:pPr defTabSz="928688" eaLnBrk="1" hangingPunct="1">
              <a:spcBef>
                <a:spcPct val="0"/>
              </a:spcBef>
            </a:pPr>
            <a:r>
              <a:rPr lang="es-MX" b="0" dirty="0" smtClean="0"/>
              <a:t>• Proporcione con base en el </a:t>
            </a:r>
            <a:r>
              <a:rPr lang="es-MX" b="0" u="sng" dirty="0" smtClean="0"/>
              <a:t>juicio del catalogador</a:t>
            </a:r>
            <a:r>
              <a:rPr lang="es-MX" b="0" dirty="0" smtClean="0"/>
              <a:t>, si la información está disponible </a:t>
            </a:r>
            <a:r>
              <a:rPr lang="es-MX" b="0" u="sng" dirty="0" smtClean="0"/>
              <a:t>fácilmente</a:t>
            </a:r>
            <a:r>
              <a:rPr lang="es-MX" b="0" u="none" dirty="0" smtClean="0"/>
              <a:t> </a:t>
            </a:r>
            <a:r>
              <a:rPr lang="es-MX" b="0" dirty="0" smtClean="0"/>
              <a:t>y que no se haya registrado en el campo 370 </a:t>
            </a:r>
            <a:r>
              <a:rPr lang="es-MX" b="0" dirty="0" err="1" smtClean="0"/>
              <a:t>subcampo</a:t>
            </a:r>
            <a:r>
              <a:rPr lang="es-MX" b="0" dirty="0" smtClean="0"/>
              <a:t> $e (lugar de residencia/oficinas centrales).</a:t>
            </a:r>
          </a:p>
          <a:p>
            <a:pPr defTabSz="928688" eaLnBrk="1" hangingPunct="1">
              <a:spcBef>
                <a:spcPct val="0"/>
              </a:spcBef>
            </a:pPr>
            <a:r>
              <a:rPr lang="es-MX" b="0" dirty="0" smtClean="0"/>
              <a:t>• En los casos donde el </a:t>
            </a:r>
            <a:r>
              <a:rPr lang="es-MX" b="0" dirty="0" err="1" smtClean="0"/>
              <a:t>subcampo</a:t>
            </a:r>
            <a:r>
              <a:rPr lang="es-MX" b="0" dirty="0" smtClean="0"/>
              <a:t> $a no se haya registrado, incluya</a:t>
            </a:r>
            <a:r>
              <a:rPr lang="es-MX" b="0" baseline="0" dirty="0" smtClean="0"/>
              <a:t> al menos un </a:t>
            </a:r>
            <a:r>
              <a:rPr lang="es-MX" b="0" dirty="0" err="1" smtClean="0"/>
              <a:t>subcampo</a:t>
            </a:r>
            <a:r>
              <a:rPr lang="es-MX" b="0" dirty="0" smtClean="0"/>
              <a:t> $m (Dirección de correo electrónico) o un </a:t>
            </a:r>
            <a:r>
              <a:rPr lang="es-MX" b="0" dirty="0" err="1" smtClean="0"/>
              <a:t>subcampo</a:t>
            </a:r>
            <a:r>
              <a:rPr lang="es-MX" b="0" dirty="0" smtClean="0"/>
              <a:t> $b (Ciudad).</a:t>
            </a:r>
          </a:p>
          <a:p>
            <a:pPr defTabSz="928688" eaLnBrk="1" hangingPunct="1">
              <a:spcBef>
                <a:spcPct val="0"/>
              </a:spcBef>
            </a:pPr>
            <a:r>
              <a:rPr lang="es-MX" b="0" dirty="0" smtClean="0"/>
              <a:t>• </a:t>
            </a:r>
            <a:r>
              <a:rPr lang="es-MX" b="0" u="sng" dirty="0" smtClean="0"/>
              <a:t>No</a:t>
            </a:r>
            <a:r>
              <a:rPr lang="es-MX" b="0" dirty="0" smtClean="0"/>
              <a:t> registre las direcciones físicas de personas actualmente vivas.</a:t>
            </a:r>
          </a:p>
          <a:p>
            <a:pPr defTabSz="928688" eaLnBrk="1" hangingPunct="1">
              <a:spcBef>
                <a:spcPct val="0"/>
              </a:spcBef>
            </a:pPr>
            <a:r>
              <a:rPr lang="es-MX" b="0" dirty="0" smtClean="0"/>
              <a:t>• Los catalogadores no están obligados a mantener la información de la dirección cuando se actualiza un registro que contiene una dirección.</a:t>
            </a:r>
            <a:endParaRPr lang="en-US" b="0" dirty="0" smtClean="0"/>
          </a:p>
          <a:p>
            <a:pPr defTabSz="928688" eaLnBrk="1" hangingPunct="1">
              <a:spcBef>
                <a:spcPct val="0"/>
              </a:spcBef>
            </a:pPr>
            <a:endParaRPr lang="en-US" b="0" dirty="0" smtClean="0"/>
          </a:p>
        </p:txBody>
      </p:sp>
      <p:sp>
        <p:nvSpPr>
          <p:cNvPr id="1187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39EDCB-28F2-4886-9DDF-85F804FC32B9}" type="slidenum">
              <a:rPr lang="en-US">
                <a:cs typeface="Arial" charset="0"/>
              </a:rPr>
              <a:pPr fontAlgn="base">
                <a:spcBef>
                  <a:spcPct val="0"/>
                </a:spcBef>
                <a:spcAft>
                  <a:spcPct val="0"/>
                </a:spcAft>
                <a:defRPr/>
              </a:pPr>
              <a:t>65</a:t>
            </a:fld>
            <a:endParaRPr lang="en-US">
              <a:cs typeface="Arial" charset="0"/>
            </a:endParaRPr>
          </a:p>
        </p:txBody>
      </p:sp>
      <p:sp>
        <p:nvSpPr>
          <p:cNvPr id="11878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bwMode="auto">
          <a:noFill/>
          <a:ln>
            <a:solidFill>
              <a:srgbClr val="000000"/>
            </a:solidFill>
            <a:miter lim="800000"/>
            <a:headEnd/>
            <a:tailEnd/>
          </a:ln>
        </p:spPr>
      </p:sp>
      <p:sp>
        <p:nvSpPr>
          <p:cNvPr id="12083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Campo 372 de MARC.</a:t>
            </a:r>
          </a:p>
          <a:p>
            <a:pPr eaLnBrk="1" hangingPunct="1">
              <a:spcBef>
                <a:spcPct val="0"/>
              </a:spcBef>
            </a:pPr>
            <a:endParaRPr lang="en-US" dirty="0" smtClean="0"/>
          </a:p>
          <a:p>
            <a:pPr eaLnBrk="1" hangingPunct="1">
              <a:spcBef>
                <a:spcPct val="0"/>
              </a:spcBef>
            </a:pPr>
            <a:r>
              <a:rPr lang="en-US" dirty="0" smtClean="0"/>
              <a:t>La </a:t>
            </a:r>
            <a:r>
              <a:rPr lang="en-US" dirty="0" err="1" smtClean="0"/>
              <a:t>información</a:t>
            </a:r>
            <a:r>
              <a:rPr lang="en-US" dirty="0" smtClean="0"/>
              <a:t> se </a:t>
            </a:r>
            <a:r>
              <a:rPr lang="en-US" dirty="0" err="1" smtClean="0"/>
              <a:t>puede</a:t>
            </a:r>
            <a:r>
              <a:rPr lang="en-US" dirty="0" smtClean="0"/>
              <a:t> </a:t>
            </a:r>
            <a:r>
              <a:rPr lang="en-US" dirty="0" err="1" smtClean="0"/>
              <a:t>tomar</a:t>
            </a:r>
            <a:r>
              <a:rPr lang="en-US" dirty="0" smtClean="0"/>
              <a:t> de </a:t>
            </a:r>
            <a:r>
              <a:rPr lang="en-US" dirty="0" err="1" smtClean="0"/>
              <a:t>cualquier</a:t>
            </a:r>
            <a:r>
              <a:rPr lang="en-US" dirty="0" smtClean="0"/>
              <a:t> </a:t>
            </a:r>
            <a:r>
              <a:rPr lang="en-US" dirty="0" err="1" smtClean="0"/>
              <a:t>fuente</a:t>
            </a:r>
            <a:r>
              <a:rPr lang="en-US" dirty="0" smtClean="0"/>
              <a:t>; </a:t>
            </a:r>
            <a:r>
              <a:rPr lang="en-US" dirty="0" err="1" smtClean="0"/>
              <a:t>prefiera</a:t>
            </a:r>
            <a:r>
              <a:rPr lang="en-US" dirty="0" smtClean="0"/>
              <a:t> el </a:t>
            </a:r>
            <a:r>
              <a:rPr lang="en-US" dirty="0" err="1" smtClean="0"/>
              <a:t>uso</a:t>
            </a:r>
            <a:r>
              <a:rPr lang="en-US" baseline="0" dirty="0" smtClean="0"/>
              <a:t> de </a:t>
            </a:r>
            <a:r>
              <a:rPr lang="en-US" baseline="0" dirty="0" err="1" smtClean="0"/>
              <a:t>vocabulario</a:t>
            </a:r>
            <a:r>
              <a:rPr lang="en-US" baseline="0" dirty="0" smtClean="0"/>
              <a:t> </a:t>
            </a:r>
            <a:r>
              <a:rPr lang="en-US" baseline="0" dirty="0" err="1" smtClean="0"/>
              <a:t>controlado</a:t>
            </a:r>
            <a:r>
              <a:rPr lang="en-US" baseline="0" dirty="0" smtClean="0"/>
              <a:t>, </a:t>
            </a:r>
            <a:r>
              <a:rPr lang="en-US" baseline="0" dirty="0" err="1" smtClean="0"/>
              <a:t>como</a:t>
            </a:r>
            <a:r>
              <a:rPr lang="en-US" baseline="0" dirty="0" smtClean="0"/>
              <a:t> son los LCSH o MESH, </a:t>
            </a:r>
            <a:r>
              <a:rPr lang="en-US" baseline="0" dirty="0" err="1" smtClean="0"/>
              <a:t>que</a:t>
            </a:r>
            <a:r>
              <a:rPr lang="en-US" baseline="0" dirty="0" smtClean="0"/>
              <a:t> se </a:t>
            </a:r>
            <a:r>
              <a:rPr lang="en-US" baseline="0" dirty="0" err="1" smtClean="0"/>
              <a:t>registran</a:t>
            </a:r>
            <a:r>
              <a:rPr lang="en-US" baseline="0" dirty="0" smtClean="0"/>
              <a:t> en el </a:t>
            </a:r>
            <a:r>
              <a:rPr lang="en-US" baseline="0" dirty="0" err="1" smtClean="0"/>
              <a:t>subcampo</a:t>
            </a:r>
            <a:r>
              <a:rPr lang="en-US" baseline="0" dirty="0" smtClean="0"/>
              <a:t> $2. </a:t>
            </a:r>
            <a:r>
              <a:rPr lang="en-US" baseline="0" dirty="0" err="1" smtClean="0"/>
              <a:t>Regístrelos</a:t>
            </a:r>
            <a:r>
              <a:rPr lang="en-US" baseline="0" dirty="0" smtClean="0"/>
              <a:t> </a:t>
            </a:r>
            <a:r>
              <a:rPr lang="en-US" baseline="0" dirty="0" err="1" smtClean="0"/>
              <a:t>como</a:t>
            </a:r>
            <a:r>
              <a:rPr lang="en-US" baseline="0" dirty="0" smtClean="0"/>
              <a:t> </a:t>
            </a:r>
            <a:r>
              <a:rPr lang="en-US" baseline="0" dirty="0" err="1" smtClean="0"/>
              <a:t>elementos</a:t>
            </a:r>
            <a:r>
              <a:rPr lang="en-US" baseline="0" dirty="0" smtClean="0"/>
              <a:t> </a:t>
            </a:r>
            <a:r>
              <a:rPr lang="en-US" baseline="0" dirty="0" err="1" smtClean="0"/>
              <a:t>separados</a:t>
            </a:r>
            <a:r>
              <a:rPr lang="en-US" baseline="0" dirty="0" smtClean="0"/>
              <a:t>. Para </a:t>
            </a:r>
            <a:r>
              <a:rPr lang="en-US" baseline="0" dirty="0" err="1" smtClean="0"/>
              <a:t>mantener</a:t>
            </a:r>
            <a:r>
              <a:rPr lang="en-US" baseline="0" dirty="0" smtClean="0"/>
              <a:t> la </a:t>
            </a:r>
            <a:r>
              <a:rPr lang="en-US" baseline="0" dirty="0" err="1" smtClean="0"/>
              <a:t>consistencia</a:t>
            </a:r>
            <a:r>
              <a:rPr lang="en-US" baseline="0" dirty="0" smtClean="0"/>
              <a:t>, </a:t>
            </a:r>
            <a:r>
              <a:rPr lang="en-US" baseline="0" dirty="0" err="1" smtClean="0"/>
              <a:t>registre</a:t>
            </a:r>
            <a:r>
              <a:rPr lang="en-US" baseline="0" dirty="0" smtClean="0"/>
              <a:t> en </a:t>
            </a:r>
            <a:r>
              <a:rPr lang="en-US" baseline="0" dirty="0" err="1" smtClean="0"/>
              <a:t>mayúsculas</a:t>
            </a:r>
            <a:r>
              <a:rPr lang="en-US" baseline="0" dirty="0" smtClean="0"/>
              <a:t> la primer </a:t>
            </a:r>
            <a:r>
              <a:rPr lang="en-US" baseline="0" dirty="0" err="1" smtClean="0"/>
              <a:t>letra</a:t>
            </a:r>
            <a:r>
              <a:rPr lang="en-US" baseline="0" dirty="0" smtClean="0"/>
              <a:t> del </a:t>
            </a:r>
            <a:r>
              <a:rPr lang="en-US" baseline="0" dirty="0" err="1" smtClean="0"/>
              <a:t>término</a:t>
            </a:r>
            <a:r>
              <a:rPr lang="en-US" baseline="0" dirty="0" smtClean="0"/>
              <a:t> en </a:t>
            </a:r>
            <a:r>
              <a:rPr lang="en-US" baseline="0" dirty="0" err="1" smtClean="0"/>
              <a:t>cada</a:t>
            </a:r>
            <a:r>
              <a:rPr lang="en-US" baseline="0" dirty="0" smtClean="0"/>
              <a:t> </a:t>
            </a:r>
            <a:r>
              <a:rPr lang="en-US" baseline="0" dirty="0" err="1" smtClean="0"/>
              <a:t>subcampo</a:t>
            </a:r>
            <a:r>
              <a:rPr lang="en-US" baseline="0" dirty="0" smtClean="0"/>
              <a:t> $a.</a:t>
            </a:r>
          </a:p>
          <a:p>
            <a:pPr eaLnBrk="1" hangingPunct="1">
              <a:spcBef>
                <a:spcPct val="0"/>
              </a:spcBef>
            </a:pPr>
            <a:endParaRPr lang="en-US" baseline="0" dirty="0" smtClean="0"/>
          </a:p>
          <a:p>
            <a:pPr eaLnBrk="1" hangingPunct="1">
              <a:spcBef>
                <a:spcPct val="0"/>
              </a:spcBef>
            </a:pPr>
            <a:r>
              <a:rPr lang="en-US" baseline="0" dirty="0" smtClean="0"/>
              <a:t>El campo de </a:t>
            </a:r>
            <a:r>
              <a:rPr lang="en-US" baseline="0" dirty="0" err="1" smtClean="0"/>
              <a:t>actividad</a:t>
            </a:r>
            <a:r>
              <a:rPr lang="en-US" baseline="0" dirty="0" smtClean="0"/>
              <a:t> </a:t>
            </a:r>
            <a:r>
              <a:rPr lang="en-US" u="sng" baseline="0" dirty="0" smtClean="0"/>
              <a:t>no</a:t>
            </a:r>
            <a:r>
              <a:rPr lang="en-US" u="none" baseline="0" dirty="0" smtClean="0"/>
              <a:t> se </a:t>
            </a:r>
            <a:r>
              <a:rPr lang="en-US" u="none" baseline="0" dirty="0" err="1" smtClean="0"/>
              <a:t>registra</a:t>
            </a:r>
            <a:r>
              <a:rPr lang="en-US" u="none" baseline="0" dirty="0" smtClean="0"/>
              <a:t> </a:t>
            </a:r>
            <a:r>
              <a:rPr lang="en-US" u="none" baseline="0" dirty="0" err="1" smtClean="0"/>
              <a:t>como</a:t>
            </a:r>
            <a:r>
              <a:rPr lang="en-US" u="none" baseline="0" dirty="0" smtClean="0"/>
              <a:t> parte del </a:t>
            </a:r>
            <a:r>
              <a:rPr lang="en-US" u="none" baseline="0" dirty="0" err="1" smtClean="0"/>
              <a:t>punto</a:t>
            </a:r>
            <a:r>
              <a:rPr lang="en-US" u="none" baseline="0" dirty="0" smtClean="0"/>
              <a:t> de </a:t>
            </a:r>
            <a:r>
              <a:rPr lang="en-US" u="none" baseline="0" dirty="0" err="1" smtClean="0"/>
              <a:t>acceso</a:t>
            </a:r>
            <a:r>
              <a:rPr lang="en-US" u="none" baseline="0" dirty="0" smtClean="0"/>
              <a:t> (RDA 9.15.1.3).</a:t>
            </a:r>
            <a:endParaRPr lang="en-US" dirty="0" smtClean="0"/>
          </a:p>
          <a:p>
            <a:pPr eaLnBrk="1" hangingPunct="1">
              <a:spcBef>
                <a:spcPct val="0"/>
              </a:spcBef>
            </a:pPr>
            <a:endParaRPr lang="en-US" dirty="0" smtClean="0"/>
          </a:p>
        </p:txBody>
      </p:sp>
      <p:sp>
        <p:nvSpPr>
          <p:cNvPr id="1208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E88548-4976-4EC1-ADE1-2CF75E889311}" type="slidenum">
              <a:rPr lang="en-US">
                <a:cs typeface="Arial" charset="0"/>
              </a:rPr>
              <a:pPr fontAlgn="base">
                <a:spcBef>
                  <a:spcPct val="0"/>
                </a:spcBef>
                <a:spcAft>
                  <a:spcPct val="0"/>
                </a:spcAft>
                <a:defRPr/>
              </a:pPr>
              <a:t>66</a:t>
            </a:fld>
            <a:endParaRPr lang="en-US">
              <a:cs typeface="Arial" charset="0"/>
            </a:endParaRPr>
          </a:p>
        </p:txBody>
      </p:sp>
      <p:sp>
        <p:nvSpPr>
          <p:cNvPr id="12083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bwMode="auto">
          <a:noFill/>
          <a:ln>
            <a:solidFill>
              <a:srgbClr val="000000"/>
            </a:solidFill>
            <a:miter lim="800000"/>
            <a:headEnd/>
            <a:tailEnd/>
          </a:ln>
        </p:spPr>
      </p:sp>
      <p:sp>
        <p:nvSpPr>
          <p:cNvPr id="122882" name="Notes Placeholder 2"/>
          <p:cNvSpPr>
            <a:spLocks noGrp="1"/>
          </p:cNvSpPr>
          <p:nvPr>
            <p:ph type="body" idx="1"/>
          </p:nvPr>
        </p:nvSpPr>
        <p:spPr bwMode="auto">
          <a:noFill/>
        </p:spPr>
        <p:txBody>
          <a:bodyPr wrap="square" numCol="1" anchor="t" anchorCtr="0" compatLnSpc="1">
            <a:prstTxWarp prst="textNoShape">
              <a:avLst/>
            </a:prstTxWarp>
          </a:bodyPr>
          <a:lstStyle/>
          <a:p>
            <a:pPr defTabSz="913458" eaLnBrk="1" hangingPunct="1">
              <a:spcBef>
                <a:spcPct val="0"/>
              </a:spcBef>
            </a:pPr>
            <a:r>
              <a:rPr lang="en-US" dirty="0" smtClean="0"/>
              <a:t>12 </a:t>
            </a:r>
            <a:r>
              <a:rPr lang="en-US" dirty="0" err="1" smtClean="0"/>
              <a:t>diciembre</a:t>
            </a:r>
            <a:r>
              <a:rPr lang="en-US" dirty="0" smtClean="0"/>
              <a:t> 2016. </a:t>
            </a:r>
            <a:r>
              <a:rPr lang="en-US" dirty="0" err="1" smtClean="0"/>
              <a:t>Ejemplos</a:t>
            </a:r>
            <a:r>
              <a:rPr lang="en-US" dirty="0" smtClean="0"/>
              <a:t> </a:t>
            </a:r>
            <a:r>
              <a:rPr lang="en-US" dirty="0" err="1" smtClean="0"/>
              <a:t>revisados</a:t>
            </a:r>
            <a:r>
              <a:rPr lang="en-US" dirty="0" smtClean="0"/>
              <a:t>.</a:t>
            </a:r>
          </a:p>
          <a:p>
            <a:pPr defTabSz="913458" eaLnBrk="1" hangingPunct="1">
              <a:spcBef>
                <a:spcPct val="0"/>
              </a:spcBef>
            </a:pPr>
            <a:endParaRPr lang="en-US" dirty="0" smtClean="0"/>
          </a:p>
          <a:p>
            <a:pPr defTabSz="928688" eaLnBrk="1" hangingPunct="1">
              <a:spcBef>
                <a:spcPct val="0"/>
              </a:spcBef>
            </a:pPr>
            <a:r>
              <a:rPr lang="en-US" baseline="0" dirty="0" smtClean="0"/>
              <a:t>Los </a:t>
            </a:r>
            <a:r>
              <a:rPr lang="en-US" baseline="0" dirty="0" err="1" smtClean="0"/>
              <a:t>c</a:t>
            </a:r>
            <a:r>
              <a:rPr lang="en-US" dirty="0" err="1" smtClean="0"/>
              <a:t>ampos</a:t>
            </a:r>
            <a:r>
              <a:rPr lang="en-US" baseline="0" dirty="0" smtClean="0"/>
              <a:t> de </a:t>
            </a:r>
            <a:r>
              <a:rPr lang="en-US" baseline="0" dirty="0" err="1" smtClean="0"/>
              <a:t>Actividad</a:t>
            </a:r>
            <a:r>
              <a:rPr lang="en-US" baseline="0" dirty="0" smtClean="0"/>
              <a:t> y </a:t>
            </a:r>
            <a:r>
              <a:rPr lang="en-US" baseline="0" dirty="0" err="1" smtClean="0"/>
              <a:t>Ocupación</a:t>
            </a:r>
            <a:r>
              <a:rPr lang="en-US" baseline="0" dirty="0" smtClean="0"/>
              <a:t> son </a:t>
            </a:r>
            <a:r>
              <a:rPr lang="en-US" baseline="0" dirty="0" err="1" smtClean="0"/>
              <a:t>elementos</a:t>
            </a:r>
            <a:r>
              <a:rPr lang="en-US" baseline="0" dirty="0" smtClean="0"/>
              <a:t> </a:t>
            </a:r>
            <a:r>
              <a:rPr lang="en-US" baseline="0" dirty="0" err="1" smtClean="0"/>
              <a:t>separados</a:t>
            </a:r>
            <a:r>
              <a:rPr lang="en-US" baseline="0" dirty="0" smtClean="0"/>
              <a:t>.  Los </a:t>
            </a:r>
            <a:r>
              <a:rPr lang="en-US" baseline="0" dirty="0" err="1" smtClean="0"/>
              <a:t>ejemplos</a:t>
            </a:r>
            <a:r>
              <a:rPr lang="en-US" baseline="0" dirty="0" smtClean="0"/>
              <a:t> </a:t>
            </a:r>
            <a:r>
              <a:rPr lang="en-US" baseline="0" dirty="0" err="1" smtClean="0"/>
              <a:t>ilustran</a:t>
            </a:r>
            <a:r>
              <a:rPr lang="en-US" baseline="0" dirty="0" smtClean="0"/>
              <a:t> </a:t>
            </a:r>
            <a:r>
              <a:rPr lang="es-ES" dirty="0" smtClean="0"/>
              <a:t>lo que podría registrarse en una descripción de un profesor de biología.</a:t>
            </a:r>
            <a:endParaRPr lang="en-US" baseline="0" dirty="0" smtClean="0"/>
          </a:p>
          <a:p>
            <a:pPr defTabSz="928688" eaLnBrk="1" hangingPunct="1">
              <a:spcBef>
                <a:spcPct val="0"/>
              </a:spcBef>
            </a:pPr>
            <a:endParaRPr lang="en-US" baseline="0" dirty="0" smtClean="0"/>
          </a:p>
          <a:p>
            <a:pPr defTabSz="928688" eaLnBrk="1" hangingPunct="1">
              <a:spcBef>
                <a:spcPct val="0"/>
              </a:spcBef>
            </a:pPr>
            <a:r>
              <a:rPr lang="en-US" baseline="0" dirty="0" smtClean="0"/>
              <a:t>El </a:t>
            </a:r>
            <a:r>
              <a:rPr lang="en-US" baseline="0" dirty="0" err="1" smtClean="0"/>
              <a:t>DCM</a:t>
            </a:r>
            <a:r>
              <a:rPr lang="en-US" baseline="0" dirty="0" smtClean="0"/>
              <a:t> Z1 </a:t>
            </a:r>
            <a:r>
              <a:rPr lang="en-US" baseline="0" dirty="0" err="1" smtClean="0"/>
              <a:t>establece</a:t>
            </a:r>
            <a:r>
              <a:rPr lang="en-US" baseline="0" dirty="0" smtClean="0"/>
              <a:t> la </a:t>
            </a:r>
            <a:r>
              <a:rPr lang="en-US" baseline="0" dirty="0" err="1" smtClean="0"/>
              <a:t>preferencia</a:t>
            </a:r>
            <a:r>
              <a:rPr lang="en-US" baseline="0" dirty="0" smtClean="0"/>
              <a:t> de </a:t>
            </a:r>
            <a:r>
              <a:rPr lang="en-US" baseline="0" dirty="0" err="1" smtClean="0"/>
              <a:t>uso</a:t>
            </a:r>
            <a:r>
              <a:rPr lang="en-US" baseline="0" dirty="0" smtClean="0"/>
              <a:t> de </a:t>
            </a:r>
            <a:r>
              <a:rPr lang="en-US" baseline="0" dirty="0" err="1" smtClean="0"/>
              <a:t>vocabulario</a:t>
            </a:r>
            <a:r>
              <a:rPr lang="en-US" baseline="0" dirty="0" smtClean="0"/>
              <a:t> </a:t>
            </a:r>
            <a:r>
              <a:rPr lang="en-US" baseline="0" dirty="0" err="1" smtClean="0"/>
              <a:t>controlado</a:t>
            </a:r>
            <a:r>
              <a:rPr lang="en-US" baseline="0" dirty="0" smtClean="0"/>
              <a:t> en ambos </a:t>
            </a:r>
            <a:r>
              <a:rPr lang="en-US" baseline="0" dirty="0" err="1" smtClean="0"/>
              <a:t>campos</a:t>
            </a:r>
            <a:r>
              <a:rPr lang="en-US" baseline="0" dirty="0" smtClean="0"/>
              <a:t>; en </a:t>
            </a:r>
            <a:r>
              <a:rPr lang="en-US" baseline="0" dirty="0" err="1" smtClean="0"/>
              <a:t>cuyo</a:t>
            </a:r>
            <a:r>
              <a:rPr lang="en-US" baseline="0" dirty="0" smtClean="0"/>
              <a:t> </a:t>
            </a:r>
            <a:r>
              <a:rPr lang="en-US" baseline="0" dirty="0" err="1" smtClean="0"/>
              <a:t>caso</a:t>
            </a:r>
            <a:r>
              <a:rPr lang="en-US" baseline="0" dirty="0" smtClean="0"/>
              <a:t> se </a:t>
            </a:r>
            <a:r>
              <a:rPr lang="en-US" baseline="0" dirty="0" err="1" smtClean="0"/>
              <a:t>indica</a:t>
            </a:r>
            <a:r>
              <a:rPr lang="en-US" baseline="0" dirty="0" smtClean="0"/>
              <a:t> la </a:t>
            </a:r>
            <a:r>
              <a:rPr lang="en-US" baseline="0" dirty="0" err="1" smtClean="0"/>
              <a:t>fuente</a:t>
            </a:r>
            <a:r>
              <a:rPr lang="en-US" baseline="0" dirty="0" smtClean="0"/>
              <a:t> en el </a:t>
            </a:r>
            <a:r>
              <a:rPr lang="en-US" baseline="0" dirty="0" err="1" smtClean="0"/>
              <a:t>subcampo</a:t>
            </a:r>
            <a:r>
              <a:rPr lang="en-US" baseline="0" dirty="0" smtClean="0"/>
              <a:t> $2 </a:t>
            </a:r>
            <a:r>
              <a:rPr lang="en-US" baseline="0" dirty="0" err="1" smtClean="0"/>
              <a:t>lcsh</a:t>
            </a:r>
            <a:r>
              <a:rPr lang="en-US" baseline="0" dirty="0" smtClean="0"/>
              <a:t>. </a:t>
            </a:r>
            <a:r>
              <a:rPr lang="en-US" baseline="0" dirty="0" err="1" smtClean="0"/>
              <a:t>Cuando</a:t>
            </a:r>
            <a:r>
              <a:rPr lang="en-US" baseline="0" dirty="0" smtClean="0"/>
              <a:t> los </a:t>
            </a:r>
            <a:r>
              <a:rPr lang="en-US" baseline="0" dirty="0" err="1" smtClean="0"/>
              <a:t>términos</a:t>
            </a:r>
            <a:r>
              <a:rPr lang="en-US" baseline="0" dirty="0" smtClean="0"/>
              <a:t> no </a:t>
            </a:r>
            <a:r>
              <a:rPr lang="en-US" baseline="0" dirty="0" err="1" smtClean="0"/>
              <a:t>provienen</a:t>
            </a:r>
            <a:r>
              <a:rPr lang="en-US" baseline="0" dirty="0" smtClean="0"/>
              <a:t> de un </a:t>
            </a:r>
            <a:r>
              <a:rPr lang="en-US" baseline="0" dirty="0" err="1" smtClean="0"/>
              <a:t>vocabulario</a:t>
            </a:r>
            <a:r>
              <a:rPr lang="en-US" baseline="0" dirty="0" smtClean="0"/>
              <a:t> </a:t>
            </a:r>
            <a:r>
              <a:rPr lang="en-US" baseline="0" dirty="0" err="1" smtClean="0"/>
              <a:t>controlado</a:t>
            </a:r>
            <a:r>
              <a:rPr lang="en-US" baseline="0" dirty="0" smtClean="0"/>
              <a:t>, </a:t>
            </a:r>
            <a:r>
              <a:rPr lang="en-US" baseline="0" dirty="0" err="1" smtClean="0"/>
              <a:t>utilice</a:t>
            </a:r>
            <a:r>
              <a:rPr lang="en-US" baseline="0" dirty="0" smtClean="0"/>
              <a:t> la forma en singular.</a:t>
            </a:r>
            <a:endParaRPr lang="en-US" dirty="0" smtClean="0"/>
          </a:p>
        </p:txBody>
      </p:sp>
      <p:sp>
        <p:nvSpPr>
          <p:cNvPr id="1228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591A24-B7FA-49ED-858E-0D3CEC42D5CB}" type="slidenum">
              <a:rPr lang="en-US">
                <a:cs typeface="Arial" charset="0"/>
              </a:rPr>
              <a:pPr fontAlgn="base">
                <a:spcBef>
                  <a:spcPct val="0"/>
                </a:spcBef>
                <a:spcAft>
                  <a:spcPct val="0"/>
                </a:spcAft>
                <a:defRPr/>
              </a:pPr>
              <a:t>67</a:t>
            </a:fld>
            <a:endParaRPr lang="en-US">
              <a:cs typeface="Arial" charset="0"/>
            </a:endParaRPr>
          </a:p>
        </p:txBody>
      </p:sp>
      <p:sp>
        <p:nvSpPr>
          <p:cNvPr id="12288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bwMode="auto">
          <a:noFill/>
          <a:ln>
            <a:solidFill>
              <a:srgbClr val="000000"/>
            </a:solidFill>
            <a:miter lim="800000"/>
            <a:headEnd/>
            <a:tailEnd/>
          </a:ln>
        </p:spPr>
      </p:sp>
      <p:sp>
        <p:nvSpPr>
          <p:cNvPr id="1249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err="1" smtClean="0"/>
              <a:t>Revisión</a:t>
            </a:r>
            <a:r>
              <a:rPr lang="en-US" dirty="0" smtClean="0"/>
              <a:t>: 24 </a:t>
            </a:r>
            <a:r>
              <a:rPr lang="en-US" dirty="0" err="1" smtClean="0"/>
              <a:t>febrero</a:t>
            </a:r>
            <a:r>
              <a:rPr lang="en-US" dirty="0" smtClean="0"/>
              <a:t> 2014</a:t>
            </a:r>
          </a:p>
          <a:p>
            <a:pPr eaLnBrk="1" hangingPunct="1">
              <a:spcBef>
                <a:spcPct val="0"/>
              </a:spcBef>
            </a:pPr>
            <a:endParaRPr lang="en-US" dirty="0" smtClean="0"/>
          </a:p>
          <a:p>
            <a:pPr eaLnBrk="1" hangingPunct="1">
              <a:spcBef>
                <a:spcPct val="0"/>
              </a:spcBef>
            </a:pPr>
            <a:r>
              <a:rPr lang="en-US" dirty="0" smtClean="0"/>
              <a:t>Para </a:t>
            </a:r>
            <a:r>
              <a:rPr lang="en-US" dirty="0" err="1" smtClean="0"/>
              <a:t>nombres</a:t>
            </a:r>
            <a:r>
              <a:rPr lang="en-US" dirty="0" smtClean="0"/>
              <a:t> de persona, </a:t>
            </a:r>
            <a:r>
              <a:rPr lang="en-US" dirty="0" err="1" smtClean="0"/>
              <a:t>prefiera</a:t>
            </a:r>
            <a:r>
              <a:rPr lang="en-US" dirty="0" smtClean="0"/>
              <a:t> el </a:t>
            </a:r>
            <a:r>
              <a:rPr lang="en-US" dirty="0" err="1" smtClean="0"/>
              <a:t>uso</a:t>
            </a:r>
            <a:r>
              <a:rPr lang="en-US" dirty="0" smtClean="0"/>
              <a:t> de </a:t>
            </a:r>
            <a:r>
              <a:rPr lang="en-US" dirty="0" err="1" smtClean="0"/>
              <a:t>vocabulario</a:t>
            </a:r>
            <a:r>
              <a:rPr lang="en-US" dirty="0" smtClean="0"/>
              <a:t> </a:t>
            </a:r>
            <a:r>
              <a:rPr lang="en-US" dirty="0" err="1" smtClean="0"/>
              <a:t>controlado</a:t>
            </a:r>
            <a:r>
              <a:rPr lang="en-US" dirty="0" smtClean="0"/>
              <a:t>, </a:t>
            </a:r>
            <a:r>
              <a:rPr lang="en-US" dirty="0" err="1" smtClean="0"/>
              <a:t>tal</a:t>
            </a:r>
            <a:r>
              <a:rPr lang="en-US" dirty="0" smtClean="0"/>
              <a:t> </a:t>
            </a:r>
            <a:r>
              <a:rPr lang="en-US" dirty="0" err="1" smtClean="0"/>
              <a:t>como</a:t>
            </a:r>
            <a:r>
              <a:rPr lang="en-US" dirty="0" smtClean="0"/>
              <a:t> el </a:t>
            </a:r>
            <a:r>
              <a:rPr lang="en-US" dirty="0" err="1" smtClean="0"/>
              <a:t>Archivo</a:t>
            </a:r>
            <a:r>
              <a:rPr lang="en-US" baseline="0" dirty="0" smtClean="0"/>
              <a:t> de </a:t>
            </a:r>
            <a:r>
              <a:rPr lang="en-US" baseline="0" dirty="0" err="1" smtClean="0"/>
              <a:t>Autoridades</a:t>
            </a:r>
            <a:r>
              <a:rPr lang="en-US" baseline="0" dirty="0" smtClean="0"/>
              <a:t> NACO.</a:t>
            </a:r>
          </a:p>
          <a:p>
            <a:pPr eaLnBrk="1" hangingPunct="1">
              <a:spcBef>
                <a:spcPct val="0"/>
              </a:spcBef>
            </a:pPr>
            <a:endParaRPr lang="en-US" baseline="0" dirty="0" smtClean="0"/>
          </a:p>
          <a:p>
            <a:pPr eaLnBrk="1" hangingPunct="1">
              <a:spcBef>
                <a:spcPct val="0"/>
              </a:spcBef>
            </a:pPr>
            <a:r>
              <a:rPr lang="en-US" baseline="0" dirty="0" smtClean="0"/>
              <a:t>Campo MARC: 373</a:t>
            </a:r>
          </a:p>
          <a:p>
            <a:pPr eaLnBrk="1" hangingPunct="1">
              <a:spcBef>
                <a:spcPct val="0"/>
              </a:spcBef>
            </a:pPr>
            <a:r>
              <a:rPr lang="en-US" baseline="0" dirty="0" smtClean="0"/>
              <a:t>	$a – </a:t>
            </a:r>
            <a:r>
              <a:rPr lang="en-US" baseline="0" dirty="0" err="1" smtClean="0"/>
              <a:t>Grupo</a:t>
            </a:r>
            <a:r>
              <a:rPr lang="en-US" baseline="0" dirty="0" smtClean="0"/>
              <a:t> </a:t>
            </a:r>
            <a:r>
              <a:rPr lang="en-US" baseline="0" dirty="0" err="1" smtClean="0"/>
              <a:t>asociado</a:t>
            </a:r>
            <a:endParaRPr lang="en-US" baseline="0" dirty="0" smtClean="0"/>
          </a:p>
          <a:p>
            <a:pPr eaLnBrk="1" hangingPunct="1">
              <a:spcBef>
                <a:spcPct val="0"/>
              </a:spcBef>
            </a:pPr>
            <a:r>
              <a:rPr lang="en-US" baseline="0" dirty="0" smtClean="0"/>
              <a:t>	$2 </a:t>
            </a:r>
            <a:r>
              <a:rPr lang="en-US" baseline="0" dirty="0" err="1" smtClean="0"/>
              <a:t>naf</a:t>
            </a:r>
            <a:endParaRPr lang="en-US" baseline="0" dirty="0" smtClean="0"/>
          </a:p>
          <a:p>
            <a:pPr eaLnBrk="1" hangingPunct="1">
              <a:spcBef>
                <a:spcPct val="0"/>
              </a:spcBef>
            </a:pPr>
            <a:r>
              <a:rPr lang="en-US" baseline="0" dirty="0" smtClean="0"/>
              <a:t>	$s – </a:t>
            </a:r>
            <a:r>
              <a:rPr lang="en-US" baseline="0" dirty="0" err="1" smtClean="0"/>
              <a:t>Inicio</a:t>
            </a:r>
            <a:r>
              <a:rPr lang="en-US" baseline="0" dirty="0" smtClean="0"/>
              <a:t> del </a:t>
            </a:r>
            <a:r>
              <a:rPr lang="en-US" baseline="0" dirty="0" err="1" smtClean="0"/>
              <a:t>periodo</a:t>
            </a:r>
            <a:endParaRPr lang="en-US" baseline="0" dirty="0" smtClean="0"/>
          </a:p>
          <a:p>
            <a:pPr eaLnBrk="1" hangingPunct="1">
              <a:spcBef>
                <a:spcPct val="0"/>
              </a:spcBef>
            </a:pPr>
            <a:r>
              <a:rPr lang="en-US" baseline="0" dirty="0" smtClean="0"/>
              <a:t>	$t – Final del </a:t>
            </a:r>
            <a:r>
              <a:rPr lang="en-US" baseline="0" dirty="0" err="1" smtClean="0"/>
              <a:t>periodo</a:t>
            </a:r>
            <a:r>
              <a:rPr lang="en-US" baseline="0" dirty="0" smtClean="0"/>
              <a:t> </a:t>
            </a:r>
          </a:p>
          <a:p>
            <a:pPr eaLnBrk="1" hangingPunct="1">
              <a:spcBef>
                <a:spcPct val="0"/>
              </a:spcBef>
            </a:pPr>
            <a:endParaRPr lang="en-US" dirty="0" smtClean="0"/>
          </a:p>
          <a:p>
            <a:pPr eaLnBrk="1" hangingPunct="1">
              <a:spcBef>
                <a:spcPct val="0"/>
              </a:spcBef>
            </a:pPr>
            <a:r>
              <a:rPr lang="en-US" dirty="0" smtClean="0"/>
              <a:t>Si no </a:t>
            </a:r>
            <a:r>
              <a:rPr lang="en-US" dirty="0" err="1" smtClean="0"/>
              <a:t>existiera</a:t>
            </a:r>
            <a:r>
              <a:rPr lang="en-US" baseline="0" dirty="0" smtClean="0"/>
              <a:t> el </a:t>
            </a:r>
            <a:r>
              <a:rPr lang="en-US" baseline="0" dirty="0" err="1" smtClean="0"/>
              <a:t>nombre</a:t>
            </a:r>
            <a:r>
              <a:rPr lang="en-US" baseline="0" dirty="0" smtClean="0"/>
              <a:t> </a:t>
            </a:r>
            <a:r>
              <a:rPr lang="en-US" dirty="0" smtClean="0"/>
              <a:t>en el NAF y </a:t>
            </a:r>
            <a:r>
              <a:rPr lang="en-US" dirty="0" err="1" smtClean="0"/>
              <a:t>usted</a:t>
            </a:r>
            <a:r>
              <a:rPr lang="en-US" dirty="0" smtClean="0"/>
              <a:t> </a:t>
            </a:r>
            <a:r>
              <a:rPr lang="en-US" dirty="0" err="1" smtClean="0"/>
              <a:t>utiliza</a:t>
            </a:r>
            <a:r>
              <a:rPr lang="en-US" dirty="0" smtClean="0"/>
              <a:t> la forma </a:t>
            </a:r>
            <a:r>
              <a:rPr lang="en-US" dirty="0" err="1" smtClean="0"/>
              <a:t>preferida</a:t>
            </a:r>
            <a:r>
              <a:rPr lang="en-US" dirty="0" smtClean="0"/>
              <a:t> del </a:t>
            </a:r>
            <a:r>
              <a:rPr lang="en-US" dirty="0" err="1" smtClean="0"/>
              <a:t>nombre</a:t>
            </a:r>
            <a:r>
              <a:rPr lang="en-US" dirty="0" smtClean="0"/>
              <a:t> del </a:t>
            </a:r>
            <a:r>
              <a:rPr lang="en-US" dirty="0" err="1" smtClean="0"/>
              <a:t>grupo</a:t>
            </a:r>
            <a:r>
              <a:rPr lang="en-US" dirty="0" smtClean="0"/>
              <a:t>, no </a:t>
            </a:r>
            <a:r>
              <a:rPr lang="en-US" dirty="0" err="1" smtClean="0"/>
              <a:t>es</a:t>
            </a:r>
            <a:r>
              <a:rPr lang="en-US" dirty="0" smtClean="0"/>
              <a:t> </a:t>
            </a:r>
            <a:r>
              <a:rPr lang="en-US" dirty="0" err="1" smtClean="0"/>
              <a:t>necesario</a:t>
            </a:r>
            <a:r>
              <a:rPr lang="en-US" dirty="0" smtClean="0"/>
              <a:t> </a:t>
            </a:r>
            <a:r>
              <a:rPr lang="en-US" dirty="0" err="1" smtClean="0"/>
              <a:t>que</a:t>
            </a:r>
            <a:r>
              <a:rPr lang="en-US" dirty="0" smtClean="0"/>
              <a:t> se </a:t>
            </a:r>
            <a:r>
              <a:rPr lang="en-US" dirty="0" err="1" smtClean="0"/>
              <a:t>establezca</a:t>
            </a:r>
            <a:r>
              <a:rPr lang="en-US" dirty="0" smtClean="0"/>
              <a:t>. Si no se </a:t>
            </a:r>
            <a:r>
              <a:rPr lang="en-US" dirty="0" err="1" smtClean="0"/>
              <a:t>establece</a:t>
            </a:r>
            <a:r>
              <a:rPr lang="en-US" dirty="0" smtClean="0"/>
              <a:t>,</a:t>
            </a:r>
            <a:r>
              <a:rPr lang="en-US" baseline="0" dirty="0" smtClean="0"/>
              <a:t> no </a:t>
            </a:r>
            <a:r>
              <a:rPr lang="en-US" baseline="0" dirty="0" err="1" smtClean="0"/>
              <a:t>incluye</a:t>
            </a:r>
            <a:r>
              <a:rPr lang="en-US" baseline="0" dirty="0" smtClean="0"/>
              <a:t> $2 </a:t>
            </a:r>
            <a:r>
              <a:rPr lang="en-US" baseline="0" dirty="0" err="1" smtClean="0"/>
              <a:t>naf</a:t>
            </a:r>
            <a:r>
              <a:rPr lang="en-US" baseline="0" dirty="0" smtClean="0"/>
              <a:t> </a:t>
            </a:r>
            <a:r>
              <a:rPr lang="en-US" baseline="0" dirty="0" err="1" smtClean="0"/>
              <a:t>en</a:t>
            </a:r>
            <a:r>
              <a:rPr lang="en-US" baseline="0" dirty="0" smtClean="0"/>
              <a:t> el campo 373.</a:t>
            </a:r>
            <a:endParaRPr lang="en-US" dirty="0" smtClean="0"/>
          </a:p>
          <a:p>
            <a:pPr eaLnBrk="1" hangingPunct="1">
              <a:spcBef>
                <a:spcPct val="0"/>
              </a:spcBef>
            </a:pPr>
            <a:endParaRPr lang="en-US" dirty="0" smtClean="0"/>
          </a:p>
        </p:txBody>
      </p:sp>
      <p:sp>
        <p:nvSpPr>
          <p:cNvPr id="1249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88D958-3BF5-4C8C-9BE5-284AF23F310F}" type="slidenum">
              <a:rPr lang="en-US">
                <a:cs typeface="Arial" charset="0"/>
              </a:rPr>
              <a:pPr fontAlgn="base">
                <a:spcBef>
                  <a:spcPct val="0"/>
                </a:spcBef>
                <a:spcAft>
                  <a:spcPct val="0"/>
                </a:spcAft>
                <a:defRPr/>
              </a:pPr>
              <a:t>68</a:t>
            </a:fld>
            <a:endParaRPr lang="en-US">
              <a:cs typeface="Arial" charset="0"/>
            </a:endParaRPr>
          </a:p>
        </p:txBody>
      </p:sp>
      <p:sp>
        <p:nvSpPr>
          <p:cNvPr id="12493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err="1" smtClean="0"/>
              <a:t>Revisión</a:t>
            </a:r>
            <a:r>
              <a:rPr lang="en-US" dirty="0" smtClean="0"/>
              <a:t>: 6 </a:t>
            </a:r>
            <a:r>
              <a:rPr lang="en-US" dirty="0" err="1" smtClean="0"/>
              <a:t>junio</a:t>
            </a:r>
            <a:r>
              <a:rPr lang="en-US" dirty="0" smtClean="0"/>
              <a:t> 2014</a:t>
            </a:r>
          </a:p>
          <a:p>
            <a:pPr eaLnBrk="1" hangingPunct="1">
              <a:spcBef>
                <a:spcPct val="0"/>
              </a:spcBef>
            </a:pPr>
            <a:r>
              <a:rPr lang="en-US" dirty="0" smtClean="0"/>
              <a:t>Campo MARC 375.</a:t>
            </a:r>
            <a:r>
              <a:rPr lang="en-US" baseline="0" dirty="0" smtClean="0"/>
              <a:t> se </a:t>
            </a:r>
            <a:r>
              <a:rPr lang="en-US" baseline="0" dirty="0" err="1" smtClean="0"/>
              <a:t>pueden</a:t>
            </a:r>
            <a:r>
              <a:rPr lang="en-US" baseline="0" dirty="0" smtClean="0"/>
              <a:t> registrar</a:t>
            </a:r>
            <a:r>
              <a:rPr lang="en-US" dirty="0" smtClean="0"/>
              <a:t> </a:t>
            </a:r>
            <a:r>
              <a:rPr lang="en-US" dirty="0" err="1" smtClean="0"/>
              <a:t>varios</a:t>
            </a:r>
            <a:r>
              <a:rPr lang="en-US" dirty="0" smtClean="0"/>
              <a:t> </a:t>
            </a:r>
            <a:r>
              <a:rPr lang="en-US" dirty="0" err="1" smtClean="0"/>
              <a:t>campos</a:t>
            </a:r>
            <a:r>
              <a:rPr lang="en-US" dirty="0" smtClean="0"/>
              <a:t> 375, con </a:t>
            </a:r>
            <a:r>
              <a:rPr lang="en-US" dirty="0" err="1" smtClean="0"/>
              <a:t>fechas</a:t>
            </a:r>
            <a:r>
              <a:rPr lang="en-US" dirty="0" smtClean="0"/>
              <a:t> en </a:t>
            </a:r>
            <a:r>
              <a:rPr lang="en-US" dirty="0" err="1" smtClean="0"/>
              <a:t>subcampo</a:t>
            </a:r>
            <a:r>
              <a:rPr lang="en-US" dirty="0" smtClean="0"/>
              <a:t> $s o $t, en</a:t>
            </a:r>
            <a:r>
              <a:rPr lang="en-US" baseline="0" dirty="0" smtClean="0"/>
              <a:t> </a:t>
            </a:r>
            <a:r>
              <a:rPr lang="en-US" dirty="0" smtClean="0"/>
              <a:t>los</a:t>
            </a:r>
            <a:r>
              <a:rPr lang="en-US" baseline="0" dirty="0" smtClean="0"/>
              <a:t> </a:t>
            </a:r>
            <a:r>
              <a:rPr lang="en-US" baseline="0" dirty="0" err="1" smtClean="0"/>
              <a:t>casos</a:t>
            </a:r>
            <a:r>
              <a:rPr lang="en-US" baseline="0" dirty="0" smtClean="0"/>
              <a:t> de </a:t>
            </a:r>
            <a:r>
              <a:rPr lang="en-US" baseline="0" dirty="0" err="1" smtClean="0"/>
              <a:t>cambio</a:t>
            </a:r>
            <a:r>
              <a:rPr lang="en-US" baseline="0" dirty="0" smtClean="0"/>
              <a:t> de </a:t>
            </a:r>
            <a:r>
              <a:rPr lang="en-US" baseline="0" dirty="0" err="1" smtClean="0"/>
              <a:t>sexo</a:t>
            </a:r>
            <a:r>
              <a:rPr lang="en-US" baseline="0" dirty="0" smtClean="0"/>
              <a:t>.</a:t>
            </a:r>
          </a:p>
          <a:p>
            <a:pPr eaLnBrk="1" hangingPunct="1">
              <a:spcBef>
                <a:spcPct val="0"/>
              </a:spcBef>
            </a:pPr>
            <a:endParaRPr lang="en-US" baseline="0" dirty="0" smtClean="0"/>
          </a:p>
          <a:p>
            <a:pPr eaLnBrk="1" hangingPunct="1">
              <a:spcBef>
                <a:spcPct val="0"/>
              </a:spcBef>
            </a:pPr>
            <a:r>
              <a:rPr lang="en-US" baseline="0" dirty="0" err="1" smtClean="0"/>
              <a:t>Prefiera</a:t>
            </a:r>
            <a:r>
              <a:rPr lang="en-US" baseline="0" dirty="0" smtClean="0"/>
              <a:t> el </a:t>
            </a:r>
            <a:r>
              <a:rPr lang="en-US" baseline="0" dirty="0" err="1" smtClean="0"/>
              <a:t>uso</a:t>
            </a:r>
            <a:r>
              <a:rPr lang="en-US" baseline="0" dirty="0" smtClean="0"/>
              <a:t> de los </a:t>
            </a:r>
            <a:r>
              <a:rPr lang="en-US" baseline="0" dirty="0" err="1" smtClean="0"/>
              <a:t>términos</a:t>
            </a:r>
            <a:r>
              <a:rPr lang="en-US" baseline="0" dirty="0" smtClean="0"/>
              <a:t> RDA </a:t>
            </a:r>
            <a:r>
              <a:rPr lang="en-US" baseline="0" dirty="0" err="1" smtClean="0"/>
              <a:t>para</a:t>
            </a:r>
            <a:r>
              <a:rPr lang="en-US" baseline="0" dirty="0" smtClean="0"/>
              <a:t> </a:t>
            </a:r>
            <a:r>
              <a:rPr lang="en-US" baseline="0" dirty="0" err="1" smtClean="0"/>
              <a:t>género</a:t>
            </a:r>
            <a:r>
              <a:rPr lang="en-US" baseline="0" dirty="0" smtClean="0"/>
              <a:t>, </a:t>
            </a:r>
            <a:r>
              <a:rPr lang="en-US" baseline="0" dirty="0" err="1" smtClean="0"/>
              <a:t>más</a:t>
            </a:r>
            <a:r>
              <a:rPr lang="en-US" baseline="0" dirty="0" smtClean="0"/>
              <a:t> </a:t>
            </a:r>
            <a:r>
              <a:rPr lang="en-US" baseline="0" dirty="0" err="1" smtClean="0"/>
              <a:t>que</a:t>
            </a:r>
            <a:r>
              <a:rPr lang="en-US" baseline="0" dirty="0" smtClean="0"/>
              <a:t> los </a:t>
            </a:r>
            <a:r>
              <a:rPr lang="en-US" baseline="0" dirty="0" err="1" smtClean="0"/>
              <a:t>códigos</a:t>
            </a:r>
            <a:r>
              <a:rPr lang="en-US" baseline="0" dirty="0" smtClean="0"/>
              <a:t> ISO 5218. </a:t>
            </a:r>
            <a:r>
              <a:rPr lang="en-US" baseline="0" dirty="0" err="1" smtClean="0"/>
              <a:t>También</a:t>
            </a:r>
            <a:r>
              <a:rPr lang="en-US" baseline="0" dirty="0" smtClean="0"/>
              <a:t> </a:t>
            </a:r>
            <a:r>
              <a:rPr lang="en-US" baseline="0" dirty="0" err="1" smtClean="0"/>
              <a:t>puede</a:t>
            </a:r>
            <a:r>
              <a:rPr lang="en-US" baseline="0" dirty="0" smtClean="0"/>
              <a:t> </a:t>
            </a:r>
            <a:r>
              <a:rPr lang="en-US" baseline="0" dirty="0" err="1" smtClean="0"/>
              <a:t>utilizar</a:t>
            </a:r>
            <a:r>
              <a:rPr lang="en-US" baseline="0" dirty="0" smtClean="0"/>
              <a:t> los </a:t>
            </a:r>
            <a:r>
              <a:rPr lang="en-US" baseline="0" dirty="0" err="1" smtClean="0"/>
              <a:t>términos</a:t>
            </a:r>
            <a:r>
              <a:rPr lang="en-US" baseline="0" dirty="0" smtClean="0"/>
              <a:t> LCSH (con </a:t>
            </a:r>
            <a:r>
              <a:rPr lang="en-US" baseline="0" dirty="0" err="1" smtClean="0"/>
              <a:t>subcampo</a:t>
            </a:r>
            <a:r>
              <a:rPr lang="en-US" baseline="0" dirty="0" smtClean="0"/>
              <a:t> $2) en </a:t>
            </a:r>
            <a:r>
              <a:rPr lang="en-US" baseline="0" dirty="0" err="1" smtClean="0"/>
              <a:t>este</a:t>
            </a:r>
            <a:r>
              <a:rPr lang="en-US" baseline="0" dirty="0" smtClean="0"/>
              <a:t> campo.</a:t>
            </a:r>
          </a:p>
          <a:p>
            <a:pPr eaLnBrk="1" hangingPunct="1">
              <a:spcBef>
                <a:spcPct val="0"/>
              </a:spcBef>
            </a:pPr>
            <a:endParaRPr lang="en-US" baseline="0" dirty="0" smtClean="0"/>
          </a:p>
          <a:p>
            <a:pPr eaLnBrk="1" hangingPunct="1">
              <a:spcBef>
                <a:spcPct val="0"/>
              </a:spcBef>
            </a:pPr>
            <a:r>
              <a:rPr lang="en-US" baseline="0" dirty="0" err="1" smtClean="0"/>
              <a:t>Aunque</a:t>
            </a:r>
            <a:r>
              <a:rPr lang="en-US" baseline="0" dirty="0" smtClean="0"/>
              <a:t> el </a:t>
            </a:r>
            <a:r>
              <a:rPr lang="en-US" baseline="0" dirty="0" err="1" smtClean="0"/>
              <a:t>código</a:t>
            </a:r>
            <a:r>
              <a:rPr lang="en-US" baseline="0" dirty="0" smtClean="0"/>
              <a:t> de </a:t>
            </a:r>
            <a:r>
              <a:rPr lang="en-US" baseline="0" dirty="0" err="1" smtClean="0"/>
              <a:t>fuente</a:t>
            </a:r>
            <a:r>
              <a:rPr lang="en-US" baseline="0" dirty="0" smtClean="0"/>
              <a:t> </a:t>
            </a:r>
            <a:r>
              <a:rPr lang="en-US" baseline="0" dirty="0" err="1" smtClean="0"/>
              <a:t>lcsh</a:t>
            </a:r>
            <a:r>
              <a:rPr lang="en-US" baseline="0" dirty="0" smtClean="0"/>
              <a:t> se ha </a:t>
            </a:r>
            <a:r>
              <a:rPr lang="en-US" baseline="0" dirty="0" err="1" smtClean="0"/>
              <a:t>establecido</a:t>
            </a:r>
            <a:r>
              <a:rPr lang="en-US" baseline="0" dirty="0" smtClean="0"/>
              <a:t> para </a:t>
            </a:r>
            <a:r>
              <a:rPr lang="en-US" baseline="0" dirty="0" err="1" smtClean="0"/>
              <a:t>usar</a:t>
            </a:r>
            <a:r>
              <a:rPr lang="en-US" baseline="0" dirty="0" smtClean="0"/>
              <a:t> </a:t>
            </a:r>
            <a:r>
              <a:rPr lang="en-US" baseline="0" dirty="0" err="1" smtClean="0"/>
              <a:t>en</a:t>
            </a:r>
            <a:r>
              <a:rPr lang="en-US" baseline="0" dirty="0" smtClean="0"/>
              <a:t> el 375 </a:t>
            </a:r>
            <a:r>
              <a:rPr lang="en-US" baseline="0" dirty="0" err="1" smtClean="0"/>
              <a:t>hace</a:t>
            </a:r>
            <a:r>
              <a:rPr lang="en-US" baseline="0" dirty="0" smtClean="0"/>
              <a:t> </a:t>
            </a:r>
            <a:r>
              <a:rPr lang="en-US" baseline="0" dirty="0" err="1" smtClean="0"/>
              <a:t>unos</a:t>
            </a:r>
            <a:r>
              <a:rPr lang="en-US" baseline="0" dirty="0" smtClean="0"/>
              <a:t> </a:t>
            </a:r>
            <a:r>
              <a:rPr lang="en-US" baseline="0" dirty="0" err="1" smtClean="0"/>
              <a:t>años</a:t>
            </a:r>
            <a:r>
              <a:rPr lang="en-US" baseline="0" dirty="0" smtClean="0"/>
              <a:t>, </a:t>
            </a:r>
            <a:r>
              <a:rPr lang="en-US" baseline="0" dirty="0" err="1" smtClean="0"/>
              <a:t>nunca</a:t>
            </a:r>
            <a:r>
              <a:rPr lang="en-US" baseline="0" dirty="0" smtClean="0"/>
              <a:t> </a:t>
            </a:r>
            <a:r>
              <a:rPr lang="en-US" baseline="0" dirty="0" err="1" smtClean="0"/>
              <a:t>anunció</a:t>
            </a:r>
            <a:r>
              <a:rPr lang="en-US" baseline="0" dirty="0" smtClean="0"/>
              <a:t> </a:t>
            </a:r>
            <a:r>
              <a:rPr lang="en-US" baseline="0" dirty="0" err="1" smtClean="0"/>
              <a:t>como</a:t>
            </a:r>
            <a:r>
              <a:rPr lang="en-US" baseline="0" dirty="0" smtClean="0"/>
              <a:t> </a:t>
            </a:r>
            <a:r>
              <a:rPr lang="en-US" baseline="0" dirty="0" err="1" smtClean="0"/>
              <a:t>una</a:t>
            </a:r>
            <a:r>
              <a:rPr lang="en-US" baseline="0" dirty="0" smtClean="0"/>
              <a:t> </a:t>
            </a:r>
            <a:r>
              <a:rPr lang="en-US" baseline="0" dirty="0" err="1" smtClean="0"/>
              <a:t>fuente</a:t>
            </a:r>
            <a:r>
              <a:rPr lang="en-US" baseline="0" dirty="0" smtClean="0"/>
              <a:t> de </a:t>
            </a:r>
            <a:r>
              <a:rPr lang="en-US" baseline="0" dirty="0" err="1" smtClean="0"/>
              <a:t>género</a:t>
            </a:r>
            <a:r>
              <a:rPr lang="en-US" baseline="0" dirty="0" smtClean="0"/>
              <a:t> </a:t>
            </a:r>
            <a:r>
              <a:rPr lang="en-US" baseline="0" dirty="0" err="1" smtClean="0"/>
              <a:t>por</a:t>
            </a:r>
            <a:r>
              <a:rPr lang="en-US" baseline="0" dirty="0" smtClean="0"/>
              <a:t> NDMSO y OCLC </a:t>
            </a:r>
            <a:r>
              <a:rPr lang="en-US" baseline="0" dirty="0" err="1" smtClean="0"/>
              <a:t>nunca</a:t>
            </a:r>
            <a:r>
              <a:rPr lang="en-US" baseline="0" dirty="0" smtClean="0"/>
              <a:t> </a:t>
            </a:r>
            <a:r>
              <a:rPr lang="en-US" baseline="0" dirty="0" err="1" smtClean="0"/>
              <a:t>añadió</a:t>
            </a:r>
            <a:r>
              <a:rPr lang="en-US" baseline="0" dirty="0" smtClean="0"/>
              <a:t> a </a:t>
            </a:r>
            <a:r>
              <a:rPr lang="en-US" baseline="0" dirty="0" err="1" smtClean="0"/>
              <a:t>su</a:t>
            </a:r>
            <a:r>
              <a:rPr lang="en-US" baseline="0" dirty="0" smtClean="0"/>
              <a:t> software de </a:t>
            </a:r>
            <a:r>
              <a:rPr lang="en-US" baseline="0" dirty="0" err="1" smtClean="0"/>
              <a:t>validación</a:t>
            </a:r>
            <a:r>
              <a:rPr lang="en-US" baseline="0" dirty="0" smtClean="0"/>
              <a:t>. No </a:t>
            </a:r>
            <a:r>
              <a:rPr lang="en-US" baseline="0" dirty="0" err="1" smtClean="0"/>
              <a:t>será</a:t>
            </a:r>
            <a:r>
              <a:rPr lang="en-US" baseline="0" dirty="0" smtClean="0"/>
              <a:t> </a:t>
            </a:r>
            <a:r>
              <a:rPr lang="en-US" baseline="0" dirty="0" err="1" smtClean="0"/>
              <a:t>posible</a:t>
            </a:r>
            <a:r>
              <a:rPr lang="en-US" baseline="0" dirty="0" smtClean="0"/>
              <a:t> </a:t>
            </a:r>
            <a:r>
              <a:rPr lang="en-US" baseline="0" dirty="0" err="1" smtClean="0"/>
              <a:t>emplear</a:t>
            </a:r>
            <a:r>
              <a:rPr lang="en-US" baseline="0" dirty="0" smtClean="0"/>
              <a:t> </a:t>
            </a:r>
            <a:r>
              <a:rPr lang="en-US" baseline="0" dirty="0" err="1" smtClean="0"/>
              <a:t>este</a:t>
            </a:r>
            <a:r>
              <a:rPr lang="en-US" baseline="0" dirty="0" smtClean="0"/>
              <a:t> </a:t>
            </a:r>
            <a:r>
              <a:rPr lang="en-US" baseline="0" dirty="0" err="1" smtClean="0"/>
              <a:t>código</a:t>
            </a:r>
            <a:r>
              <a:rPr lang="en-US" baseline="0" dirty="0" smtClean="0"/>
              <a:t> </a:t>
            </a:r>
            <a:r>
              <a:rPr lang="en-US" baseline="0" dirty="0" err="1" smtClean="0"/>
              <a:t>en</a:t>
            </a:r>
            <a:r>
              <a:rPr lang="en-US" baseline="0" dirty="0" smtClean="0"/>
              <a:t> el 375 hasta </a:t>
            </a:r>
            <a:r>
              <a:rPr lang="en-US" baseline="0" dirty="0" err="1" smtClean="0"/>
              <a:t>su</a:t>
            </a:r>
            <a:r>
              <a:rPr lang="en-US" baseline="0" dirty="0" smtClean="0"/>
              <a:t> </a:t>
            </a:r>
            <a:r>
              <a:rPr lang="en-US" baseline="0" dirty="0" err="1" smtClean="0"/>
              <a:t>proxima</a:t>
            </a:r>
            <a:r>
              <a:rPr lang="en-US" baseline="0" dirty="0" smtClean="0"/>
              <a:t> </a:t>
            </a:r>
            <a:r>
              <a:rPr lang="en-US" baseline="0" dirty="0" err="1" smtClean="0"/>
              <a:t>revisión</a:t>
            </a:r>
            <a:r>
              <a:rPr lang="en-US" baseline="0" dirty="0" smtClean="0"/>
              <a:t> de </a:t>
            </a:r>
            <a:r>
              <a:rPr lang="en-US" baseline="0" dirty="0" err="1" smtClean="0"/>
              <a:t>Connexion</a:t>
            </a:r>
            <a:r>
              <a:rPr lang="en-US" baseline="0" dirty="0" smtClean="0"/>
              <a:t>, </a:t>
            </a:r>
            <a:r>
              <a:rPr lang="en-US" baseline="0" dirty="0" err="1" smtClean="0"/>
              <a:t>más</a:t>
            </a:r>
            <a:r>
              <a:rPr lang="en-US" baseline="0" dirty="0" smtClean="0"/>
              <a:t> </a:t>
            </a:r>
            <a:r>
              <a:rPr lang="en-US" baseline="0" dirty="0" err="1" smtClean="0"/>
              <a:t>tarde</a:t>
            </a:r>
            <a:r>
              <a:rPr lang="en-US" baseline="0" dirty="0" smtClean="0"/>
              <a:t> </a:t>
            </a:r>
            <a:r>
              <a:rPr lang="en-US" baseline="0" dirty="0" err="1" smtClean="0"/>
              <a:t>en</a:t>
            </a:r>
            <a:r>
              <a:rPr lang="en-US" baseline="0" dirty="0" smtClean="0"/>
              <a:t> 2014</a:t>
            </a:r>
          </a:p>
          <a:p>
            <a:pPr eaLnBrk="1" hangingPunct="1">
              <a:spcBef>
                <a:spcPct val="0"/>
              </a:spcBef>
            </a:pPr>
            <a:endParaRPr lang="en-US" baseline="0" dirty="0" smtClean="0"/>
          </a:p>
          <a:p>
            <a:pPr eaLnBrk="1" hangingPunct="1">
              <a:spcBef>
                <a:spcPct val="0"/>
              </a:spcBef>
            </a:pPr>
            <a:r>
              <a:rPr lang="en-US" baseline="0" dirty="0" err="1" smtClean="0"/>
              <a:t>Aplique</a:t>
            </a:r>
            <a:r>
              <a:rPr lang="en-US" baseline="0" dirty="0" smtClean="0"/>
              <a:t> el </a:t>
            </a:r>
            <a:r>
              <a:rPr lang="en-US" baseline="0" dirty="0" err="1" smtClean="0"/>
              <a:t>criterio</a:t>
            </a:r>
            <a:r>
              <a:rPr lang="en-US" baseline="0" dirty="0" smtClean="0"/>
              <a:t> del </a:t>
            </a:r>
            <a:r>
              <a:rPr lang="en-US" baseline="0" dirty="0" err="1" smtClean="0"/>
              <a:t>catalogador</a:t>
            </a:r>
            <a:r>
              <a:rPr lang="en-US" baseline="0" dirty="0" smtClean="0"/>
              <a:t> al </a:t>
            </a:r>
            <a:r>
              <a:rPr lang="en-US" baseline="0" dirty="0" err="1" smtClean="0"/>
              <a:t>decidir</a:t>
            </a:r>
            <a:r>
              <a:rPr lang="en-US" baseline="0" dirty="0" smtClean="0"/>
              <a:t> </a:t>
            </a:r>
            <a:r>
              <a:rPr lang="en-US" baseline="0" dirty="0" err="1" smtClean="0"/>
              <a:t>si</a:t>
            </a:r>
            <a:r>
              <a:rPr lang="en-US" baseline="0" dirty="0" smtClean="0"/>
              <a:t> </a:t>
            </a:r>
            <a:r>
              <a:rPr lang="en-US" baseline="0" dirty="0" err="1" smtClean="0"/>
              <a:t>fuera</a:t>
            </a:r>
            <a:r>
              <a:rPr lang="en-US" baseline="0" dirty="0" smtClean="0"/>
              <a:t> </a:t>
            </a:r>
            <a:r>
              <a:rPr lang="en-US" baseline="0" dirty="0" err="1" smtClean="0"/>
              <a:t>útil</a:t>
            </a:r>
            <a:r>
              <a:rPr lang="en-US" baseline="0" dirty="0" smtClean="0"/>
              <a:t> </a:t>
            </a:r>
            <a:r>
              <a:rPr lang="en-US" baseline="0" dirty="0" err="1" smtClean="0"/>
              <a:t>para</a:t>
            </a:r>
            <a:r>
              <a:rPr lang="en-US" baseline="0" dirty="0" smtClean="0"/>
              <a:t> el </a:t>
            </a:r>
            <a:r>
              <a:rPr lang="en-US" baseline="0" dirty="0" err="1" smtClean="0"/>
              <a:t>usuario</a:t>
            </a:r>
            <a:r>
              <a:rPr lang="en-US" baseline="0" dirty="0" smtClean="0"/>
              <a:t> (</a:t>
            </a:r>
            <a:r>
              <a:rPr lang="en-US" baseline="0" dirty="0" err="1" smtClean="0"/>
              <a:t>incluyendo</a:t>
            </a:r>
            <a:r>
              <a:rPr lang="en-US" baseline="0" dirty="0" smtClean="0"/>
              <a:t> </a:t>
            </a:r>
            <a:r>
              <a:rPr lang="en-US" baseline="0" dirty="0" err="1" smtClean="0"/>
              <a:t>otro</a:t>
            </a:r>
            <a:r>
              <a:rPr lang="en-US" baseline="0" dirty="0" smtClean="0"/>
              <a:t> </a:t>
            </a:r>
            <a:r>
              <a:rPr lang="en-US" baseline="0" dirty="0" err="1" smtClean="0"/>
              <a:t>catalogador</a:t>
            </a:r>
            <a:r>
              <a:rPr lang="en-US" baseline="0" dirty="0" smtClean="0"/>
              <a:t>), el </a:t>
            </a:r>
            <a:r>
              <a:rPr lang="en-US" baseline="0" dirty="0" err="1" smtClean="0"/>
              <a:t>proporcionar</a:t>
            </a:r>
            <a:r>
              <a:rPr lang="en-US" baseline="0" dirty="0" smtClean="0"/>
              <a:t> </a:t>
            </a:r>
            <a:r>
              <a:rPr lang="en-US" baseline="0" dirty="0" err="1" smtClean="0"/>
              <a:t>información</a:t>
            </a:r>
            <a:r>
              <a:rPr lang="en-US" baseline="0" dirty="0" smtClean="0"/>
              <a:t> </a:t>
            </a:r>
            <a:r>
              <a:rPr lang="en-US" baseline="0" dirty="0" err="1" smtClean="0"/>
              <a:t>sobre</a:t>
            </a:r>
            <a:r>
              <a:rPr lang="en-US" baseline="0" dirty="0" smtClean="0"/>
              <a:t> el </a:t>
            </a:r>
            <a:r>
              <a:rPr lang="en-US" baseline="0" dirty="0" err="1" smtClean="0"/>
              <a:t>género</a:t>
            </a:r>
            <a:r>
              <a:rPr lang="en-US" baseline="0" dirty="0" smtClean="0"/>
              <a:t> en el RAN. </a:t>
            </a:r>
            <a:r>
              <a:rPr lang="en-US" baseline="0" dirty="0" err="1" smtClean="0"/>
              <a:t>Tengalo</a:t>
            </a:r>
            <a:r>
              <a:rPr lang="en-US" baseline="0" dirty="0" smtClean="0"/>
              <a:t> en </a:t>
            </a:r>
            <a:r>
              <a:rPr lang="en-US" baseline="0" dirty="0" err="1" smtClean="0"/>
              <a:t>cuenta</a:t>
            </a:r>
            <a:r>
              <a:rPr lang="en-US" baseline="0" dirty="0" smtClean="0"/>
              <a:t> al </a:t>
            </a:r>
            <a:r>
              <a:rPr lang="en-US" baseline="0" dirty="0" err="1" smtClean="0"/>
              <a:t>hacer</a:t>
            </a:r>
            <a:r>
              <a:rPr lang="en-US" baseline="0" dirty="0" smtClean="0"/>
              <a:t> </a:t>
            </a:r>
            <a:r>
              <a:rPr lang="en-US" baseline="0" dirty="0" err="1" smtClean="0"/>
              <a:t>búsquedas</a:t>
            </a:r>
            <a:r>
              <a:rPr lang="en-US" baseline="0" dirty="0" smtClean="0"/>
              <a:t> </a:t>
            </a:r>
            <a:r>
              <a:rPr lang="en-US" baseline="0" dirty="0" err="1" smtClean="0"/>
              <a:t>bibliográfica</a:t>
            </a:r>
            <a:r>
              <a:rPr lang="en-US" baseline="0" dirty="0" smtClean="0"/>
              <a:t> </a:t>
            </a:r>
            <a:r>
              <a:rPr lang="en-US" baseline="0" dirty="0" err="1" smtClean="0"/>
              <a:t>más</a:t>
            </a:r>
            <a:r>
              <a:rPr lang="en-US" baseline="0" dirty="0" smtClean="0"/>
              <a:t> </a:t>
            </a:r>
            <a:r>
              <a:rPr lang="en-US" baseline="0" dirty="0" err="1" smtClean="0"/>
              <a:t>específicas</a:t>
            </a:r>
            <a:r>
              <a:rPr lang="en-US" baseline="0" dirty="0" smtClean="0"/>
              <a:t>, </a:t>
            </a:r>
            <a:r>
              <a:rPr lang="en-US" baseline="0" dirty="0" err="1" smtClean="0"/>
              <a:t>por</a:t>
            </a:r>
            <a:r>
              <a:rPr lang="en-US" baseline="0" dirty="0" smtClean="0"/>
              <a:t> </a:t>
            </a:r>
            <a:r>
              <a:rPr lang="en-US" baseline="0" dirty="0" err="1" smtClean="0"/>
              <a:t>ejemplo</a:t>
            </a:r>
            <a:r>
              <a:rPr lang="en-US" baseline="0" dirty="0" smtClean="0"/>
              <a:t>, al </a:t>
            </a:r>
            <a:r>
              <a:rPr lang="en-US" baseline="0" dirty="0" err="1" smtClean="0"/>
              <a:t>buscar</a:t>
            </a:r>
            <a:r>
              <a:rPr lang="en-US" baseline="0" dirty="0" smtClean="0"/>
              <a:t> </a:t>
            </a:r>
            <a:r>
              <a:rPr lang="en-US" baseline="0" dirty="0" err="1" smtClean="0"/>
              <a:t>materiales</a:t>
            </a:r>
            <a:r>
              <a:rPr lang="en-US" baseline="0" dirty="0" smtClean="0"/>
              <a:t> </a:t>
            </a:r>
            <a:r>
              <a:rPr lang="en-US" baseline="0" dirty="0" err="1" smtClean="0"/>
              <a:t>creados</a:t>
            </a:r>
            <a:r>
              <a:rPr lang="en-US" baseline="0" dirty="0" smtClean="0"/>
              <a:t> </a:t>
            </a:r>
            <a:r>
              <a:rPr lang="en-US" baseline="0" dirty="0" err="1" smtClean="0"/>
              <a:t>por</a:t>
            </a:r>
            <a:r>
              <a:rPr lang="en-US" baseline="0" dirty="0" smtClean="0"/>
              <a:t> </a:t>
            </a:r>
            <a:r>
              <a:rPr lang="en-US" baseline="0" dirty="0" err="1" smtClean="0"/>
              <a:t>mujeres</a:t>
            </a:r>
            <a:r>
              <a:rPr lang="en-US" baseline="0" dirty="0" smtClean="0"/>
              <a:t> en el </a:t>
            </a:r>
            <a:r>
              <a:rPr lang="en-US" baseline="0" dirty="0" err="1" smtClean="0"/>
              <a:t>área</a:t>
            </a:r>
            <a:r>
              <a:rPr lang="en-US" baseline="0" dirty="0" smtClean="0"/>
              <a:t> de la </a:t>
            </a:r>
            <a:r>
              <a:rPr lang="en-US" baseline="0" dirty="0" err="1" smtClean="0"/>
              <a:t>Física</a:t>
            </a:r>
            <a:r>
              <a:rPr lang="en-US" baseline="0" dirty="0" smtClean="0"/>
              <a:t>.</a:t>
            </a:r>
          </a:p>
          <a:p>
            <a:pPr eaLnBrk="1" hangingPunct="1">
              <a:spcBef>
                <a:spcPct val="0"/>
              </a:spcBef>
            </a:pPr>
            <a:endParaRPr lang="en-US" dirty="0" smtClean="0"/>
          </a:p>
        </p:txBody>
      </p:sp>
      <p:sp>
        <p:nvSpPr>
          <p:cNvPr id="1269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254490-06C9-4F3A-A921-3EBA6DFDDC0A}" type="slidenum">
              <a:rPr lang="en-US">
                <a:cs typeface="Arial" charset="0"/>
              </a:rPr>
              <a:pPr fontAlgn="base">
                <a:spcBef>
                  <a:spcPct val="0"/>
                </a:spcBef>
                <a:spcAft>
                  <a:spcPct val="0"/>
                </a:spcAft>
                <a:defRPr/>
              </a:pPr>
              <a:t>69</a:t>
            </a:fld>
            <a:endParaRPr lang="en-US">
              <a:cs typeface="Arial" charset="0"/>
            </a:endParaRPr>
          </a:p>
        </p:txBody>
      </p:sp>
      <p:sp>
        <p:nvSpPr>
          <p:cNvPr id="12698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bwMode="auto">
          <a:noFill/>
          <a:ln>
            <a:solidFill>
              <a:srgbClr val="000000"/>
            </a:solidFill>
            <a:miter lim="800000"/>
            <a:headEnd/>
            <a:tailEnd/>
          </a:ln>
        </p:spPr>
      </p:sp>
      <p:sp>
        <p:nvSpPr>
          <p:cNvPr id="1290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cs typeface="Arial" charset="0"/>
              </a:rPr>
              <a:t>1 mayo 2013</a:t>
            </a:r>
          </a:p>
          <a:p>
            <a:pPr eaLnBrk="1" hangingPunct="1">
              <a:spcBef>
                <a:spcPct val="0"/>
              </a:spcBef>
            </a:pPr>
            <a:endParaRPr lang="en-US" dirty="0" smtClean="0">
              <a:cs typeface="Arial" charset="0"/>
            </a:endParaRPr>
          </a:p>
          <a:p>
            <a:pPr eaLnBrk="1" hangingPunct="1">
              <a:spcBef>
                <a:spcPct val="0"/>
              </a:spcBef>
            </a:pPr>
            <a:r>
              <a:rPr lang="en-US" dirty="0" smtClean="0">
                <a:cs typeface="Arial" charset="0"/>
              </a:rPr>
              <a:t>La</a:t>
            </a:r>
            <a:r>
              <a:rPr lang="en-US" baseline="0" dirty="0" smtClean="0">
                <a:cs typeface="Arial" charset="0"/>
              </a:rPr>
              <a:t> "</a:t>
            </a:r>
            <a:r>
              <a:rPr lang="en-US" baseline="0" dirty="0" err="1" smtClean="0">
                <a:cs typeface="Arial" charset="0"/>
              </a:rPr>
              <a:t>Lengua</a:t>
            </a:r>
            <a:r>
              <a:rPr lang="en-US" baseline="0" dirty="0" smtClean="0">
                <a:cs typeface="Arial" charset="0"/>
              </a:rPr>
              <a:t> </a:t>
            </a:r>
            <a:r>
              <a:rPr lang="en-US" dirty="0" smtClean="0">
                <a:cs typeface="Arial" charset="0"/>
              </a:rPr>
              <a:t>de la</a:t>
            </a:r>
            <a:r>
              <a:rPr lang="en-US" baseline="0" dirty="0" smtClean="0">
                <a:cs typeface="Arial" charset="0"/>
              </a:rPr>
              <a:t> persona" </a:t>
            </a:r>
            <a:r>
              <a:rPr lang="en-US" baseline="0" dirty="0" err="1" smtClean="0">
                <a:cs typeface="Arial" charset="0"/>
              </a:rPr>
              <a:t>es</a:t>
            </a:r>
            <a:r>
              <a:rPr lang="en-US" baseline="0" dirty="0" smtClean="0">
                <a:cs typeface="Arial" charset="0"/>
              </a:rPr>
              <a:t> </a:t>
            </a:r>
            <a:r>
              <a:rPr lang="en-US" baseline="0" dirty="0" err="1" smtClean="0">
                <a:cs typeface="Arial" charset="0"/>
              </a:rPr>
              <a:t>una</a:t>
            </a:r>
            <a:r>
              <a:rPr lang="en-US" baseline="0" dirty="0" smtClean="0">
                <a:cs typeface="Arial" charset="0"/>
              </a:rPr>
              <a:t> </a:t>
            </a:r>
            <a:r>
              <a:rPr lang="en-US" baseline="0" dirty="0" err="1" smtClean="0">
                <a:cs typeface="Arial" charset="0"/>
              </a:rPr>
              <a:t>lengua</a:t>
            </a:r>
            <a:r>
              <a:rPr lang="en-US" baseline="0" dirty="0" smtClean="0">
                <a:cs typeface="Arial" charset="0"/>
              </a:rPr>
              <a:t> </a:t>
            </a:r>
            <a:r>
              <a:rPr lang="en-US" baseline="0" dirty="0" err="1" smtClean="0">
                <a:cs typeface="Arial" charset="0"/>
              </a:rPr>
              <a:t>que</a:t>
            </a:r>
            <a:r>
              <a:rPr lang="en-US" baseline="0" dirty="0" smtClean="0">
                <a:cs typeface="Arial" charset="0"/>
              </a:rPr>
              <a:t> la persona </a:t>
            </a:r>
            <a:r>
              <a:rPr lang="en-US" baseline="0" dirty="0" err="1" smtClean="0">
                <a:cs typeface="Arial" charset="0"/>
              </a:rPr>
              <a:t>utiliza</a:t>
            </a:r>
            <a:r>
              <a:rPr lang="en-US" baseline="0" dirty="0" smtClean="0">
                <a:cs typeface="Arial" charset="0"/>
              </a:rPr>
              <a:t> en la </a:t>
            </a:r>
            <a:r>
              <a:rPr lang="en-US" baseline="0" dirty="0" err="1" smtClean="0">
                <a:cs typeface="Arial" charset="0"/>
              </a:rPr>
              <a:t>creación</a:t>
            </a:r>
            <a:r>
              <a:rPr lang="en-US" baseline="0" dirty="0" smtClean="0">
                <a:cs typeface="Arial" charset="0"/>
              </a:rPr>
              <a:t> o </a:t>
            </a:r>
            <a:r>
              <a:rPr lang="en-US" baseline="0" dirty="0" err="1" smtClean="0">
                <a:cs typeface="Arial" charset="0"/>
              </a:rPr>
              <a:t>contribución</a:t>
            </a:r>
            <a:r>
              <a:rPr lang="en-US" baseline="0" dirty="0" smtClean="0">
                <a:cs typeface="Arial" charset="0"/>
              </a:rPr>
              <a:t> a un </a:t>
            </a:r>
            <a:r>
              <a:rPr lang="en-US" baseline="0" dirty="0" err="1" smtClean="0">
                <a:cs typeface="Arial" charset="0"/>
              </a:rPr>
              <a:t>recurso</a:t>
            </a:r>
            <a:r>
              <a:rPr lang="en-US" baseline="0" dirty="0" smtClean="0">
                <a:cs typeface="Arial" charset="0"/>
              </a:rPr>
              <a:t>.</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http://</a:t>
            </a:r>
            <a:r>
              <a:rPr lang="en-US" dirty="0" err="1" smtClean="0"/>
              <a:t>www.loc.gov</a:t>
            </a:r>
            <a:r>
              <a:rPr lang="en-US" dirty="0" smtClean="0"/>
              <a:t>/marc/languages/</a:t>
            </a:r>
            <a:r>
              <a:rPr lang="en-US" dirty="0" err="1" smtClean="0"/>
              <a:t>langhome.html</a:t>
            </a:r>
            <a:r>
              <a:rPr lang="en-US" dirty="0" smtClean="0"/>
              <a:t> </a:t>
            </a:r>
          </a:p>
          <a:p>
            <a:pPr eaLnBrk="1" hangingPunct="1">
              <a:spcBef>
                <a:spcPct val="0"/>
              </a:spcBef>
            </a:pPr>
            <a:endParaRPr lang="en-US" baseline="0" dirty="0" smtClean="0">
              <a:cs typeface="Arial" charset="0"/>
            </a:endParaRPr>
          </a:p>
          <a:p>
            <a:pPr eaLnBrk="1" hangingPunct="1">
              <a:spcBef>
                <a:spcPct val="0"/>
              </a:spcBef>
            </a:pPr>
            <a:r>
              <a:rPr lang="en-US" baseline="0" dirty="0" err="1" smtClean="0">
                <a:cs typeface="Arial" charset="0"/>
              </a:rPr>
              <a:t>Prefiera</a:t>
            </a:r>
            <a:r>
              <a:rPr lang="en-US" baseline="0" dirty="0" smtClean="0">
                <a:cs typeface="Arial" charset="0"/>
              </a:rPr>
              <a:t> </a:t>
            </a:r>
            <a:r>
              <a:rPr lang="en-US" baseline="0" dirty="0" err="1" smtClean="0">
                <a:cs typeface="Arial" charset="0"/>
              </a:rPr>
              <a:t>utilizar</a:t>
            </a:r>
            <a:r>
              <a:rPr lang="en-US" baseline="0" dirty="0" smtClean="0">
                <a:cs typeface="Arial" charset="0"/>
              </a:rPr>
              <a:t> los </a:t>
            </a:r>
            <a:r>
              <a:rPr lang="en-US" baseline="0" dirty="0" err="1" smtClean="0">
                <a:cs typeface="Arial" charset="0"/>
              </a:rPr>
              <a:t>códigos</a:t>
            </a:r>
            <a:r>
              <a:rPr lang="en-US" baseline="0" dirty="0" smtClean="0">
                <a:cs typeface="Arial" charset="0"/>
              </a:rPr>
              <a:t> de </a:t>
            </a:r>
            <a:r>
              <a:rPr lang="en-US" baseline="0" dirty="0" err="1" smtClean="0">
                <a:cs typeface="Arial" charset="0"/>
              </a:rPr>
              <a:t>idiomas</a:t>
            </a:r>
            <a:r>
              <a:rPr lang="en-US" baseline="0" dirty="0" smtClean="0">
                <a:cs typeface="Arial" charset="0"/>
              </a:rPr>
              <a:t> </a:t>
            </a:r>
            <a:r>
              <a:rPr lang="en-US" baseline="0" dirty="0" err="1" smtClean="0">
                <a:cs typeface="Arial" charset="0"/>
              </a:rPr>
              <a:t>más</a:t>
            </a:r>
            <a:r>
              <a:rPr lang="en-US" baseline="0" dirty="0" smtClean="0">
                <a:cs typeface="Arial" charset="0"/>
              </a:rPr>
              <a:t> </a:t>
            </a:r>
            <a:r>
              <a:rPr lang="en-US" baseline="0" dirty="0" err="1" smtClean="0">
                <a:cs typeface="Arial" charset="0"/>
              </a:rPr>
              <a:t>que</a:t>
            </a:r>
            <a:r>
              <a:rPr lang="en-US" baseline="0" dirty="0" smtClean="0">
                <a:cs typeface="Arial" charset="0"/>
              </a:rPr>
              <a:t> los </a:t>
            </a:r>
            <a:r>
              <a:rPr lang="en-US" baseline="0" dirty="0" err="1" smtClean="0">
                <a:cs typeface="Arial" charset="0"/>
              </a:rPr>
              <a:t>nombres</a:t>
            </a:r>
            <a:r>
              <a:rPr lang="en-US" baseline="0" dirty="0" smtClean="0">
                <a:cs typeface="Arial" charset="0"/>
              </a:rPr>
              <a:t> de </a:t>
            </a:r>
            <a:r>
              <a:rPr lang="en-US" baseline="0" dirty="0" err="1" smtClean="0">
                <a:cs typeface="Arial" charset="0"/>
              </a:rPr>
              <a:t>las</a:t>
            </a:r>
            <a:r>
              <a:rPr lang="en-US" baseline="0" dirty="0" smtClean="0">
                <a:cs typeface="Arial" charset="0"/>
              </a:rPr>
              <a:t> </a:t>
            </a:r>
            <a:r>
              <a:rPr lang="en-US" baseline="0" dirty="0" err="1" smtClean="0">
                <a:cs typeface="Arial" charset="0"/>
              </a:rPr>
              <a:t>lenguas</a:t>
            </a:r>
            <a:r>
              <a:rPr lang="en-US" baseline="0" dirty="0" smtClean="0">
                <a:cs typeface="Arial" charset="0"/>
              </a:rPr>
              <a:t>, </a:t>
            </a:r>
            <a:r>
              <a:rPr lang="en-US" baseline="0" dirty="0" err="1" smtClean="0">
                <a:cs typeface="Arial" charset="0"/>
              </a:rPr>
              <a:t>utilice</a:t>
            </a:r>
            <a:r>
              <a:rPr lang="en-US" baseline="0" dirty="0" smtClean="0">
                <a:cs typeface="Arial" charset="0"/>
              </a:rPr>
              <a:t> los </a:t>
            </a:r>
            <a:r>
              <a:rPr lang="en-US" baseline="0" dirty="0" err="1" smtClean="0">
                <a:cs typeface="Arial" charset="0"/>
              </a:rPr>
              <a:t>códigos</a:t>
            </a:r>
            <a:r>
              <a:rPr lang="en-US" baseline="0" dirty="0" smtClean="0">
                <a:cs typeface="Arial" charset="0"/>
              </a:rPr>
              <a:t> de la </a:t>
            </a:r>
            <a:r>
              <a:rPr lang="en-US" baseline="0" dirty="0" err="1" smtClean="0">
                <a:cs typeface="Arial" charset="0"/>
              </a:rPr>
              <a:t>Lista</a:t>
            </a:r>
            <a:r>
              <a:rPr lang="en-US" baseline="0" dirty="0" smtClean="0">
                <a:cs typeface="Arial" charset="0"/>
              </a:rPr>
              <a:t> de </a:t>
            </a:r>
            <a:r>
              <a:rPr lang="en-US" baseline="0" dirty="0" err="1" smtClean="0">
                <a:cs typeface="Arial" charset="0"/>
              </a:rPr>
              <a:t>Códigos</a:t>
            </a:r>
            <a:r>
              <a:rPr lang="en-US" baseline="0" dirty="0" smtClean="0">
                <a:cs typeface="Arial" charset="0"/>
              </a:rPr>
              <a:t> MARC de </a:t>
            </a:r>
            <a:r>
              <a:rPr lang="en-US" baseline="0" dirty="0" err="1" smtClean="0">
                <a:cs typeface="Arial" charset="0"/>
              </a:rPr>
              <a:t>lenguas</a:t>
            </a:r>
            <a:r>
              <a:rPr lang="en-US" baseline="0" dirty="0" smtClean="0">
                <a:cs typeface="Arial" charset="0"/>
              </a:rPr>
              <a:t>, </a:t>
            </a:r>
            <a:r>
              <a:rPr lang="en-US" baseline="0" dirty="0" err="1" smtClean="0">
                <a:cs typeface="Arial" charset="0"/>
              </a:rPr>
              <a:t>disponible</a:t>
            </a:r>
            <a:r>
              <a:rPr lang="en-US" baseline="0" dirty="0" smtClean="0">
                <a:cs typeface="Arial" charset="0"/>
              </a:rPr>
              <a:t> en:</a:t>
            </a:r>
            <a:endParaRPr lang="en-US" dirty="0" smtClean="0">
              <a:cs typeface="Arial"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http://</a:t>
            </a:r>
            <a:r>
              <a:rPr lang="en-US" dirty="0" err="1" smtClean="0"/>
              <a:t>www.loc.gov</a:t>
            </a:r>
            <a:r>
              <a:rPr lang="en-US" dirty="0" smtClean="0"/>
              <a:t>/marc/languages/</a:t>
            </a:r>
            <a:r>
              <a:rPr lang="en-US" dirty="0" err="1" smtClean="0"/>
              <a:t>langhome.html</a:t>
            </a:r>
            <a:r>
              <a:rPr lang="en-US" dirty="0" smtClean="0"/>
              <a:t>  </a:t>
            </a:r>
          </a:p>
          <a:p>
            <a:pPr eaLnBrk="1" hangingPunct="1">
              <a:spcBef>
                <a:spcPct val="0"/>
              </a:spcBef>
            </a:pPr>
            <a:endParaRPr lang="en-US" dirty="0" smtClean="0"/>
          </a:p>
          <a:p>
            <a:pPr eaLnBrk="1" hangingPunct="1">
              <a:spcBef>
                <a:spcPct val="0"/>
              </a:spcBef>
            </a:pPr>
            <a:r>
              <a:rPr lang="en-US" dirty="0" smtClean="0"/>
              <a:t>Campo MARC 377 $a;</a:t>
            </a:r>
          </a:p>
          <a:p>
            <a:pPr eaLnBrk="1" hangingPunct="1">
              <a:spcBef>
                <a:spcPct val="0"/>
              </a:spcBef>
            </a:pPr>
            <a:r>
              <a:rPr lang="en-US" dirty="0" err="1" smtClean="0"/>
              <a:t>Utilice</a:t>
            </a:r>
            <a:r>
              <a:rPr lang="en-US" dirty="0" smtClean="0"/>
              <a:t> el </a:t>
            </a:r>
            <a:r>
              <a:rPr lang="en-US" dirty="0" err="1" smtClean="0"/>
              <a:t>subcampo</a:t>
            </a:r>
            <a:r>
              <a:rPr lang="en-US" dirty="0" smtClean="0"/>
              <a:t> $l (</a:t>
            </a:r>
            <a:r>
              <a:rPr lang="en-US" dirty="0" err="1" smtClean="0"/>
              <a:t>término</a:t>
            </a:r>
            <a:r>
              <a:rPr lang="en-US" dirty="0" smtClean="0"/>
              <a:t> de </a:t>
            </a:r>
            <a:r>
              <a:rPr lang="en-US" dirty="0" err="1" smtClean="0"/>
              <a:t>idioma</a:t>
            </a:r>
            <a:r>
              <a:rPr lang="en-US" dirty="0" smtClean="0"/>
              <a:t>) </a:t>
            </a:r>
            <a:r>
              <a:rPr lang="en-US" dirty="0" err="1" smtClean="0"/>
              <a:t>solamente</a:t>
            </a:r>
            <a:r>
              <a:rPr lang="en-US" dirty="0" smtClean="0"/>
              <a:t> </a:t>
            </a:r>
            <a:r>
              <a:rPr lang="en-US" dirty="0" err="1" smtClean="0"/>
              <a:t>si</a:t>
            </a:r>
            <a:r>
              <a:rPr lang="en-US" dirty="0" smtClean="0"/>
              <a:t> el </a:t>
            </a:r>
            <a:r>
              <a:rPr lang="en-US" dirty="0" err="1" smtClean="0"/>
              <a:t>código</a:t>
            </a:r>
            <a:r>
              <a:rPr lang="en-US" dirty="0" smtClean="0"/>
              <a:t> MARC </a:t>
            </a:r>
            <a:r>
              <a:rPr lang="en-US" dirty="0" err="1" smtClean="0"/>
              <a:t>para</a:t>
            </a:r>
            <a:r>
              <a:rPr lang="en-US" dirty="0" smtClean="0"/>
              <a:t> el </a:t>
            </a:r>
            <a:r>
              <a:rPr lang="en-US" dirty="0" err="1" smtClean="0"/>
              <a:t>lenguaje</a:t>
            </a:r>
            <a:r>
              <a:rPr lang="en-US" dirty="0" smtClean="0"/>
              <a:t> particular no </a:t>
            </a:r>
            <a:r>
              <a:rPr lang="en-US" dirty="0" err="1" smtClean="0"/>
              <a:t>está</a:t>
            </a:r>
            <a:r>
              <a:rPr lang="en-US" dirty="0" smtClean="0"/>
              <a:t> </a:t>
            </a:r>
            <a:r>
              <a:rPr lang="en-US" dirty="0" err="1" smtClean="0"/>
              <a:t>disponible</a:t>
            </a:r>
            <a:r>
              <a:rPr lang="en-US" dirty="0" smtClean="0"/>
              <a:t> en la </a:t>
            </a:r>
            <a:r>
              <a:rPr lang="en-US" dirty="0" err="1" smtClean="0"/>
              <a:t>Lista</a:t>
            </a:r>
            <a:r>
              <a:rPr lang="en-US" dirty="0" smtClean="0"/>
              <a:t> de </a:t>
            </a:r>
            <a:r>
              <a:rPr lang="en-US" dirty="0" err="1" smtClean="0"/>
              <a:t>Códigos</a:t>
            </a:r>
            <a:r>
              <a:rPr lang="en-US" dirty="0" smtClean="0"/>
              <a:t> MARC de</a:t>
            </a:r>
            <a:r>
              <a:rPr lang="en-US" baseline="0" dirty="0" smtClean="0"/>
              <a:t> </a:t>
            </a:r>
            <a:r>
              <a:rPr lang="en-US" baseline="0" dirty="0" err="1" smtClean="0"/>
              <a:t>lenguas</a:t>
            </a:r>
            <a:r>
              <a:rPr lang="en-US" dirty="0" smtClean="0"/>
              <a:t>; </a:t>
            </a:r>
            <a:r>
              <a:rPr lang="en-US" dirty="0" err="1" smtClean="0"/>
              <a:t>utilícelos</a:t>
            </a:r>
            <a:r>
              <a:rPr lang="en-US" dirty="0" smtClean="0"/>
              <a:t> </a:t>
            </a:r>
            <a:r>
              <a:rPr lang="en-US" dirty="0" err="1" smtClean="0"/>
              <a:t>como</a:t>
            </a:r>
            <a:r>
              <a:rPr lang="en-US" dirty="0" smtClean="0"/>
              <a:t> </a:t>
            </a:r>
            <a:r>
              <a:rPr lang="en-US" dirty="0" err="1" smtClean="0"/>
              <a:t>adición</a:t>
            </a:r>
            <a:r>
              <a:rPr lang="en-US" dirty="0" smtClean="0"/>
              <a:t> al </a:t>
            </a:r>
            <a:r>
              <a:rPr lang="en-US" i="1" dirty="0" err="1" smtClean="0"/>
              <a:t>código</a:t>
            </a:r>
            <a:r>
              <a:rPr lang="en-US" i="1" dirty="0" smtClean="0"/>
              <a:t> MARC </a:t>
            </a:r>
            <a:r>
              <a:rPr lang="en-US" i="1" dirty="0" err="1" smtClean="0"/>
              <a:t>colectivo</a:t>
            </a:r>
            <a:r>
              <a:rPr lang="en-US" i="0" baseline="0" dirty="0" smtClean="0"/>
              <a:t> </a:t>
            </a:r>
            <a:r>
              <a:rPr lang="en-US" i="0" baseline="0" dirty="0" err="1" smtClean="0"/>
              <a:t>registrado</a:t>
            </a:r>
            <a:r>
              <a:rPr lang="en-US" i="0" baseline="0" dirty="0" smtClean="0"/>
              <a:t> en el </a:t>
            </a:r>
            <a:r>
              <a:rPr lang="en-US" i="0" baseline="0" dirty="0" err="1" smtClean="0"/>
              <a:t>subcampo</a:t>
            </a:r>
            <a:r>
              <a:rPr lang="en-US" i="0" baseline="0" dirty="0" smtClean="0"/>
              <a:t> $a, </a:t>
            </a:r>
            <a:r>
              <a:rPr lang="en-US" i="0" baseline="0" dirty="0" err="1" smtClean="0"/>
              <a:t>por</a:t>
            </a:r>
            <a:r>
              <a:rPr lang="en-US" i="0" baseline="0" dirty="0" smtClean="0"/>
              <a:t> </a:t>
            </a:r>
            <a:r>
              <a:rPr lang="en-US" i="0" baseline="0" dirty="0" err="1" smtClean="0"/>
              <a:t>ejemplo</a:t>
            </a:r>
            <a:r>
              <a:rPr lang="en-US" i="0" baseline="0" dirty="0" smtClean="0"/>
              <a:t> “</a:t>
            </a:r>
            <a:r>
              <a:rPr lang="en-US" i="0" baseline="0" dirty="0" err="1" smtClean="0"/>
              <a:t>bnt</a:t>
            </a:r>
            <a:r>
              <a:rPr lang="en-US" i="0" baseline="0" dirty="0" smtClean="0"/>
              <a:t>” </a:t>
            </a:r>
            <a:r>
              <a:rPr lang="en-US" i="0" baseline="0" dirty="0" err="1" smtClean="0"/>
              <a:t>para</a:t>
            </a:r>
            <a:r>
              <a:rPr lang="en-US" i="0" baseline="0" dirty="0" smtClean="0"/>
              <a:t> “Bantu (</a:t>
            </a:r>
            <a:r>
              <a:rPr lang="en-US" i="0" baseline="0" dirty="0" err="1" smtClean="0"/>
              <a:t>Otro</a:t>
            </a:r>
            <a:r>
              <a:rPr lang="en-US" i="0" baseline="0" dirty="0" smtClean="0"/>
              <a:t>)”. El </a:t>
            </a:r>
            <a:r>
              <a:rPr lang="en-US" i="0" baseline="0" dirty="0" err="1" smtClean="0"/>
              <a:t>subcampo</a:t>
            </a:r>
            <a:r>
              <a:rPr lang="en-US" i="0" baseline="0" dirty="0" smtClean="0"/>
              <a:t> $2 no </a:t>
            </a:r>
            <a:r>
              <a:rPr lang="en-US" i="0" baseline="0" dirty="0" err="1" smtClean="0"/>
              <a:t>es</a:t>
            </a:r>
            <a:r>
              <a:rPr lang="en-US" i="0" baseline="0" dirty="0" smtClean="0"/>
              <a:t> </a:t>
            </a:r>
            <a:r>
              <a:rPr lang="en-US" i="0" baseline="0" dirty="0" err="1" smtClean="0"/>
              <a:t>obligatorio</a:t>
            </a:r>
            <a:r>
              <a:rPr lang="en-US" i="0" baseline="0" dirty="0" smtClean="0"/>
              <a:t> </a:t>
            </a:r>
            <a:r>
              <a:rPr lang="en-US" i="0" baseline="0" dirty="0" err="1" smtClean="0"/>
              <a:t>cuando</a:t>
            </a:r>
            <a:r>
              <a:rPr lang="en-US" i="0" baseline="0" dirty="0" smtClean="0"/>
              <a:t> se </a:t>
            </a:r>
            <a:r>
              <a:rPr lang="en-US" i="0" baseline="0" dirty="0" err="1" smtClean="0"/>
              <a:t>utiliza</a:t>
            </a:r>
            <a:r>
              <a:rPr lang="en-US" i="0" baseline="0" dirty="0" smtClean="0"/>
              <a:t> la </a:t>
            </a:r>
            <a:r>
              <a:rPr lang="en-US" i="0" baseline="0" dirty="0" err="1" smtClean="0"/>
              <a:t>Lista</a:t>
            </a:r>
            <a:r>
              <a:rPr lang="en-US" i="0" baseline="0" dirty="0" smtClean="0"/>
              <a:t> de </a:t>
            </a:r>
            <a:r>
              <a:rPr lang="en-US" i="0" baseline="0" dirty="0" err="1" smtClean="0"/>
              <a:t>Códigos</a:t>
            </a:r>
            <a:r>
              <a:rPr lang="en-US" i="0" baseline="0" dirty="0" smtClean="0"/>
              <a:t> MARC de </a:t>
            </a:r>
            <a:r>
              <a:rPr lang="en-US" i="0" baseline="0" dirty="0" err="1" smtClean="0"/>
              <a:t>lengua</a:t>
            </a:r>
            <a:r>
              <a:rPr lang="en-US" i="0" baseline="0" dirty="0" smtClean="0"/>
              <a:t> </a:t>
            </a:r>
            <a:r>
              <a:rPr lang="en-US" i="0" baseline="0" dirty="0" err="1" smtClean="0"/>
              <a:t>como</a:t>
            </a:r>
            <a:r>
              <a:rPr lang="en-US" i="0" baseline="0" dirty="0" smtClean="0"/>
              <a:t> la </a:t>
            </a:r>
            <a:r>
              <a:rPr lang="en-US" i="0" baseline="0" dirty="0" err="1" smtClean="0"/>
              <a:t>fuente</a:t>
            </a:r>
            <a:r>
              <a:rPr lang="en-US" i="0" baseline="0" dirty="0" smtClean="0"/>
              <a:t> del </a:t>
            </a:r>
            <a:r>
              <a:rPr lang="en-US" i="0" baseline="0" dirty="0" err="1" smtClean="0"/>
              <a:t>código</a:t>
            </a:r>
            <a:r>
              <a:rPr lang="en-US" i="0" baseline="0" dirty="0" smtClean="0"/>
              <a:t> de </a:t>
            </a:r>
            <a:r>
              <a:rPr lang="en-US" i="0" baseline="0" dirty="0" err="1" smtClean="0"/>
              <a:t>idioma</a:t>
            </a:r>
            <a:r>
              <a:rPr lang="en-US" i="0" baseline="0" dirty="0" smtClean="0"/>
              <a:t>.</a:t>
            </a:r>
          </a:p>
          <a:p>
            <a:pPr eaLnBrk="1" hangingPunct="1">
              <a:spcBef>
                <a:spcPct val="0"/>
              </a:spcBef>
            </a:pPr>
            <a:endParaRPr lang="en-US" i="0" baseline="0" dirty="0" smtClean="0"/>
          </a:p>
          <a:p>
            <a:pPr eaLnBrk="1" hangingPunct="1">
              <a:spcBef>
                <a:spcPct val="0"/>
              </a:spcBef>
            </a:pPr>
            <a:r>
              <a:rPr lang="en-US" i="0" baseline="0" dirty="0" err="1" smtClean="0"/>
              <a:t>Otra</a:t>
            </a:r>
            <a:r>
              <a:rPr lang="en-US" i="0" baseline="0" dirty="0" smtClean="0"/>
              <a:t> </a:t>
            </a:r>
            <a:r>
              <a:rPr lang="en-US" i="0" baseline="0" dirty="0" err="1" smtClean="0"/>
              <a:t>opción</a:t>
            </a:r>
            <a:r>
              <a:rPr lang="en-US" i="0" baseline="0" dirty="0" smtClean="0"/>
              <a:t> </a:t>
            </a:r>
            <a:r>
              <a:rPr lang="en-US" i="0" baseline="0" dirty="0" err="1" smtClean="0"/>
              <a:t>si</a:t>
            </a:r>
            <a:r>
              <a:rPr lang="en-US" i="0" baseline="0" dirty="0" smtClean="0"/>
              <a:t> el </a:t>
            </a:r>
            <a:r>
              <a:rPr lang="en-US" i="0" baseline="0" dirty="0" err="1" smtClean="0"/>
              <a:t>código</a:t>
            </a:r>
            <a:r>
              <a:rPr lang="en-US" i="0" baseline="0" dirty="0" smtClean="0"/>
              <a:t> de un </a:t>
            </a:r>
            <a:r>
              <a:rPr lang="en-US" i="0" baseline="0" dirty="0" err="1" smtClean="0"/>
              <a:t>idioma</a:t>
            </a:r>
            <a:r>
              <a:rPr lang="en-US" i="0" baseline="0" dirty="0" smtClean="0"/>
              <a:t> particular no </a:t>
            </a:r>
            <a:r>
              <a:rPr lang="en-US" i="0" baseline="0" dirty="0" err="1" smtClean="0"/>
              <a:t>está</a:t>
            </a:r>
            <a:r>
              <a:rPr lang="en-US" i="0" baseline="0" dirty="0" smtClean="0"/>
              <a:t> </a:t>
            </a:r>
            <a:r>
              <a:rPr lang="en-US" i="0" baseline="0" dirty="0" err="1" smtClean="0"/>
              <a:t>disponible</a:t>
            </a:r>
            <a:r>
              <a:rPr lang="en-US" i="0" baseline="0" dirty="0" smtClean="0"/>
              <a:t> en la </a:t>
            </a:r>
            <a:r>
              <a:rPr lang="en-US" i="0" baseline="0" dirty="0" err="1" smtClean="0"/>
              <a:t>lista</a:t>
            </a:r>
            <a:r>
              <a:rPr lang="en-US" i="0" baseline="0" dirty="0" smtClean="0"/>
              <a:t>, </a:t>
            </a:r>
            <a:r>
              <a:rPr lang="en-US" i="0" baseline="0" dirty="0" err="1" smtClean="0"/>
              <a:t>es</a:t>
            </a:r>
            <a:r>
              <a:rPr lang="en-US" i="0" baseline="0" dirty="0" smtClean="0"/>
              <a:t> </a:t>
            </a:r>
            <a:r>
              <a:rPr lang="en-US" i="0" baseline="0" dirty="0" err="1" smtClean="0"/>
              <a:t>proveer</a:t>
            </a:r>
            <a:r>
              <a:rPr lang="en-US" i="0" baseline="0" dirty="0" smtClean="0"/>
              <a:t> un campo 377 </a:t>
            </a:r>
            <a:r>
              <a:rPr lang="en-US" i="0" baseline="0" dirty="0" err="1" smtClean="0"/>
              <a:t>adicional</a:t>
            </a:r>
            <a:r>
              <a:rPr lang="en-US" i="0" baseline="0" dirty="0" smtClean="0"/>
              <a:t> de </a:t>
            </a:r>
            <a:r>
              <a:rPr lang="en-US" i="0" baseline="0" dirty="0" err="1" smtClean="0"/>
              <a:t>otra</a:t>
            </a:r>
            <a:r>
              <a:rPr lang="en-US" i="0" baseline="0" dirty="0" smtClean="0"/>
              <a:t> </a:t>
            </a:r>
            <a:r>
              <a:rPr lang="en-US" i="0" baseline="0" dirty="0" err="1" smtClean="0"/>
              <a:t>lista</a:t>
            </a:r>
            <a:r>
              <a:rPr lang="en-US" i="0" baseline="0" dirty="0" smtClean="0"/>
              <a:t> de </a:t>
            </a:r>
            <a:r>
              <a:rPr lang="en-US" i="0" baseline="0" dirty="0" err="1" smtClean="0"/>
              <a:t>códigos</a:t>
            </a:r>
            <a:r>
              <a:rPr lang="en-US" i="0" baseline="0" dirty="0" smtClean="0"/>
              <a:t> de </a:t>
            </a:r>
            <a:r>
              <a:rPr lang="en-US" i="0" baseline="0" dirty="0" err="1" smtClean="0"/>
              <a:t>lengua</a:t>
            </a:r>
            <a:r>
              <a:rPr lang="en-US" i="0" baseline="0" dirty="0" smtClean="0"/>
              <a:t> y </a:t>
            </a:r>
            <a:r>
              <a:rPr lang="en-US" i="0" baseline="0" dirty="0" err="1" smtClean="0"/>
              <a:t>utilizar</a:t>
            </a:r>
            <a:r>
              <a:rPr lang="en-US" i="0" baseline="0" dirty="0" smtClean="0"/>
              <a:t> el </a:t>
            </a:r>
            <a:r>
              <a:rPr lang="en-US" i="0" baseline="0" dirty="0" err="1" smtClean="0"/>
              <a:t>segundo</a:t>
            </a:r>
            <a:r>
              <a:rPr lang="en-US" i="0" baseline="0" dirty="0" smtClean="0"/>
              <a:t> </a:t>
            </a:r>
            <a:r>
              <a:rPr lang="en-US" i="0" baseline="0" dirty="0" err="1" smtClean="0"/>
              <a:t>indicador</a:t>
            </a:r>
            <a:r>
              <a:rPr lang="en-US" i="0" baseline="0" dirty="0" smtClean="0"/>
              <a:t>, valor “7” con un </a:t>
            </a:r>
            <a:r>
              <a:rPr lang="en-US" i="0" baseline="0" dirty="0" err="1" smtClean="0"/>
              <a:t>subcampo</a:t>
            </a:r>
            <a:r>
              <a:rPr lang="en-US" i="0" baseline="0" dirty="0" smtClean="0"/>
              <a:t> $2 </a:t>
            </a:r>
            <a:r>
              <a:rPr lang="en-US" i="0" baseline="0" dirty="0" err="1" smtClean="0"/>
              <a:t>que</a:t>
            </a:r>
            <a:r>
              <a:rPr lang="en-US" i="0" baseline="0" dirty="0" smtClean="0"/>
              <a:t> </a:t>
            </a:r>
            <a:r>
              <a:rPr lang="en-US" i="0" baseline="0" dirty="0" err="1" smtClean="0"/>
              <a:t>contenga</a:t>
            </a:r>
            <a:r>
              <a:rPr lang="en-US" i="0" baseline="0" dirty="0" smtClean="0"/>
              <a:t> el </a:t>
            </a:r>
            <a:r>
              <a:rPr lang="en-US" i="0" baseline="0" dirty="0" err="1" smtClean="0"/>
              <a:t>código</a:t>
            </a:r>
            <a:r>
              <a:rPr lang="en-US" i="0" baseline="0" dirty="0" smtClean="0"/>
              <a:t> de </a:t>
            </a:r>
            <a:r>
              <a:rPr lang="en-US" i="0" baseline="0" dirty="0" err="1" smtClean="0"/>
              <a:t>fuente</a:t>
            </a:r>
            <a:r>
              <a:rPr lang="en-US" i="0" baseline="0" dirty="0" smtClean="0"/>
              <a:t> del </a:t>
            </a:r>
            <a:r>
              <a:rPr lang="en-US" i="0" baseline="0" dirty="0" err="1" smtClean="0"/>
              <a:t>idioma</a:t>
            </a:r>
            <a:r>
              <a:rPr lang="en-US" i="0" baseline="0" dirty="0" smtClean="0"/>
              <a:t> (</a:t>
            </a:r>
            <a:r>
              <a:rPr lang="en-US" i="0" baseline="0" dirty="0" err="1" smtClean="0"/>
              <a:t>utilice</a:t>
            </a:r>
            <a:r>
              <a:rPr lang="en-US" i="0" baseline="0" dirty="0" smtClean="0"/>
              <a:t> </a:t>
            </a:r>
            <a:r>
              <a:rPr lang="en-US" i="0" baseline="0" dirty="0" err="1" smtClean="0"/>
              <a:t>las</a:t>
            </a:r>
            <a:r>
              <a:rPr lang="en-US" i="0" baseline="0" dirty="0" smtClean="0"/>
              <a:t> </a:t>
            </a:r>
            <a:r>
              <a:rPr lang="en-US" i="0" baseline="0" dirty="0" err="1" smtClean="0"/>
              <a:t>listas</a:t>
            </a:r>
            <a:r>
              <a:rPr lang="en-US" i="0" baseline="0" dirty="0" smtClean="0"/>
              <a:t> MARC de </a:t>
            </a:r>
            <a:r>
              <a:rPr lang="en-US" i="0" baseline="0" dirty="0" err="1" smtClean="0"/>
              <a:t>códigos</a:t>
            </a:r>
            <a:r>
              <a:rPr lang="en-US" i="0" baseline="0" dirty="0" smtClean="0"/>
              <a:t> de </a:t>
            </a:r>
            <a:r>
              <a:rPr lang="en-US" i="0" baseline="0" dirty="0" err="1" smtClean="0"/>
              <a:t>lenguas</a:t>
            </a:r>
            <a:r>
              <a:rPr lang="en-US" i="0" baseline="0" dirty="0" smtClean="0"/>
              <a:t> y de </a:t>
            </a:r>
            <a:r>
              <a:rPr lang="en-US" i="0" baseline="0" dirty="0" err="1" smtClean="0"/>
              <a:t>fuentes</a:t>
            </a:r>
            <a:r>
              <a:rPr lang="en-US" i="0" baseline="0" dirty="0" smtClean="0"/>
              <a:t>: </a:t>
            </a:r>
            <a:r>
              <a:rPr lang="en-US" dirty="0" smtClean="0"/>
              <a:t>http://www.loc.gov/standards/sourcelist/language.html). </a:t>
            </a:r>
          </a:p>
          <a:p>
            <a:pPr eaLnBrk="1" hangingPunct="1">
              <a:spcBef>
                <a:spcPct val="0"/>
              </a:spcBef>
            </a:pPr>
            <a:r>
              <a:rPr lang="en-US" dirty="0" err="1" smtClean="0"/>
              <a:t>Por</a:t>
            </a:r>
            <a:r>
              <a:rPr lang="en-US" dirty="0" smtClean="0"/>
              <a:t> </a:t>
            </a:r>
            <a:r>
              <a:rPr lang="en-US" dirty="0" err="1" smtClean="0"/>
              <a:t>ejemplo</a:t>
            </a:r>
            <a:r>
              <a:rPr lang="en-US" dirty="0" smtClean="0"/>
              <a:t>:</a:t>
            </a:r>
          </a:p>
          <a:p>
            <a:pPr eaLnBrk="1" hangingPunct="1">
              <a:spcBef>
                <a:spcPct val="0"/>
              </a:spcBef>
            </a:pPr>
            <a:r>
              <a:rPr lang="en-US" dirty="0" smtClean="0"/>
              <a:t>377    $a </a:t>
            </a:r>
            <a:r>
              <a:rPr lang="en-US" dirty="0" err="1" smtClean="0"/>
              <a:t>myn</a:t>
            </a:r>
            <a:endParaRPr lang="en-US" dirty="0" smtClean="0"/>
          </a:p>
          <a:p>
            <a:pPr eaLnBrk="1" hangingPunct="1">
              <a:spcBef>
                <a:spcPct val="0"/>
              </a:spcBef>
            </a:pPr>
            <a:r>
              <a:rPr lang="en-US" dirty="0" smtClean="0"/>
              <a:t>377 _7 $a </a:t>
            </a:r>
            <a:r>
              <a:rPr lang="en-US" dirty="0" err="1" smtClean="0"/>
              <a:t>acr</a:t>
            </a:r>
            <a:r>
              <a:rPr lang="en-US" dirty="0" smtClean="0"/>
              <a:t> $2 iso639-3</a:t>
            </a:r>
          </a:p>
          <a:p>
            <a:pPr eaLnBrk="1" hangingPunct="1">
              <a:spcBef>
                <a:spcPct val="0"/>
              </a:spcBef>
            </a:pPr>
            <a:r>
              <a:rPr lang="en-US" dirty="0" smtClean="0"/>
              <a:t>(ISO 639-3 </a:t>
            </a:r>
            <a:r>
              <a:rPr lang="en-US" dirty="0" err="1" smtClean="0"/>
              <a:t>código</a:t>
            </a:r>
            <a:r>
              <a:rPr lang="en-US" dirty="0" smtClean="0"/>
              <a:t> </a:t>
            </a:r>
            <a:r>
              <a:rPr lang="en-US" dirty="0" err="1" smtClean="0"/>
              <a:t>para</a:t>
            </a:r>
            <a:r>
              <a:rPr lang="en-US" dirty="0" smtClean="0"/>
              <a:t> for </a:t>
            </a:r>
            <a:r>
              <a:rPr lang="en-US" dirty="0" err="1" smtClean="0"/>
              <a:t>Achi</a:t>
            </a:r>
            <a:r>
              <a:rPr lang="en-US" dirty="0" smtClean="0"/>
              <a:t> (</a:t>
            </a:r>
            <a:r>
              <a:rPr lang="en-US" dirty="0" err="1" smtClean="0"/>
              <a:t>acr</a:t>
            </a:r>
            <a:r>
              <a:rPr lang="en-US" dirty="0" smtClean="0"/>
              <a:t>); </a:t>
            </a:r>
            <a:r>
              <a:rPr lang="en-US" dirty="0" err="1" smtClean="0"/>
              <a:t>código</a:t>
            </a:r>
            <a:r>
              <a:rPr lang="en-US" dirty="0" smtClean="0"/>
              <a:t> </a:t>
            </a:r>
            <a:r>
              <a:rPr lang="en-US" dirty="0" err="1" smtClean="0"/>
              <a:t>colectivo</a:t>
            </a:r>
            <a:r>
              <a:rPr lang="en-US" dirty="0" smtClean="0"/>
              <a:t> </a:t>
            </a:r>
            <a:r>
              <a:rPr lang="en-US" dirty="0" err="1" smtClean="0"/>
              <a:t>asignado</a:t>
            </a:r>
            <a:r>
              <a:rPr lang="en-US" dirty="0" smtClean="0"/>
              <a:t> (</a:t>
            </a:r>
            <a:r>
              <a:rPr lang="en-US" dirty="0" err="1" smtClean="0"/>
              <a:t>myn</a:t>
            </a:r>
            <a:r>
              <a:rPr lang="en-US" dirty="0" smtClean="0"/>
              <a:t>) </a:t>
            </a:r>
            <a:r>
              <a:rPr lang="en-US" dirty="0" err="1" smtClean="0"/>
              <a:t>para</a:t>
            </a:r>
            <a:r>
              <a:rPr lang="en-US" dirty="0" smtClean="0"/>
              <a:t> </a:t>
            </a:r>
            <a:r>
              <a:rPr lang="en-US" dirty="0" err="1" smtClean="0"/>
              <a:t>lenguas</a:t>
            </a:r>
            <a:r>
              <a:rPr lang="en-US" baseline="0" dirty="0" smtClean="0"/>
              <a:t> </a:t>
            </a:r>
            <a:r>
              <a:rPr lang="en-US" baseline="0" dirty="0" err="1" smtClean="0"/>
              <a:t>mayas</a:t>
            </a:r>
            <a:r>
              <a:rPr lang="en-US" baseline="0" dirty="0" smtClean="0"/>
              <a:t> en la </a:t>
            </a:r>
            <a:r>
              <a:rPr lang="en-US" baseline="0" dirty="0" err="1" smtClean="0"/>
              <a:t>Lista</a:t>
            </a:r>
            <a:r>
              <a:rPr lang="en-US" baseline="0" dirty="0" smtClean="0"/>
              <a:t> de </a:t>
            </a:r>
            <a:r>
              <a:rPr lang="en-US" baseline="0" dirty="0" err="1" smtClean="0"/>
              <a:t>Códigos</a:t>
            </a:r>
            <a:r>
              <a:rPr lang="en-US" baseline="0" dirty="0" smtClean="0"/>
              <a:t> de </a:t>
            </a:r>
            <a:r>
              <a:rPr lang="en-US" baseline="0" dirty="0" err="1" smtClean="0"/>
              <a:t>Idioma</a:t>
            </a:r>
            <a:r>
              <a:rPr lang="en-US" baseline="0" dirty="0" smtClean="0"/>
              <a:t> </a:t>
            </a:r>
            <a:r>
              <a:rPr lang="en-US" dirty="0" smtClean="0"/>
              <a:t>MARC) </a:t>
            </a:r>
          </a:p>
          <a:p>
            <a:pPr eaLnBrk="1" hangingPunct="1">
              <a:spcBef>
                <a:spcPct val="0"/>
              </a:spcBef>
            </a:pPr>
            <a:endParaRPr lang="en-US" dirty="0" smtClean="0"/>
          </a:p>
        </p:txBody>
      </p:sp>
      <p:sp>
        <p:nvSpPr>
          <p:cNvPr id="1290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39E82D-5385-44AD-9ACF-7E69AACB1239}" type="slidenum">
              <a:rPr lang="en-US">
                <a:cs typeface="Arial" charset="0"/>
              </a:rPr>
              <a:pPr fontAlgn="base">
                <a:spcBef>
                  <a:spcPct val="0"/>
                </a:spcBef>
                <a:spcAft>
                  <a:spcPct val="0"/>
                </a:spcAft>
                <a:defRPr/>
              </a:pPr>
              <a:t>70</a:t>
            </a:fld>
            <a:endParaRPr lang="en-US">
              <a:cs typeface="Arial" charset="0"/>
            </a:endParaRPr>
          </a:p>
        </p:txBody>
      </p:sp>
      <p:sp>
        <p:nvSpPr>
          <p:cNvPr id="12902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a:p>
            <a:pPr eaLnBrk="1" hangingPunct="1">
              <a:spcBef>
                <a:spcPct val="0"/>
              </a:spcBef>
            </a:pPr>
            <a:endParaRPr lang="en-US" dirty="0" smtClean="0"/>
          </a:p>
          <a:p>
            <a:pPr eaLnBrk="1" hangingPunct="1">
              <a:spcBef>
                <a:spcPct val="0"/>
              </a:spcBef>
            </a:pPr>
            <a:r>
              <a:rPr lang="en-US" dirty="0" err="1" smtClean="0"/>
              <a:t>Por</a:t>
            </a:r>
            <a:r>
              <a:rPr lang="en-US" dirty="0" smtClean="0"/>
              <a:t> favor</a:t>
            </a:r>
            <a:r>
              <a:rPr lang="en-US" baseline="0" dirty="0" smtClean="0"/>
              <a:t> tome en </a:t>
            </a:r>
            <a:r>
              <a:rPr lang="en-US" baseline="0" dirty="0" err="1" smtClean="0"/>
              <a:t>cuenta</a:t>
            </a:r>
            <a:r>
              <a:rPr lang="en-US" baseline="0" dirty="0" smtClean="0"/>
              <a:t> el </a:t>
            </a:r>
            <a:r>
              <a:rPr lang="en-US" baseline="0" dirty="0" err="1" smtClean="0"/>
              <a:t>formato</a:t>
            </a:r>
            <a:r>
              <a:rPr lang="en-US" baseline="0" dirty="0" smtClean="0"/>
              <a:t> </a:t>
            </a:r>
            <a:r>
              <a:rPr lang="en-US" baseline="0" dirty="0" err="1" smtClean="0"/>
              <a:t>preferido</a:t>
            </a:r>
            <a:r>
              <a:rPr lang="en-US" baseline="0" dirty="0" smtClean="0"/>
              <a:t> del campo 678.</a:t>
            </a:r>
          </a:p>
          <a:p>
            <a:pPr eaLnBrk="1" hangingPunct="1">
              <a:spcBef>
                <a:spcPct val="0"/>
              </a:spcBef>
            </a:pPr>
            <a:endParaRPr lang="en-US" baseline="0" dirty="0" smtClean="0"/>
          </a:p>
          <a:p>
            <a:pPr eaLnBrk="1" hangingPunct="1">
              <a:spcBef>
                <a:spcPct val="0"/>
              </a:spcBef>
            </a:pPr>
            <a:r>
              <a:rPr lang="en-US" baseline="0" dirty="0" smtClean="0"/>
              <a:t>La </a:t>
            </a:r>
            <a:r>
              <a:rPr lang="en-US" baseline="0" dirty="0" err="1" smtClean="0"/>
              <a:t>información</a:t>
            </a:r>
            <a:r>
              <a:rPr lang="en-US" baseline="0" dirty="0" smtClean="0"/>
              <a:t> de la nota </a:t>
            </a:r>
            <a:r>
              <a:rPr lang="en-US" baseline="0" dirty="0" err="1" smtClean="0"/>
              <a:t>requiere</a:t>
            </a:r>
            <a:r>
              <a:rPr lang="en-US" baseline="0" dirty="0" smtClean="0"/>
              <a:t> de </a:t>
            </a:r>
            <a:r>
              <a:rPr lang="en-US" baseline="0" dirty="0" err="1" smtClean="0"/>
              <a:t>justificación</a:t>
            </a:r>
            <a:r>
              <a:rPr lang="en-US" baseline="0" dirty="0" smtClean="0"/>
              <a:t> en </a:t>
            </a:r>
            <a:r>
              <a:rPr lang="en-US" baseline="0" dirty="0" err="1" smtClean="0"/>
              <a:t>alguna</a:t>
            </a:r>
            <a:r>
              <a:rPr lang="en-US" baseline="0" dirty="0" smtClean="0"/>
              <a:t> parte del RAN, </a:t>
            </a:r>
            <a:r>
              <a:rPr lang="en-US" baseline="0" dirty="0" err="1" smtClean="0"/>
              <a:t>ya</a:t>
            </a:r>
            <a:r>
              <a:rPr lang="en-US" baseline="0" dirty="0" smtClean="0"/>
              <a:t> sea </a:t>
            </a:r>
            <a:r>
              <a:rPr lang="es-MX" dirty="0" smtClean="0"/>
              <a:t>en campos específicos separados o en uno o más campos 670.</a:t>
            </a:r>
          </a:p>
          <a:p>
            <a:pPr eaLnBrk="1" hangingPunct="1">
              <a:spcBef>
                <a:spcPct val="0"/>
              </a:spcBef>
            </a:pPr>
            <a:endParaRPr lang="es-MX" dirty="0" smtClean="0"/>
          </a:p>
          <a:p>
            <a:pPr eaLnBrk="1" hangingPunct="1">
              <a:spcBef>
                <a:spcPct val="0"/>
              </a:spcBef>
            </a:pPr>
            <a:r>
              <a:rPr lang="es-MX" dirty="0" smtClean="0"/>
              <a:t>El campo 678 se utilizaba anteriormente para preservar información biográfica/histórica útil relativa al </a:t>
            </a:r>
            <a:r>
              <a:rPr lang="es-MX" dirty="0" err="1" smtClean="0"/>
              <a:t>1XX</a:t>
            </a:r>
            <a:r>
              <a:rPr lang="es-MX" dirty="0" smtClean="0"/>
              <a:t>, cuando los </a:t>
            </a:r>
            <a:r>
              <a:rPr lang="es-MX" dirty="0" err="1" smtClean="0"/>
              <a:t>RANs</a:t>
            </a:r>
            <a:r>
              <a:rPr lang="es-MX" dirty="0" smtClean="0"/>
              <a:t> y </a:t>
            </a:r>
            <a:r>
              <a:rPr lang="es-MX" dirty="0" err="1" smtClean="0"/>
              <a:t>SARs</a:t>
            </a:r>
            <a:r>
              <a:rPr lang="es-MX" dirty="0" smtClean="0"/>
              <a:t> manuales fueron</a:t>
            </a:r>
            <a:r>
              <a:rPr lang="es-MX" baseline="0" dirty="0" smtClean="0"/>
              <a:t> </a:t>
            </a:r>
            <a:r>
              <a:rPr lang="es-MX" dirty="0" err="1" smtClean="0"/>
              <a:t>convirtidos</a:t>
            </a:r>
            <a:r>
              <a:rPr lang="es-MX" dirty="0" smtClean="0"/>
              <a:t> a formato legible por máquina.</a:t>
            </a:r>
          </a:p>
          <a:p>
            <a:pPr eaLnBrk="1" hangingPunct="1">
              <a:spcBef>
                <a:spcPct val="0"/>
              </a:spcBef>
            </a:pPr>
            <a:r>
              <a:rPr lang="es-MX" dirty="0" smtClean="0"/>
              <a:t>Al agregar información biográfica o histórica en los </a:t>
            </a:r>
            <a:r>
              <a:rPr lang="es-MX" dirty="0" err="1" smtClean="0"/>
              <a:t>RANs</a:t>
            </a:r>
            <a:r>
              <a:rPr lang="es-MX" dirty="0" smtClean="0"/>
              <a:t>, el campo de notas 678 debe actualizarse para que contenga oraciones completas.</a:t>
            </a:r>
            <a:endParaRPr lang="en-US" dirty="0" smtClean="0"/>
          </a:p>
          <a:p>
            <a:pPr eaLnBrk="1" hangingPunct="1">
              <a:spcBef>
                <a:spcPct val="0"/>
              </a:spcBef>
            </a:pPr>
            <a:endParaRPr lang="en-US" dirty="0" smtClean="0"/>
          </a:p>
        </p:txBody>
      </p:sp>
      <p:sp>
        <p:nvSpPr>
          <p:cNvPr id="1310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EFAC90-E7A9-4407-8FD0-1ED43016DE5C}" type="slidenum">
              <a:rPr lang="en-US">
                <a:cs typeface="Arial" charset="0"/>
              </a:rPr>
              <a:pPr fontAlgn="base">
                <a:spcBef>
                  <a:spcPct val="0"/>
                </a:spcBef>
                <a:spcAft>
                  <a:spcPct val="0"/>
                </a:spcAft>
                <a:defRPr/>
              </a:pPr>
              <a:t>71</a:t>
            </a:fld>
            <a:endParaRPr lang="en-US">
              <a:cs typeface="Arial" charset="0"/>
            </a:endParaRPr>
          </a:p>
        </p:txBody>
      </p:sp>
      <p:sp>
        <p:nvSpPr>
          <p:cNvPr id="13107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noFill/>
          <a:ln>
            <a:solidFill>
              <a:srgbClr val="000000"/>
            </a:solidFill>
            <a:miter lim="800000"/>
            <a:headEnd/>
            <a:tailEnd/>
          </a:ln>
        </p:spPr>
      </p:sp>
      <p:sp>
        <p:nvSpPr>
          <p:cNvPr id="1331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1 mayo 2013</a:t>
            </a:r>
          </a:p>
          <a:p>
            <a:pPr eaLnBrk="1" hangingPunct="1">
              <a:spcBef>
                <a:spcPct val="0"/>
              </a:spcBef>
            </a:pPr>
            <a:r>
              <a:rPr lang="en-US" dirty="0" smtClean="0"/>
              <a:t>EJERCICIO</a:t>
            </a:r>
          </a:p>
          <a:p>
            <a:pPr marL="228600" indent="-228600" eaLnBrk="1" hangingPunct="1">
              <a:spcBef>
                <a:spcPct val="0"/>
              </a:spcBef>
              <a:buAutoNum type="arabicPeriod"/>
            </a:pPr>
            <a:r>
              <a:rPr lang="en-US" dirty="0" err="1" smtClean="0"/>
              <a:t>Registre</a:t>
            </a:r>
            <a:r>
              <a:rPr lang="en-US" baseline="0" dirty="0" smtClean="0"/>
              <a:t> la </a:t>
            </a:r>
            <a:r>
              <a:rPr lang="en-US" baseline="0" dirty="0" err="1" smtClean="0"/>
              <a:t>Afiliación</a:t>
            </a:r>
            <a:r>
              <a:rPr lang="en-US" baseline="0" dirty="0" smtClean="0"/>
              <a:t> de Octavio Paz.</a:t>
            </a:r>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smtClean="0"/>
              <a:t>     </a:t>
            </a:r>
            <a:r>
              <a:rPr lang="en-US" baseline="0" dirty="0" err="1" smtClean="0"/>
              <a:t>Cita</a:t>
            </a:r>
            <a:r>
              <a:rPr lang="en-US" baseline="0" dirty="0" smtClean="0"/>
              <a:t> con la </a:t>
            </a:r>
            <a:r>
              <a:rPr lang="en-US" baseline="0" dirty="0" err="1" smtClean="0"/>
              <a:t>afiliación</a:t>
            </a:r>
            <a:r>
              <a:rPr lang="en-US" baseline="0" dirty="0" smtClean="0"/>
              <a:t>: </a:t>
            </a:r>
            <a:r>
              <a:rPr lang="en-US" i="1" u="sng" baseline="0" dirty="0" smtClean="0"/>
              <a:t>the collected poems of Octavio Paz, 1957-1987</a:t>
            </a:r>
            <a:r>
              <a:rPr lang="en-US" i="0" u="none" baseline="0" dirty="0" smtClean="0"/>
              <a:t>, 1991 p. xv “</a:t>
            </a:r>
            <a:r>
              <a:rPr lang="en-US" dirty="0" smtClean="0"/>
              <a:t>Paz taught at Cambridge University, the University of Texas, and Harvard.”</a:t>
            </a:r>
          </a:p>
          <a:p>
            <a:pPr marL="0" indent="0" eaLnBrk="1" hangingPunct="1">
              <a:spcBef>
                <a:spcPct val="0"/>
              </a:spcBef>
              <a:buNone/>
            </a:pPr>
            <a:r>
              <a:rPr lang="en-US" dirty="0" smtClean="0"/>
              <a:t>2. </a:t>
            </a:r>
            <a:r>
              <a:rPr lang="en-US" dirty="0" err="1" smtClean="0"/>
              <a:t>Registre</a:t>
            </a:r>
            <a:r>
              <a:rPr lang="en-US" dirty="0" smtClean="0"/>
              <a:t> el </a:t>
            </a:r>
            <a:r>
              <a:rPr lang="en-US" dirty="0" err="1" smtClean="0"/>
              <a:t>atributo</a:t>
            </a:r>
            <a:r>
              <a:rPr lang="en-US" dirty="0" smtClean="0"/>
              <a:t> de </a:t>
            </a:r>
            <a:r>
              <a:rPr lang="en-US" dirty="0" err="1" smtClean="0"/>
              <a:t>lengua</a:t>
            </a:r>
            <a:r>
              <a:rPr lang="en-US" dirty="0" smtClean="0"/>
              <a:t> en la </a:t>
            </a:r>
            <a:r>
              <a:rPr lang="en-US" dirty="0" err="1" smtClean="0"/>
              <a:t>hoja</a:t>
            </a:r>
            <a:r>
              <a:rPr lang="en-US" dirty="0" smtClean="0"/>
              <a:t> de </a:t>
            </a:r>
            <a:r>
              <a:rPr lang="en-US" dirty="0" err="1" smtClean="0"/>
              <a:t>trabajo</a:t>
            </a:r>
            <a:r>
              <a:rPr lang="en-US" dirty="0" smtClean="0"/>
              <a:t>.</a:t>
            </a:r>
          </a:p>
          <a:p>
            <a:pPr marL="0" indent="0" eaLnBrk="1" hangingPunct="1">
              <a:spcBef>
                <a:spcPct val="0"/>
              </a:spcBef>
              <a:buNone/>
            </a:pPr>
            <a:r>
              <a:rPr lang="en-US" dirty="0" smtClean="0"/>
              <a:t>3.</a:t>
            </a:r>
            <a:r>
              <a:rPr lang="en-US" baseline="0" dirty="0" smtClean="0"/>
              <a:t> </a:t>
            </a:r>
            <a:r>
              <a:rPr lang="en-US" baseline="0" dirty="0" err="1" smtClean="0"/>
              <a:t>Registre</a:t>
            </a:r>
            <a:r>
              <a:rPr lang="en-US" baseline="0" dirty="0" smtClean="0"/>
              <a:t> la </a:t>
            </a:r>
            <a:r>
              <a:rPr lang="en-US" baseline="0" dirty="0" err="1" smtClean="0"/>
              <a:t>ocupación</a:t>
            </a:r>
            <a:r>
              <a:rPr lang="en-US" baseline="0" dirty="0" smtClean="0"/>
              <a:t> y el campo de </a:t>
            </a:r>
            <a:r>
              <a:rPr lang="en-US" baseline="0" dirty="0" err="1" smtClean="0"/>
              <a:t>actividad</a:t>
            </a:r>
            <a:r>
              <a:rPr lang="en-US" baseline="0" dirty="0" smtClean="0"/>
              <a:t> de Octavio Paz (la </a:t>
            </a:r>
            <a:r>
              <a:rPr lang="en-US" baseline="0" dirty="0" err="1" smtClean="0"/>
              <a:t>que</a:t>
            </a:r>
            <a:r>
              <a:rPr lang="en-US" baseline="0" dirty="0" smtClean="0"/>
              <a:t> </a:t>
            </a:r>
            <a:r>
              <a:rPr lang="en-US" baseline="0" dirty="0" err="1" smtClean="0"/>
              <a:t>usted</a:t>
            </a:r>
            <a:r>
              <a:rPr lang="en-US" baseline="0" dirty="0" smtClean="0"/>
              <a:t> </a:t>
            </a:r>
            <a:r>
              <a:rPr lang="en-US" baseline="0" dirty="0" err="1" smtClean="0"/>
              <a:t>considere</a:t>
            </a:r>
            <a:r>
              <a:rPr lang="en-US" baseline="0" dirty="0" smtClean="0"/>
              <a:t> </a:t>
            </a:r>
            <a:r>
              <a:rPr lang="en-US" baseline="0" dirty="0" err="1" smtClean="0"/>
              <a:t>apropiada</a:t>
            </a:r>
            <a:r>
              <a:rPr lang="en-US" baseline="0" dirty="0" smtClean="0"/>
              <a:t>).</a:t>
            </a:r>
            <a:endParaRPr lang="en-US" dirty="0" smtClean="0"/>
          </a:p>
        </p:txBody>
      </p:sp>
      <p:sp>
        <p:nvSpPr>
          <p:cNvPr id="1331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0DBE47-DE8E-4594-8FC5-1D79272BBB62}" type="slidenum">
              <a:rPr lang="en-US">
                <a:cs typeface="Arial" charset="0"/>
              </a:rPr>
              <a:pPr fontAlgn="base">
                <a:spcBef>
                  <a:spcPct val="0"/>
                </a:spcBef>
                <a:spcAft>
                  <a:spcPct val="0"/>
                </a:spcAft>
                <a:defRPr/>
              </a:pPr>
              <a:t>72</a:t>
            </a:fld>
            <a:endParaRPr lang="en-US">
              <a:cs typeface="Arial" charset="0"/>
            </a:endParaRPr>
          </a:p>
        </p:txBody>
      </p:sp>
      <p:sp>
        <p:nvSpPr>
          <p:cNvPr id="13312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bwMode="auto">
          <a:noFill/>
          <a:ln>
            <a:solidFill>
              <a:srgbClr val="000000"/>
            </a:solidFill>
            <a:miter lim="800000"/>
            <a:headEnd/>
            <a:tailEnd/>
          </a:ln>
        </p:spPr>
      </p:sp>
      <p:sp>
        <p:nvSpPr>
          <p:cNvPr id="1351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p:txBody>
      </p:sp>
      <p:sp>
        <p:nvSpPr>
          <p:cNvPr id="135171"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35172"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6C41C6-725A-46C3-BCB3-00524B576354}" type="slidenum">
              <a:rPr lang="en-US">
                <a:cs typeface="Arial" charset="0"/>
              </a:rPr>
              <a:pPr fontAlgn="base">
                <a:spcBef>
                  <a:spcPct val="0"/>
                </a:spcBef>
                <a:spcAft>
                  <a:spcPct val="0"/>
                </a:spcAft>
                <a:defRPr/>
              </a:pPr>
              <a:t>73</a:t>
            </a:fld>
            <a:endParaRPr lang="en-US">
              <a:cs typeface="Arial"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bwMode="auto">
          <a:noFill/>
          <a:ln>
            <a:solidFill>
              <a:srgbClr val="000000"/>
            </a:solidFill>
            <a:miter lim="800000"/>
            <a:headEnd/>
            <a:tailEnd/>
          </a:ln>
        </p:spPr>
      </p:sp>
      <p:sp>
        <p:nvSpPr>
          <p:cNvPr id="13721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Hasta </a:t>
            </a:r>
            <a:r>
              <a:rPr lang="en-US" dirty="0" err="1" smtClean="0"/>
              <a:t>este</a:t>
            </a:r>
            <a:r>
              <a:rPr lang="en-US" baseline="0" dirty="0" smtClean="0"/>
              <a:t> </a:t>
            </a:r>
            <a:r>
              <a:rPr lang="en-US" baseline="0" dirty="0" err="1" smtClean="0"/>
              <a:t>momento</a:t>
            </a:r>
            <a:r>
              <a:rPr lang="en-US" baseline="0" dirty="0" smtClean="0"/>
              <a:t> </a:t>
            </a:r>
            <a:r>
              <a:rPr lang="en-US" baseline="0" dirty="0" err="1" smtClean="0"/>
              <a:t>hemos</a:t>
            </a:r>
            <a:r>
              <a:rPr lang="en-US" baseline="0" dirty="0" smtClean="0"/>
              <a:t> </a:t>
            </a:r>
            <a:r>
              <a:rPr lang="en-US" baseline="0" dirty="0" err="1" smtClean="0"/>
              <a:t>discutido</a:t>
            </a:r>
            <a:r>
              <a:rPr lang="en-US" baseline="0" dirty="0" smtClean="0"/>
              <a:t> los </a:t>
            </a:r>
            <a:r>
              <a:rPr lang="en-US" baseline="0" dirty="0" err="1" smtClean="0"/>
              <a:t>elementos</a:t>
            </a:r>
            <a:r>
              <a:rPr lang="en-US" baseline="0" dirty="0" smtClean="0"/>
              <a:t> </a:t>
            </a:r>
            <a:r>
              <a:rPr lang="en-US" baseline="0" dirty="0" err="1" smtClean="0"/>
              <a:t>que</a:t>
            </a:r>
            <a:r>
              <a:rPr lang="en-US" baseline="0" dirty="0" smtClean="0"/>
              <a:t> </a:t>
            </a:r>
            <a:r>
              <a:rPr lang="en-US" baseline="0" dirty="0" err="1" smtClean="0"/>
              <a:t>identifican</a:t>
            </a:r>
            <a:r>
              <a:rPr lang="en-US" baseline="0" dirty="0" smtClean="0"/>
              <a:t> a </a:t>
            </a:r>
            <a:r>
              <a:rPr lang="en-US" baseline="0" dirty="0" err="1" smtClean="0"/>
              <a:t>una</a:t>
            </a:r>
            <a:r>
              <a:rPr lang="en-US" baseline="0" dirty="0" smtClean="0"/>
              <a:t> persona y </a:t>
            </a:r>
            <a:r>
              <a:rPr lang="en-US" baseline="0" dirty="0" err="1" smtClean="0"/>
              <a:t>cómo</a:t>
            </a:r>
            <a:r>
              <a:rPr lang="en-US" baseline="0" dirty="0" smtClean="0"/>
              <a:t> se </a:t>
            </a:r>
            <a:r>
              <a:rPr lang="en-US" baseline="0" dirty="0" err="1" smtClean="0"/>
              <a:t>construyen</a:t>
            </a:r>
            <a:r>
              <a:rPr lang="en-US" baseline="0" dirty="0" smtClean="0"/>
              <a:t>. Las </a:t>
            </a:r>
            <a:r>
              <a:rPr lang="en-US" baseline="0" dirty="0" err="1" smtClean="0"/>
              <a:t>instrucciones</a:t>
            </a:r>
            <a:r>
              <a:rPr lang="en-US" baseline="0" dirty="0" smtClean="0"/>
              <a:t> </a:t>
            </a:r>
            <a:r>
              <a:rPr lang="en-US" baseline="0" dirty="0" err="1" smtClean="0"/>
              <a:t>sobre</a:t>
            </a:r>
            <a:r>
              <a:rPr lang="en-US" baseline="0" dirty="0" smtClean="0"/>
              <a:t> la </a:t>
            </a:r>
            <a:r>
              <a:rPr lang="en-US" baseline="0" dirty="0" err="1" smtClean="0"/>
              <a:t>construcción</a:t>
            </a:r>
            <a:r>
              <a:rPr lang="en-US" baseline="0" dirty="0" smtClean="0"/>
              <a:t> de </a:t>
            </a:r>
            <a:r>
              <a:rPr lang="en-US" baseline="0" dirty="0" err="1" smtClean="0"/>
              <a:t>Puntos</a:t>
            </a:r>
            <a:r>
              <a:rPr lang="en-US" baseline="0" dirty="0" smtClean="0"/>
              <a:t> de </a:t>
            </a:r>
            <a:r>
              <a:rPr lang="en-US" baseline="0" dirty="0" err="1" smtClean="0"/>
              <a:t>Acceso</a:t>
            </a:r>
            <a:r>
              <a:rPr lang="en-US" baseline="0" dirty="0" smtClean="0"/>
              <a:t> </a:t>
            </a:r>
            <a:r>
              <a:rPr lang="en-US" baseline="0" dirty="0" err="1" smtClean="0"/>
              <a:t>para</a:t>
            </a:r>
            <a:r>
              <a:rPr lang="en-US" baseline="0" dirty="0" smtClean="0"/>
              <a:t> Personas (</a:t>
            </a:r>
            <a:r>
              <a:rPr lang="en-US" baseline="0" dirty="0" err="1" smtClean="0"/>
              <a:t>denominados</a:t>
            </a:r>
            <a:r>
              <a:rPr lang="en-US" baseline="0" dirty="0" smtClean="0"/>
              <a:t> </a:t>
            </a:r>
            <a:r>
              <a:rPr lang="en-US" baseline="0" dirty="0" err="1" smtClean="0"/>
              <a:t>encabezamientos</a:t>
            </a:r>
            <a:r>
              <a:rPr lang="en-US" baseline="0" dirty="0" smtClean="0"/>
              <a:t> en RCA2), </a:t>
            </a:r>
            <a:r>
              <a:rPr lang="en-US" baseline="0" dirty="0" err="1" smtClean="0"/>
              <a:t>que</a:t>
            </a:r>
            <a:r>
              <a:rPr lang="en-US" baseline="0" dirty="0" smtClean="0"/>
              <a:t> </a:t>
            </a:r>
            <a:r>
              <a:rPr lang="en-US" baseline="0" dirty="0" err="1" smtClean="0"/>
              <a:t>utilizan</a:t>
            </a:r>
            <a:r>
              <a:rPr lang="en-US" baseline="0" dirty="0" smtClean="0"/>
              <a:t> </a:t>
            </a:r>
            <a:r>
              <a:rPr lang="en-US" baseline="0" dirty="0" err="1" smtClean="0"/>
              <a:t>estos</a:t>
            </a:r>
            <a:r>
              <a:rPr lang="en-US" baseline="0" dirty="0" smtClean="0"/>
              <a:t> </a:t>
            </a:r>
            <a:r>
              <a:rPr lang="en-US" baseline="0" dirty="0" err="1" smtClean="0"/>
              <a:t>elementos</a:t>
            </a:r>
            <a:r>
              <a:rPr lang="en-US" baseline="0" dirty="0" smtClean="0"/>
              <a:t> </a:t>
            </a:r>
            <a:r>
              <a:rPr lang="en-US" baseline="0" dirty="0" err="1" smtClean="0"/>
              <a:t>aparecen</a:t>
            </a:r>
            <a:r>
              <a:rPr lang="en-US" baseline="0" dirty="0" smtClean="0"/>
              <a:t> en la </a:t>
            </a:r>
            <a:r>
              <a:rPr lang="en-US" baseline="0" dirty="0" err="1" smtClean="0"/>
              <a:t>sección</a:t>
            </a:r>
            <a:r>
              <a:rPr lang="en-US" baseline="0" dirty="0" smtClean="0"/>
              <a:t> final del </a:t>
            </a:r>
            <a:r>
              <a:rPr lang="en-US" baseline="0" dirty="0" err="1" smtClean="0"/>
              <a:t>Capítulo</a:t>
            </a:r>
            <a:r>
              <a:rPr lang="en-US" baseline="0" dirty="0" smtClean="0"/>
              <a:t> 9 (</a:t>
            </a:r>
            <a:r>
              <a:rPr lang="en-US" baseline="0" dirty="0" err="1" smtClean="0"/>
              <a:t>por</a:t>
            </a:r>
            <a:r>
              <a:rPr lang="en-US" baseline="0" dirty="0" smtClean="0"/>
              <a:t> </a:t>
            </a:r>
            <a:r>
              <a:rPr lang="en-US" baseline="0" dirty="0" err="1" smtClean="0"/>
              <a:t>ejemplo</a:t>
            </a:r>
            <a:r>
              <a:rPr lang="en-US" baseline="0" dirty="0" smtClean="0"/>
              <a:t>, 9.19). </a:t>
            </a:r>
            <a:endParaRPr lang="en-US" dirty="0" smtClean="0"/>
          </a:p>
        </p:txBody>
      </p:sp>
      <p:sp>
        <p:nvSpPr>
          <p:cNvPr id="137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AB5A03-9B3D-425F-BA85-ECC66FF7C9F1}" type="slidenum">
              <a:rPr lang="en-US">
                <a:cs typeface="Arial" charset="0"/>
              </a:rPr>
              <a:pPr fontAlgn="base">
                <a:spcBef>
                  <a:spcPct val="0"/>
                </a:spcBef>
                <a:spcAft>
                  <a:spcPct val="0"/>
                </a:spcAft>
                <a:defRPr/>
              </a:pPr>
              <a:t>74</a:t>
            </a:fld>
            <a:endParaRPr lang="en-US">
              <a:cs typeface="Arial" charset="0"/>
            </a:endParaRPr>
          </a:p>
        </p:txBody>
      </p:sp>
      <p:sp>
        <p:nvSpPr>
          <p:cNvPr id="13722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bwMode="auto">
          <a:noFill/>
          <a:ln>
            <a:solidFill>
              <a:srgbClr val="000000"/>
            </a:solidFill>
            <a:miter lim="800000"/>
            <a:headEnd/>
            <a:tailEnd/>
          </a:ln>
        </p:spPr>
      </p:sp>
      <p:sp>
        <p:nvSpPr>
          <p:cNvPr id="1392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sz="1100" dirty="0" smtClean="0"/>
              <a:t>Revisión: 10 marzo 2014</a:t>
            </a:r>
          </a:p>
          <a:p>
            <a:pPr eaLnBrk="1" hangingPunct="1">
              <a:spcBef>
                <a:spcPct val="0"/>
              </a:spcBef>
            </a:pPr>
            <a:endParaRPr lang="es-MX" sz="1100" dirty="0" smtClean="0"/>
          </a:p>
          <a:p>
            <a:pPr eaLnBrk="1" hangingPunct="1">
              <a:spcBef>
                <a:spcPct val="0"/>
              </a:spcBef>
            </a:pPr>
            <a:r>
              <a:rPr lang="es-MX" sz="1100" dirty="0" smtClean="0"/>
              <a:t>Nombre preferido de la persona: RDA 9.2.2</a:t>
            </a:r>
          </a:p>
          <a:p>
            <a:pPr eaLnBrk="1" hangingPunct="1">
              <a:spcBef>
                <a:spcPct val="0"/>
              </a:spcBef>
            </a:pPr>
            <a:r>
              <a:rPr lang="es-MX" sz="1100" dirty="0" smtClean="0"/>
              <a:t>	Para personas, el nombre preferido es la base del punto de acceso autorizado. Las</a:t>
            </a:r>
            <a:r>
              <a:rPr lang="es-MX" sz="1100" baseline="0" dirty="0" smtClean="0"/>
              <a:t> p</a:t>
            </a:r>
            <a:r>
              <a:rPr lang="es-MX" sz="1100" dirty="0" smtClean="0"/>
              <a:t>osibles adiciones al nombre preferido con un orden prescrito se describen en RDA, en las instrucciones de cada uno de estos elementos, hay un enlace al elemento en sí para obtener orientación sobre cómo construir el elemento.</a:t>
            </a:r>
          </a:p>
          <a:p>
            <a:pPr eaLnBrk="1" hangingPunct="1">
              <a:spcBef>
                <a:spcPct val="0"/>
              </a:spcBef>
            </a:pPr>
            <a:r>
              <a:rPr lang="es-MX" sz="1100" dirty="0" smtClean="0"/>
              <a:t>	A pesar de que RDA 9.19.1.3 instruye a los catalogadores para añadir la fecha de nacimiento y/o de muerte, si es necesario, para distinguir un punto de acceso a otro, LC-PCC PS para 9.19.1.1 nos enseña a </a:t>
            </a:r>
            <a:r>
              <a:rPr lang="es-MX" sz="1100" u="sng" dirty="0" smtClean="0"/>
              <a:t>seguir la opción RDA y añadir una fecha de nacimiento y/o de fallecimiento</a:t>
            </a:r>
            <a:r>
              <a:rPr lang="es-MX" sz="1100" dirty="0" smtClean="0"/>
              <a:t>, si están disponible cuando se establece el punto de acceso autorizado, incluso si no es necesario hacer una distinción entre los puntos de acceso.</a:t>
            </a:r>
          </a:p>
          <a:p>
            <a:pPr eaLnBrk="1" hangingPunct="1">
              <a:spcBef>
                <a:spcPct val="0"/>
              </a:spcBef>
            </a:pPr>
            <a:r>
              <a:rPr lang="es-MX" sz="1100" dirty="0" smtClean="0"/>
              <a:t>	Si se necesita una adición, como es la forma más completa del nombre y/o la profesión u ocupación, para diferenciar el punto de acceso para una persona de otro punto de acceso (ya sea porque las fechas de nacimiento/muerte no están disponibles o porque todavía hay un conflicto), aplique</a:t>
            </a:r>
            <a:r>
              <a:rPr lang="es-MX" sz="1100" baseline="0" dirty="0" smtClean="0"/>
              <a:t> el</a:t>
            </a:r>
            <a:r>
              <a:rPr lang="es-MX" sz="1100" dirty="0" smtClean="0"/>
              <a:t> criterio del catalogador en la elección del otro atributo a añadir. No hay un orden de prioridad (el orden de prioridad que aparece</a:t>
            </a:r>
            <a:r>
              <a:rPr lang="es-MX" sz="1100" baseline="0" dirty="0" smtClean="0"/>
              <a:t> </a:t>
            </a:r>
            <a:r>
              <a:rPr lang="es-MX" sz="1100" dirty="0" smtClean="0"/>
              <a:t>en RDA 9.19.1.1 desapareció</a:t>
            </a:r>
            <a:r>
              <a:rPr lang="es-MX" sz="1100" baseline="0" dirty="0" smtClean="0"/>
              <a:t> en la revisión de RDA en 2014</a:t>
            </a:r>
            <a:r>
              <a:rPr lang="es-MX" sz="1100" dirty="0" smtClean="0"/>
              <a:t>).</a:t>
            </a:r>
          </a:p>
          <a:p>
            <a:pPr marL="0" indent="0" eaLnBrk="1" hangingPunct="1">
              <a:spcBef>
                <a:spcPct val="0"/>
              </a:spcBef>
              <a:buFont typeface="Arial" charset="0"/>
              <a:buNone/>
            </a:pPr>
            <a:r>
              <a:rPr lang="es-MX" sz="1100" dirty="0" smtClean="0"/>
              <a:t>La práctica de RDA de agregar la forma más completa del nombre varió durante el período de prueba y los dos</a:t>
            </a:r>
            <a:r>
              <a:rPr lang="es-MX" sz="1100" baseline="0" dirty="0" smtClean="0"/>
              <a:t> siguientes</a:t>
            </a:r>
            <a:r>
              <a:rPr lang="es-MX" sz="1100" dirty="0" smtClean="0"/>
              <a:t> años posterior. La última práctica LC-PCC permite a los catalogadores agregar una forma más completa del nombre, si se considera importante para la identificación (LC-PCC PS para 9.19.1.4, Opción (forma completa del nombre)).</a:t>
            </a:r>
          </a:p>
          <a:p>
            <a:pPr marL="0" indent="0" eaLnBrk="1" hangingPunct="1">
              <a:spcBef>
                <a:spcPct val="0"/>
              </a:spcBef>
              <a:buFont typeface="Arial" charset="0"/>
              <a:buNone/>
            </a:pPr>
            <a:r>
              <a:rPr lang="es-MX" sz="1100" dirty="0" smtClean="0"/>
              <a:t>	NOTA: La práctica</a:t>
            </a:r>
            <a:r>
              <a:rPr lang="es-MX" sz="1100" baseline="0" dirty="0" smtClean="0"/>
              <a:t> de RDA para añadir una forma más completa del nombre varia por el periodo de la prueba y los primeros años después. La práctica actual de LC-PCC permite que los catalogadores añadan una forma más completa del nombre si se considera importante para identificación (LC-PSS PS </a:t>
            </a:r>
            <a:r>
              <a:rPr lang="es-MX" sz="1100" baseline="0" dirty="0" err="1" smtClean="0"/>
              <a:t>for</a:t>
            </a:r>
            <a:r>
              <a:rPr lang="es-MX" sz="1100" baseline="0" dirty="0" smtClean="0"/>
              <a:t> 9.19.1.4, </a:t>
            </a:r>
            <a:r>
              <a:rPr lang="es-MX" sz="1100" baseline="0" dirty="0" err="1" smtClean="0"/>
              <a:t>Option</a:t>
            </a:r>
            <a:r>
              <a:rPr lang="es-MX" sz="1100" baseline="0" dirty="0" smtClean="0"/>
              <a:t> (</a:t>
            </a:r>
            <a:r>
              <a:rPr lang="es-MX" sz="1100" baseline="0" dirty="0" err="1" smtClean="0"/>
              <a:t>Fuller</a:t>
            </a:r>
            <a:r>
              <a:rPr lang="es-MX" sz="1100" baseline="0" dirty="0" smtClean="0"/>
              <a:t> </a:t>
            </a:r>
            <a:r>
              <a:rPr lang="es-MX" sz="1100" baseline="0" dirty="0" err="1" smtClean="0"/>
              <a:t>form</a:t>
            </a:r>
            <a:r>
              <a:rPr lang="es-MX" sz="1100" baseline="0" dirty="0" smtClean="0"/>
              <a:t> of </a:t>
            </a:r>
            <a:r>
              <a:rPr lang="es-MX" sz="1100" baseline="0" dirty="0" err="1" smtClean="0"/>
              <a:t>name</a:t>
            </a:r>
            <a:r>
              <a:rPr lang="es-MX" sz="1100" baseline="0" dirty="0" smtClean="0"/>
              <a:t>)).</a:t>
            </a:r>
            <a:endParaRPr lang="es-MX" sz="1100" dirty="0" smtClean="0"/>
          </a:p>
          <a:p>
            <a:pPr eaLnBrk="1" hangingPunct="1">
              <a:spcBef>
                <a:spcPct val="0"/>
              </a:spcBef>
            </a:pPr>
            <a:r>
              <a:rPr lang="en-US" sz="1100" dirty="0" smtClean="0"/>
              <a:t>	La LC-</a:t>
            </a:r>
            <a:r>
              <a:rPr lang="en-US" sz="1100" dirty="0" err="1" smtClean="0"/>
              <a:t>PCC</a:t>
            </a:r>
            <a:r>
              <a:rPr lang="en-US" sz="1100" dirty="0" smtClean="0"/>
              <a:t> PS de 9.19.1.1 </a:t>
            </a:r>
            <a:r>
              <a:rPr lang="en-US" sz="1100" dirty="0" err="1" smtClean="0"/>
              <a:t>también</a:t>
            </a:r>
            <a:r>
              <a:rPr lang="en-US" sz="1100" baseline="0" dirty="0" smtClean="0"/>
              <a:t> </a:t>
            </a:r>
            <a:r>
              <a:rPr lang="en-US" sz="1100" baseline="0" dirty="0" err="1" smtClean="0"/>
              <a:t>incluye</a:t>
            </a:r>
            <a:r>
              <a:rPr lang="en-US" sz="1100" baseline="0" dirty="0" smtClean="0"/>
              <a:t> </a:t>
            </a:r>
            <a:r>
              <a:rPr lang="en-US" sz="1100" baseline="0" dirty="0" err="1" smtClean="0"/>
              <a:t>instrucciones</a:t>
            </a:r>
            <a:r>
              <a:rPr lang="en-US" sz="1100" baseline="0" dirty="0" smtClean="0"/>
              <a:t> </a:t>
            </a:r>
            <a:r>
              <a:rPr lang="en-US" sz="1100" baseline="0" dirty="0" err="1" smtClean="0"/>
              <a:t>para</a:t>
            </a:r>
            <a:r>
              <a:rPr lang="en-US" sz="1100" baseline="0" dirty="0" smtClean="0"/>
              <a:t> los </a:t>
            </a:r>
            <a:r>
              <a:rPr lang="en-US" sz="1100" baseline="0" dirty="0" err="1" smtClean="0"/>
              <a:t>catalogadores</a:t>
            </a:r>
            <a:r>
              <a:rPr lang="en-US" sz="1100" baseline="0" dirty="0" smtClean="0"/>
              <a:t> de NACO </a:t>
            </a:r>
            <a:r>
              <a:rPr lang="en-US" sz="1100" baseline="0" dirty="0" err="1" smtClean="0"/>
              <a:t>que</a:t>
            </a:r>
            <a:r>
              <a:rPr lang="en-US" sz="1100" baseline="0" dirty="0" smtClean="0"/>
              <a:t> </a:t>
            </a:r>
            <a:r>
              <a:rPr lang="en-US" sz="1100" baseline="0" dirty="0" err="1" smtClean="0"/>
              <a:t>trabajan</a:t>
            </a:r>
            <a:r>
              <a:rPr lang="en-US" sz="1100" baseline="0" dirty="0" smtClean="0"/>
              <a:t> en el </a:t>
            </a:r>
            <a:r>
              <a:rPr lang="en-US" sz="1100" baseline="0" dirty="0" err="1" smtClean="0"/>
              <a:t>contexto</a:t>
            </a:r>
            <a:r>
              <a:rPr lang="en-US" sz="1100" baseline="0" dirty="0" smtClean="0"/>
              <a:t> actual del </a:t>
            </a:r>
            <a:r>
              <a:rPr lang="en-US" sz="1100" baseline="0" dirty="0" err="1" smtClean="0"/>
              <a:t>uso</a:t>
            </a:r>
            <a:r>
              <a:rPr lang="en-US" sz="1100" baseline="0" dirty="0" smtClean="0"/>
              <a:t> </a:t>
            </a:r>
            <a:r>
              <a:rPr lang="en-US" sz="1100" baseline="0" dirty="0" err="1" smtClean="0"/>
              <a:t>combinado</a:t>
            </a:r>
            <a:r>
              <a:rPr lang="en-US" sz="1100" baseline="0" dirty="0" smtClean="0"/>
              <a:t> de RCA2/RDA.</a:t>
            </a:r>
          </a:p>
          <a:p>
            <a:pPr eaLnBrk="1" hangingPunct="1">
              <a:spcBef>
                <a:spcPct val="0"/>
              </a:spcBef>
            </a:pPr>
            <a:r>
              <a:rPr lang="en-US" sz="1100" i="1" baseline="0" dirty="0" smtClean="0"/>
              <a:t>*</a:t>
            </a:r>
            <a:r>
              <a:rPr lang="en-US" sz="1100" i="1" baseline="0" dirty="0" err="1" smtClean="0"/>
              <a:t>Esta</a:t>
            </a:r>
            <a:r>
              <a:rPr lang="en-US" sz="1100" i="1" baseline="0" dirty="0" smtClean="0"/>
              <a:t> </a:t>
            </a:r>
            <a:r>
              <a:rPr lang="en-US" sz="1100" i="1" baseline="0" dirty="0" err="1" smtClean="0"/>
              <a:t>práctica</a:t>
            </a:r>
            <a:r>
              <a:rPr lang="en-US" sz="1100" i="1" baseline="0" dirty="0" smtClean="0"/>
              <a:t> </a:t>
            </a:r>
            <a:r>
              <a:rPr lang="en-US" sz="1100" i="1" baseline="0" dirty="0" err="1" smtClean="0"/>
              <a:t>podría</a:t>
            </a:r>
            <a:r>
              <a:rPr lang="en-US" sz="1100" i="1" baseline="0" dirty="0" smtClean="0"/>
              <a:t> </a:t>
            </a:r>
            <a:r>
              <a:rPr lang="en-US" sz="1100" i="1" baseline="0" dirty="0" err="1" smtClean="0"/>
              <a:t>cambiar</a:t>
            </a:r>
            <a:r>
              <a:rPr lang="en-US" sz="1100" i="1" baseline="0" dirty="0" smtClean="0"/>
              <a:t> pronto; la </a:t>
            </a:r>
            <a:r>
              <a:rPr lang="en-US" sz="1100" i="1" baseline="0" dirty="0" err="1" smtClean="0"/>
              <a:t>lista</a:t>
            </a:r>
            <a:r>
              <a:rPr lang="en-US" sz="1100" i="1" baseline="0" dirty="0" smtClean="0"/>
              <a:t> de </a:t>
            </a:r>
            <a:r>
              <a:rPr lang="en-US" sz="1100" i="1" baseline="0" dirty="0" err="1" smtClean="0"/>
              <a:t>adiciones</a:t>
            </a:r>
            <a:r>
              <a:rPr lang="en-US" sz="1100" i="1" baseline="0" dirty="0" smtClean="0"/>
              <a:t> </a:t>
            </a:r>
            <a:r>
              <a:rPr lang="en-US" sz="1100" i="1" baseline="0" dirty="0" err="1" smtClean="0"/>
              <a:t>requeridas</a:t>
            </a:r>
            <a:r>
              <a:rPr lang="en-US" sz="1100" i="1" baseline="0" dirty="0" smtClean="0"/>
              <a:t> </a:t>
            </a:r>
            <a:r>
              <a:rPr lang="en-US" sz="1100" i="1" baseline="0" dirty="0" err="1" smtClean="0"/>
              <a:t>puede</a:t>
            </a:r>
            <a:r>
              <a:rPr lang="en-US" sz="1100" i="1" baseline="0" dirty="0" smtClean="0"/>
              <a:t> </a:t>
            </a:r>
            <a:r>
              <a:rPr lang="en-US" sz="1100" i="1" baseline="0" dirty="0" err="1" smtClean="0"/>
              <a:t>ser</a:t>
            </a:r>
            <a:r>
              <a:rPr lang="en-US" sz="1100" i="1" baseline="0" dirty="0" smtClean="0"/>
              <a:t> </a:t>
            </a:r>
            <a:r>
              <a:rPr lang="en-US" sz="1100" i="1" baseline="0" dirty="0" err="1" smtClean="0"/>
              <a:t>expandida</a:t>
            </a:r>
            <a:r>
              <a:rPr lang="en-US" sz="1100" i="1" baseline="0" dirty="0" smtClean="0"/>
              <a:t>.</a:t>
            </a:r>
            <a:endParaRPr lang="en-US" sz="1100" i="1" dirty="0" smtClean="0"/>
          </a:p>
          <a:p>
            <a:pPr eaLnBrk="1" hangingPunct="1">
              <a:spcBef>
                <a:spcPct val="0"/>
              </a:spcBef>
            </a:pPr>
            <a:endParaRPr lang="en-US" sz="1100" dirty="0" smtClean="0"/>
          </a:p>
        </p:txBody>
      </p:sp>
      <p:sp>
        <p:nvSpPr>
          <p:cNvPr id="139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28CA39-9D81-4D0D-B43B-7217D35BA0CD}" type="slidenum">
              <a:rPr lang="en-US">
                <a:cs typeface="Arial" charset="0"/>
              </a:rPr>
              <a:pPr fontAlgn="base">
                <a:spcBef>
                  <a:spcPct val="0"/>
                </a:spcBef>
                <a:spcAft>
                  <a:spcPct val="0"/>
                </a:spcAft>
                <a:defRPr/>
              </a:pPr>
              <a:t>75</a:t>
            </a:fld>
            <a:endParaRPr lang="en-US">
              <a:cs typeface="Arial" charset="0"/>
            </a:endParaRPr>
          </a:p>
        </p:txBody>
      </p:sp>
      <p:sp>
        <p:nvSpPr>
          <p:cNvPr id="13926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bwMode="auto">
          <a:noFill/>
          <a:ln>
            <a:solidFill>
              <a:srgbClr val="000000"/>
            </a:solidFill>
            <a:miter lim="800000"/>
            <a:headEnd/>
            <a:tailEnd/>
          </a:ln>
        </p:spPr>
      </p:sp>
      <p:sp>
        <p:nvSpPr>
          <p:cNvPr id="14131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smtClean="0"/>
              <a:t>20 </a:t>
            </a:r>
            <a:r>
              <a:rPr lang="en-US" dirty="0" err="1" smtClean="0"/>
              <a:t>marzo</a:t>
            </a:r>
            <a:r>
              <a:rPr lang="en-US" dirty="0" smtClean="0"/>
              <a:t> 2017: removed </a:t>
            </a:r>
            <a:r>
              <a:rPr lang="en-US" sz="1200" dirty="0" smtClean="0"/>
              <a:t>other term of rank, honor, or office (RDA 9.19.1.7); updated speaker notes.</a:t>
            </a:r>
            <a:endParaRPr lang="en-US" dirty="0" smtClean="0"/>
          </a:p>
          <a:p>
            <a:pPr eaLnBrk="1" hangingPunct="1">
              <a:spcBef>
                <a:spcPct val="0"/>
              </a:spcBef>
            </a:pPr>
            <a:endParaRPr lang="en-US" i="0" dirty="0" smtClean="0"/>
          </a:p>
          <a:p>
            <a:pPr eaLnBrk="1" hangingPunct="1">
              <a:spcBef>
                <a:spcPct val="0"/>
              </a:spcBef>
            </a:pPr>
            <a:r>
              <a:rPr lang="en-US" i="0" dirty="0" err="1" smtClean="0"/>
              <a:t>Esta</a:t>
            </a:r>
            <a:r>
              <a:rPr lang="en-US" i="0" dirty="0" smtClean="0"/>
              <a:t> </a:t>
            </a:r>
            <a:r>
              <a:rPr lang="en-US" i="0" dirty="0" err="1" smtClean="0"/>
              <a:t>diapositiva</a:t>
            </a:r>
            <a:r>
              <a:rPr lang="en-US" i="0" dirty="0" smtClean="0"/>
              <a:t> </a:t>
            </a:r>
            <a:r>
              <a:rPr lang="en-US" i="0" dirty="0" err="1" smtClean="0"/>
              <a:t>muestra</a:t>
            </a:r>
            <a:r>
              <a:rPr lang="en-US" i="0" dirty="0" smtClean="0"/>
              <a:t> las </a:t>
            </a:r>
            <a:r>
              <a:rPr lang="en-US" i="0" dirty="0" err="1" smtClean="0"/>
              <a:t>adiciones</a:t>
            </a:r>
            <a:r>
              <a:rPr lang="en-US" i="0" dirty="0" smtClean="0"/>
              <a:t> </a:t>
            </a:r>
            <a:r>
              <a:rPr lang="en-US" i="0" dirty="0" err="1" smtClean="0"/>
              <a:t>obligatorios</a:t>
            </a:r>
            <a:r>
              <a:rPr lang="en-US" i="0" dirty="0" smtClean="0"/>
              <a:t> para</a:t>
            </a:r>
            <a:r>
              <a:rPr lang="en-US" i="0" baseline="0" dirty="0" smtClean="0"/>
              <a:t> el </a:t>
            </a:r>
            <a:r>
              <a:rPr lang="en-US" i="0" baseline="0" dirty="0" err="1" smtClean="0"/>
              <a:t>punto</a:t>
            </a:r>
            <a:r>
              <a:rPr lang="en-US" i="0" baseline="0" dirty="0" smtClean="0"/>
              <a:t> de </a:t>
            </a:r>
            <a:r>
              <a:rPr lang="en-US" i="0" baseline="0" dirty="0" err="1" smtClean="0"/>
              <a:t>acceso</a:t>
            </a:r>
            <a:r>
              <a:rPr lang="en-US" i="0" baseline="0" dirty="0" smtClean="0"/>
              <a:t> </a:t>
            </a:r>
            <a:r>
              <a:rPr lang="en-US" i="0" baseline="0" dirty="0" err="1" smtClean="0"/>
              <a:t>autorizado</a:t>
            </a:r>
            <a:r>
              <a:rPr lang="en-US" i="0" baseline="0" dirty="0" smtClean="0"/>
              <a:t>.</a:t>
            </a:r>
          </a:p>
          <a:p>
            <a:pPr eaLnBrk="1" hangingPunct="1">
              <a:spcBef>
                <a:spcPct val="0"/>
              </a:spcBef>
            </a:pPr>
            <a:endParaRPr lang="en-US" i="0" dirty="0" smtClean="0"/>
          </a:p>
          <a:p>
            <a:pPr eaLnBrk="1" hangingPunct="1">
              <a:spcBef>
                <a:spcPct val="0"/>
              </a:spcBef>
            </a:pPr>
            <a:r>
              <a:rPr lang="en-US" i="1" dirty="0" err="1" smtClean="0"/>
              <a:t>Excepciones</a:t>
            </a:r>
            <a:r>
              <a:rPr lang="en-US" i="1" dirty="0" smtClean="0"/>
              <a:t>:</a:t>
            </a:r>
          </a:p>
          <a:p>
            <a:pPr eaLnBrk="1" hangingPunct="1">
              <a:spcBef>
                <a:spcPct val="0"/>
              </a:spcBef>
            </a:pPr>
            <a:r>
              <a:rPr lang="en-US" i="0" dirty="0" smtClean="0"/>
              <a:t>*</a:t>
            </a:r>
            <a:r>
              <a:rPr lang="en-US" i="0" u="sng" dirty="0" err="1" smtClean="0"/>
              <a:t>Título</a:t>
            </a:r>
            <a:r>
              <a:rPr lang="en-US" i="0" u="sng" dirty="0" smtClean="0"/>
              <a:t> de </a:t>
            </a:r>
            <a:r>
              <a:rPr lang="en-US" i="0" u="sng" dirty="0" err="1" smtClean="0"/>
              <a:t>nobleza</a:t>
            </a:r>
            <a:r>
              <a:rPr lang="en-US" i="0" u="none" dirty="0" smtClean="0"/>
              <a:t>. </a:t>
            </a:r>
            <a:r>
              <a:rPr lang="en-US" i="0" u="none" dirty="0" err="1" smtClean="0"/>
              <a:t>Agregue</a:t>
            </a:r>
            <a:r>
              <a:rPr lang="en-US" i="0" u="none" dirty="0" smtClean="0"/>
              <a:t> un </a:t>
            </a:r>
            <a:r>
              <a:rPr lang="en-US" i="0" u="none" dirty="0" err="1" smtClean="0"/>
              <a:t>título</a:t>
            </a:r>
            <a:r>
              <a:rPr lang="en-US" i="0" u="none" dirty="0" smtClean="0"/>
              <a:t> de </a:t>
            </a:r>
            <a:r>
              <a:rPr lang="en-US" i="0" u="none" dirty="0" err="1" smtClean="0"/>
              <a:t>nobleza</a:t>
            </a:r>
            <a:r>
              <a:rPr lang="en-US" i="0" u="none" dirty="0" smtClean="0"/>
              <a:t> </a:t>
            </a:r>
            <a:r>
              <a:rPr lang="en-US" i="0" u="none" dirty="0" err="1" smtClean="0"/>
              <a:t>solamente</a:t>
            </a:r>
            <a:r>
              <a:rPr lang="en-US" i="0" u="none" dirty="0" smtClean="0"/>
              <a:t> </a:t>
            </a:r>
            <a:r>
              <a:rPr lang="en-US" i="0" u="none" dirty="0" err="1" smtClean="0"/>
              <a:t>si</a:t>
            </a:r>
            <a:r>
              <a:rPr lang="en-US" i="0" u="none" dirty="0" smtClean="0"/>
              <a:t> el </a:t>
            </a:r>
            <a:r>
              <a:rPr lang="en-US" i="0" u="none" dirty="0" err="1" smtClean="0"/>
              <a:t>título</a:t>
            </a:r>
            <a:r>
              <a:rPr lang="en-US" i="0" u="none" dirty="0" smtClean="0"/>
              <a:t> o parte del </a:t>
            </a:r>
            <a:r>
              <a:rPr lang="en-US" i="0" u="none" dirty="0" err="1" smtClean="0"/>
              <a:t>título</a:t>
            </a:r>
            <a:r>
              <a:rPr lang="en-US" i="0" u="none" dirty="0" smtClean="0"/>
              <a:t> o un </a:t>
            </a:r>
            <a:r>
              <a:rPr lang="en-US" i="0" u="none" dirty="0" err="1" smtClean="0"/>
              <a:t>substituto</a:t>
            </a:r>
            <a:r>
              <a:rPr lang="en-US" i="0" u="none" dirty="0" smtClean="0"/>
              <a:t> del </a:t>
            </a:r>
            <a:r>
              <a:rPr lang="en-US" i="0" u="none" dirty="0" err="1" smtClean="0"/>
              <a:t>título</a:t>
            </a:r>
            <a:r>
              <a:rPr lang="en-US" i="0" u="none" dirty="0" smtClean="0"/>
              <a:t> </a:t>
            </a:r>
            <a:r>
              <a:rPr lang="en-US" i="0" u="none" dirty="0" err="1" smtClean="0"/>
              <a:t>aparece</a:t>
            </a:r>
            <a:r>
              <a:rPr lang="en-US" i="0" u="none" baseline="0" dirty="0" smtClean="0"/>
              <a:t> </a:t>
            </a:r>
            <a:r>
              <a:rPr lang="en-US" i="0" u="none" baseline="0" dirty="0" err="1" smtClean="0"/>
              <a:t>comunmente</a:t>
            </a:r>
            <a:r>
              <a:rPr lang="en-US" i="0" u="none" baseline="0" dirty="0" smtClean="0"/>
              <a:t> con el </a:t>
            </a:r>
            <a:r>
              <a:rPr lang="en-US" i="0" u="none" baseline="0" dirty="0" err="1" smtClean="0"/>
              <a:t>nombre</a:t>
            </a:r>
            <a:r>
              <a:rPr lang="en-US" i="0" u="none" baseline="0" dirty="0" smtClean="0"/>
              <a:t> en los </a:t>
            </a:r>
            <a:r>
              <a:rPr lang="en-US" i="0" u="none" baseline="0" dirty="0" err="1" smtClean="0"/>
              <a:t>recursos</a:t>
            </a:r>
            <a:r>
              <a:rPr lang="en-US" i="0" u="none" baseline="0" dirty="0" smtClean="0"/>
              <a:t> </a:t>
            </a:r>
            <a:r>
              <a:rPr lang="en-US" i="0" u="none" baseline="0" dirty="0" err="1" smtClean="0"/>
              <a:t>asociados</a:t>
            </a:r>
            <a:r>
              <a:rPr lang="en-US" i="0" u="none" baseline="0" dirty="0" smtClean="0"/>
              <a:t> con la persona o en </a:t>
            </a:r>
            <a:r>
              <a:rPr lang="en-US" i="0" u="none" baseline="0" dirty="0" err="1" smtClean="0"/>
              <a:t>fuentes</a:t>
            </a:r>
            <a:r>
              <a:rPr lang="en-US" i="0" u="none" baseline="0" dirty="0" smtClean="0"/>
              <a:t> de </a:t>
            </a:r>
            <a:r>
              <a:rPr lang="en-US" i="0" u="none" baseline="0" dirty="0" err="1" smtClean="0"/>
              <a:t>referencia</a:t>
            </a:r>
            <a:r>
              <a:rPr lang="en-US" i="0" u="none" baseline="0" dirty="0" smtClean="0"/>
              <a:t>. </a:t>
            </a:r>
            <a:r>
              <a:rPr lang="es-MX" i="0" u="none" baseline="0" dirty="0" smtClean="0"/>
              <a:t>No tenga en cuenta, en este contexto, las fuentes de referencia que tratan sobre la nobleza. En caso de duda, agregue el título.</a:t>
            </a:r>
          </a:p>
          <a:p>
            <a:pPr eaLnBrk="1" hangingPunct="1">
              <a:spcBef>
                <a:spcPct val="0"/>
              </a:spcBef>
            </a:pPr>
            <a:r>
              <a:rPr lang="es-MX" i="0" u="none" baseline="0" dirty="0" smtClean="0"/>
              <a:t>** </a:t>
            </a:r>
            <a:r>
              <a:rPr lang="es-MX" i="0" u="sng" baseline="0" dirty="0" smtClean="0"/>
              <a:t>Santo</a:t>
            </a:r>
            <a:r>
              <a:rPr lang="es-MX" i="0" u="none" baseline="0" dirty="0" smtClean="0"/>
              <a:t>. No agregue "</a:t>
            </a:r>
            <a:r>
              <a:rPr lang="es-MX" b="1" i="0" u="none" baseline="0" dirty="0" smtClean="0"/>
              <a:t>Saint"</a:t>
            </a:r>
            <a:r>
              <a:rPr lang="es-MX" i="0" u="none" baseline="0" dirty="0" smtClean="0"/>
              <a:t> en un punto de acceso que representa a un Papa o emperador, emperatriz, rey o reina.</a:t>
            </a:r>
            <a:endParaRPr lang="en-US" i="0" dirty="0" smtClean="0"/>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smtClean="0"/>
          </a:p>
          <a:p>
            <a:pPr eaLnBrk="1" hangingPunct="1">
              <a:spcBef>
                <a:spcPct val="0"/>
              </a:spcBef>
            </a:pPr>
            <a:endParaRPr lang="en-US" i="1" dirty="0" smtClean="0"/>
          </a:p>
          <a:p>
            <a:pPr eaLnBrk="1" hangingPunct="1">
              <a:spcBef>
                <a:spcPct val="0"/>
              </a:spcBef>
            </a:pPr>
            <a:endParaRPr lang="en-US" i="1" dirty="0" smtClean="0"/>
          </a:p>
        </p:txBody>
      </p:sp>
      <p:sp>
        <p:nvSpPr>
          <p:cNvPr id="1413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B1AFDA-D950-4FCB-AB27-E57CB4C8153F}" type="slidenum">
              <a:rPr lang="en-US">
                <a:cs typeface="Arial" charset="0"/>
              </a:rPr>
              <a:pPr fontAlgn="base">
                <a:spcBef>
                  <a:spcPct val="0"/>
                </a:spcBef>
                <a:spcAft>
                  <a:spcPct val="0"/>
                </a:spcAft>
                <a:defRPr/>
              </a:pPr>
              <a:t>76</a:t>
            </a:fld>
            <a:endParaRPr lang="en-US">
              <a:cs typeface="Arial" charset="0"/>
            </a:endParaRPr>
          </a:p>
        </p:txBody>
      </p:sp>
      <p:sp>
        <p:nvSpPr>
          <p:cNvPr id="14131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bwMode="auto">
          <a:noFill/>
          <a:ln>
            <a:solidFill>
              <a:srgbClr val="000000"/>
            </a:solidFill>
            <a:miter lim="800000"/>
            <a:headEnd/>
            <a:tailEnd/>
          </a:ln>
        </p:spPr>
      </p:sp>
      <p:sp>
        <p:nvSpPr>
          <p:cNvPr id="14336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28688" rtl="0" eaLnBrk="1" fontAlgn="base" latinLnBrk="0" hangingPunct="1">
              <a:lnSpc>
                <a:spcPct val="100000"/>
              </a:lnSpc>
              <a:spcBef>
                <a:spcPct val="0"/>
              </a:spcBef>
              <a:spcAft>
                <a:spcPct val="0"/>
              </a:spcAft>
              <a:buClrTx/>
              <a:buSzTx/>
              <a:buFontTx/>
              <a:buNone/>
              <a:tabLst/>
              <a:defRPr/>
            </a:pPr>
            <a:r>
              <a:rPr lang="en-US" i="0" dirty="0" err="1" smtClean="0"/>
              <a:t>Revisión</a:t>
            </a:r>
            <a:r>
              <a:rPr lang="en-US" i="0" dirty="0" smtClean="0"/>
              <a:t>: 20 </a:t>
            </a:r>
            <a:r>
              <a:rPr lang="en-US" i="0" dirty="0" err="1" smtClean="0"/>
              <a:t>marzo</a:t>
            </a:r>
            <a:r>
              <a:rPr lang="en-US" dirty="0" smtClean="0"/>
              <a:t> 2017: updated instruction numbers and speaker notes.</a:t>
            </a:r>
          </a:p>
          <a:p>
            <a:pPr marL="0" marR="0" indent="0" algn="l" defTabSz="928688" rtl="0" eaLnBrk="1" fontAlgn="base" latinLnBrk="0" hangingPunct="1">
              <a:lnSpc>
                <a:spcPct val="100000"/>
              </a:lnSpc>
              <a:spcBef>
                <a:spcPct val="0"/>
              </a:spcBef>
              <a:spcAft>
                <a:spcPct val="0"/>
              </a:spcAft>
              <a:buClrTx/>
              <a:buSzTx/>
              <a:buFontTx/>
              <a:buNone/>
              <a:tabLst/>
              <a:defRPr/>
            </a:pPr>
            <a:r>
              <a:rPr lang="en-US" b="1" i="0" dirty="0" err="1" smtClean="0"/>
              <a:t>Esta</a:t>
            </a:r>
            <a:r>
              <a:rPr lang="en-US" b="1" i="0" dirty="0" smtClean="0"/>
              <a:t> </a:t>
            </a:r>
            <a:r>
              <a:rPr lang="en-US" b="1" i="0" dirty="0" err="1" smtClean="0"/>
              <a:t>diapositiva</a:t>
            </a:r>
            <a:r>
              <a:rPr lang="en-US" b="1" i="0" dirty="0" smtClean="0"/>
              <a:t> </a:t>
            </a:r>
            <a:r>
              <a:rPr lang="en-US" b="1" i="0" dirty="0" err="1" smtClean="0"/>
              <a:t>muestra</a:t>
            </a:r>
            <a:r>
              <a:rPr lang="en-US" b="1" i="0" dirty="0" smtClean="0"/>
              <a:t> las </a:t>
            </a:r>
            <a:r>
              <a:rPr lang="en-US" b="1" i="0" dirty="0" err="1" smtClean="0"/>
              <a:t>adiciones</a:t>
            </a:r>
            <a:r>
              <a:rPr lang="en-US" b="1" i="0" dirty="0" smtClean="0"/>
              <a:t> </a:t>
            </a:r>
            <a:r>
              <a:rPr lang="en-US" b="1" i="0" dirty="0" err="1" smtClean="0"/>
              <a:t>obligatorios</a:t>
            </a:r>
            <a:r>
              <a:rPr lang="en-US" b="1" i="0" dirty="0" smtClean="0"/>
              <a:t> para</a:t>
            </a:r>
            <a:r>
              <a:rPr lang="en-US" b="1" i="0" baseline="0" dirty="0" smtClean="0"/>
              <a:t> el </a:t>
            </a:r>
            <a:r>
              <a:rPr lang="en-US" b="1" i="0" baseline="0" dirty="0" err="1" smtClean="0"/>
              <a:t>punto</a:t>
            </a:r>
            <a:r>
              <a:rPr lang="en-US" b="1" i="0" baseline="0" dirty="0" smtClean="0"/>
              <a:t> de </a:t>
            </a:r>
            <a:r>
              <a:rPr lang="en-US" b="1" i="0" baseline="0" dirty="0" err="1" smtClean="0"/>
              <a:t>acceso</a:t>
            </a:r>
            <a:r>
              <a:rPr lang="en-US" b="1" i="0" baseline="0" dirty="0" smtClean="0"/>
              <a:t> </a:t>
            </a:r>
            <a:r>
              <a:rPr lang="en-US" b="1" i="0" baseline="0" dirty="0" err="1" smtClean="0"/>
              <a:t>autorizado</a:t>
            </a:r>
            <a:r>
              <a:rPr lang="en-US" b="1" i="0" baseline="0" dirty="0" smtClean="0"/>
              <a:t> </a:t>
            </a:r>
            <a:r>
              <a:rPr lang="en-US" b="1" i="1" baseline="0" dirty="0" err="1" smtClean="0"/>
              <a:t>sólo</a:t>
            </a:r>
            <a:r>
              <a:rPr lang="en-US" b="1" i="0" baseline="0" dirty="0" smtClean="0"/>
              <a:t> </a:t>
            </a:r>
            <a:r>
              <a:rPr lang="en-US" b="1" i="0" baseline="0" dirty="0" err="1" smtClean="0"/>
              <a:t>si</a:t>
            </a:r>
            <a:r>
              <a:rPr lang="en-US" b="1" i="0" baseline="0" dirty="0" smtClean="0"/>
              <a:t> se </a:t>
            </a:r>
            <a:r>
              <a:rPr lang="en-US" b="1" i="0" baseline="0" dirty="0" err="1" smtClean="0"/>
              <a:t>consideran</a:t>
            </a:r>
            <a:r>
              <a:rPr lang="en-US" b="1" i="0" baseline="0" dirty="0" smtClean="0"/>
              <a:t> </a:t>
            </a:r>
            <a:r>
              <a:rPr lang="en-US" b="1" i="0" baseline="0" dirty="0" err="1" smtClean="0"/>
              <a:t>necesarios</a:t>
            </a:r>
            <a:r>
              <a:rPr lang="en-US" b="1" i="0" baseline="0" dirty="0" smtClean="0"/>
              <a:t> para </a:t>
            </a:r>
            <a:r>
              <a:rPr lang="en-US" b="1" i="0" baseline="0" dirty="0" err="1" smtClean="0"/>
              <a:t>distinguir</a:t>
            </a:r>
            <a:r>
              <a:rPr lang="en-US" b="1" i="0" baseline="0" dirty="0" smtClean="0"/>
              <a:t>.</a:t>
            </a:r>
          </a:p>
          <a:p>
            <a:pPr defTabSz="928688" eaLnBrk="1" hangingPunct="1">
              <a:spcBef>
                <a:spcPct val="0"/>
              </a:spcBef>
            </a:pPr>
            <a:endParaRPr lang="en-US" i="0" dirty="0" smtClean="0"/>
          </a:p>
          <a:p>
            <a:pPr defTabSz="928688" eaLnBrk="1" hangingPunct="1">
              <a:spcBef>
                <a:spcPct val="0"/>
              </a:spcBef>
            </a:pPr>
            <a:r>
              <a:rPr lang="en-US" i="0" dirty="0" err="1" smtClean="0"/>
              <a:t>Recuerden</a:t>
            </a:r>
            <a:r>
              <a:rPr lang="en-US" i="0" dirty="0" smtClean="0"/>
              <a:t>, el </a:t>
            </a:r>
            <a:r>
              <a:rPr lang="en-US" i="0" dirty="0" err="1" smtClean="0"/>
              <a:t>término</a:t>
            </a:r>
            <a:r>
              <a:rPr lang="en-US" i="0" dirty="0" smtClean="0"/>
              <a:t> </a:t>
            </a:r>
            <a:r>
              <a:rPr lang="en-US" i="0" dirty="0" err="1" smtClean="0"/>
              <a:t>que</a:t>
            </a:r>
            <a:r>
              <a:rPr lang="en-US" i="0" dirty="0" smtClean="0"/>
              <a:t> </a:t>
            </a:r>
            <a:r>
              <a:rPr lang="en-US" i="0" dirty="0" err="1" smtClean="0"/>
              <a:t>indica</a:t>
            </a:r>
            <a:r>
              <a:rPr lang="en-US" i="0" dirty="0" smtClean="0"/>
              <a:t> </a:t>
            </a:r>
            <a:r>
              <a:rPr lang="en-US" i="0" dirty="0" err="1" smtClean="0"/>
              <a:t>profesión</a:t>
            </a:r>
            <a:r>
              <a:rPr lang="en-US" i="0" dirty="0" smtClean="0"/>
              <a:t> o </a:t>
            </a:r>
            <a:r>
              <a:rPr lang="en-US" i="0" dirty="0" err="1" smtClean="0"/>
              <a:t>ocupación</a:t>
            </a:r>
            <a:r>
              <a:rPr lang="en-US" i="0" baseline="0" dirty="0" smtClean="0"/>
              <a:t> se </a:t>
            </a:r>
            <a:r>
              <a:rPr lang="en-US" i="0" baseline="0" dirty="0" err="1" smtClean="0"/>
              <a:t>necesita</a:t>
            </a:r>
            <a:r>
              <a:rPr lang="en-US" i="0" baseline="0" dirty="0" smtClean="0"/>
              <a:t> </a:t>
            </a:r>
            <a:r>
              <a:rPr lang="en-US" i="0" baseline="0" dirty="0" err="1" smtClean="0"/>
              <a:t>si</a:t>
            </a:r>
            <a:r>
              <a:rPr lang="en-US" i="0" baseline="0" dirty="0" smtClean="0"/>
              <a:t> el </a:t>
            </a:r>
            <a:r>
              <a:rPr lang="en-US" i="0" baseline="0" dirty="0" err="1" smtClean="0"/>
              <a:t>nombre</a:t>
            </a:r>
            <a:r>
              <a:rPr lang="en-US" i="0" baseline="0" dirty="0" smtClean="0"/>
              <a:t> de la persona no da la idea de </a:t>
            </a:r>
            <a:r>
              <a:rPr lang="en-US" i="0" baseline="0" dirty="0" err="1" smtClean="0"/>
              <a:t>una</a:t>
            </a:r>
            <a:r>
              <a:rPr lang="en-US" i="0" baseline="0" dirty="0" smtClean="0"/>
              <a:t> persona. </a:t>
            </a:r>
            <a:r>
              <a:rPr lang="en-US" i="0" baseline="0" dirty="0" err="1" smtClean="0"/>
              <a:t>En</a:t>
            </a:r>
            <a:r>
              <a:rPr lang="en-US" i="0" baseline="0" dirty="0" smtClean="0"/>
              <a:t> </a:t>
            </a:r>
            <a:r>
              <a:rPr lang="en-US" i="0" baseline="0" dirty="0" err="1" smtClean="0"/>
              <a:t>otros</a:t>
            </a:r>
            <a:r>
              <a:rPr lang="en-US" i="0" baseline="0" dirty="0" smtClean="0"/>
              <a:t> </a:t>
            </a:r>
            <a:r>
              <a:rPr lang="en-US" i="0" baseline="0" dirty="0" err="1" smtClean="0"/>
              <a:t>casos</a:t>
            </a:r>
            <a:r>
              <a:rPr lang="en-US" i="0" baseline="0" dirty="0" smtClean="0"/>
              <a:t>, no se </a:t>
            </a:r>
            <a:r>
              <a:rPr lang="en-US" i="0" baseline="0" dirty="0" err="1" smtClean="0"/>
              <a:t>necesita</a:t>
            </a:r>
            <a:r>
              <a:rPr lang="en-US" i="0" baseline="0" dirty="0" smtClean="0"/>
              <a:t>, </a:t>
            </a:r>
            <a:r>
              <a:rPr lang="en-US" i="0" baseline="0" dirty="0" err="1" smtClean="0"/>
              <a:t>pero</a:t>
            </a:r>
            <a:r>
              <a:rPr lang="en-US" i="0" baseline="0" dirty="0" smtClean="0"/>
              <a:t> </a:t>
            </a:r>
            <a:r>
              <a:rPr lang="en-US" i="0" baseline="0" dirty="0" err="1" smtClean="0"/>
              <a:t>es</a:t>
            </a:r>
            <a:r>
              <a:rPr lang="en-US" i="0" baseline="0" dirty="0" smtClean="0"/>
              <a:t> </a:t>
            </a:r>
            <a:r>
              <a:rPr lang="en-US" i="0" baseline="0" dirty="0" err="1" smtClean="0"/>
              <a:t>permitido</a:t>
            </a:r>
            <a:r>
              <a:rPr lang="en-US" i="0" baseline="0" dirty="0" smtClean="0"/>
              <a:t> </a:t>
            </a:r>
            <a:r>
              <a:rPr lang="en-US" i="0" baseline="0" dirty="0" err="1" smtClean="0"/>
              <a:t>emplearlo</a:t>
            </a:r>
            <a:r>
              <a:rPr lang="en-US" i="0" baseline="0" dirty="0" smtClean="0"/>
              <a:t> para </a:t>
            </a:r>
            <a:r>
              <a:rPr lang="en-US" i="0" baseline="0" dirty="0" err="1" smtClean="0"/>
              <a:t>distinguir</a:t>
            </a:r>
            <a:r>
              <a:rPr lang="en-US" i="0" baseline="0" dirty="0" smtClean="0"/>
              <a:t>.</a:t>
            </a:r>
          </a:p>
          <a:p>
            <a:pPr defTabSz="928688" eaLnBrk="1" hangingPunct="1">
              <a:spcBef>
                <a:spcPct val="0"/>
              </a:spcBef>
            </a:pPr>
            <a:endParaRPr lang="en-US" i="0" baseline="0" dirty="0" smtClean="0"/>
          </a:p>
          <a:p>
            <a:pPr defTabSz="928688" eaLnBrk="1" hangingPunct="1">
              <a:spcBef>
                <a:spcPct val="0"/>
              </a:spcBef>
            </a:pPr>
            <a:r>
              <a:rPr lang="en-US" i="0" baseline="0" dirty="0" err="1" smtClean="0"/>
              <a:t>Otra</a:t>
            </a:r>
            <a:r>
              <a:rPr lang="en-US" i="0" baseline="0" dirty="0" smtClean="0"/>
              <a:t> </a:t>
            </a:r>
            <a:r>
              <a:rPr lang="en-US" i="0" baseline="0" dirty="0" err="1" smtClean="0"/>
              <a:t>designación</a:t>
            </a:r>
            <a:r>
              <a:rPr lang="en-US" i="0" baseline="0" dirty="0" smtClean="0"/>
              <a:t> se </a:t>
            </a:r>
            <a:r>
              <a:rPr lang="en-US" i="0" baseline="0" dirty="0" err="1" smtClean="0"/>
              <a:t>puede</a:t>
            </a:r>
            <a:r>
              <a:rPr lang="en-US" i="0" baseline="0" dirty="0" smtClean="0"/>
              <a:t> </a:t>
            </a:r>
            <a:r>
              <a:rPr lang="en-US" i="0" baseline="0" dirty="0" err="1" smtClean="0"/>
              <a:t>incluir</a:t>
            </a:r>
            <a:r>
              <a:rPr lang="en-US" i="0" baseline="0" dirty="0" smtClean="0"/>
              <a:t> </a:t>
            </a:r>
            <a:r>
              <a:rPr lang="en-US" i="0" baseline="0" dirty="0" err="1" smtClean="0"/>
              <a:t>cualquiera</a:t>
            </a:r>
            <a:r>
              <a:rPr lang="en-US" i="0" baseline="0" dirty="0" smtClean="0"/>
              <a:t> </a:t>
            </a:r>
            <a:r>
              <a:rPr lang="en-US" i="0" baseline="0" dirty="0" err="1" smtClean="0"/>
              <a:t>cosa</a:t>
            </a:r>
            <a:r>
              <a:rPr lang="en-US" i="0" baseline="0" dirty="0" smtClean="0"/>
              <a:t>, </a:t>
            </a:r>
            <a:r>
              <a:rPr lang="en-US" i="0" baseline="0" dirty="0" err="1" smtClean="0"/>
              <a:t>incluyendo</a:t>
            </a:r>
            <a:r>
              <a:rPr lang="en-US" i="0" baseline="0" dirty="0" smtClean="0"/>
              <a:t> “Author of…”</a:t>
            </a:r>
            <a:endParaRPr lang="en-US" i="0" dirty="0" smtClean="0"/>
          </a:p>
          <a:p>
            <a:pPr defTabSz="928688" eaLnBrk="1" hangingPunct="1">
              <a:spcBef>
                <a:spcPct val="0"/>
              </a:spcBef>
            </a:pPr>
            <a:endParaRPr lang="en-US" i="0" dirty="0" smtClean="0"/>
          </a:p>
          <a:p>
            <a:pPr defTabSz="913458" eaLnBrk="1" hangingPunct="1">
              <a:spcBef>
                <a:spcPct val="0"/>
              </a:spcBef>
            </a:pPr>
            <a:r>
              <a:rPr lang="en-US" b="0" i="0" u="none" baseline="0" dirty="0" smtClean="0"/>
              <a:t>Other term of rank, </a:t>
            </a:r>
            <a:r>
              <a:rPr lang="en-US" b="0" i="0" u="none" baseline="0" dirty="0" err="1" smtClean="0"/>
              <a:t>honour</a:t>
            </a:r>
            <a:r>
              <a:rPr lang="en-US" b="0" i="0" u="none" baseline="0" dirty="0" smtClean="0"/>
              <a:t>, or office (e.g., Sir, Reverend, Ph. D.) is added to an authorized access point if it appears with the name and is needed to differentiate. In new authority records, this may be added if the cataloger considers it important for identification; do not add to or remove from an existing authorized access point unless otherwise changing the access point (LC-PCC PS 9.19.1.7).</a:t>
            </a:r>
          </a:p>
          <a:p>
            <a:pPr defTabSz="913458" eaLnBrk="1" hangingPunct="1">
              <a:spcBef>
                <a:spcPct val="0"/>
              </a:spcBef>
            </a:pPr>
            <a:endParaRPr lang="en-US" b="0" i="0" u="none" baseline="0" dirty="0" smtClean="0"/>
          </a:p>
          <a:p>
            <a:pPr defTabSz="913458" eaLnBrk="1" hangingPunct="1">
              <a:spcBef>
                <a:spcPct val="0"/>
              </a:spcBef>
            </a:pPr>
            <a:r>
              <a:rPr lang="en-US" b="0" i="0" u="none" baseline="0" dirty="0" smtClean="0"/>
              <a:t>Likewise, elements in RDA 9.6 may be added to an authorized access point in new authority records if the cataloger considers it important for identification. In existing authority records, do not add or remove an Other Designation unless otherwise changing the access point (LC-PCC PS 1.19.1.2.6).</a:t>
            </a:r>
            <a:endParaRPr lang="en-US" b="0" i="0" u="none" dirty="0" smtClean="0"/>
          </a:p>
          <a:p>
            <a:pPr defTabSz="928688" eaLnBrk="1" hangingPunct="1">
              <a:spcBef>
                <a:spcPct val="0"/>
              </a:spcBef>
            </a:pPr>
            <a:endParaRPr lang="en-US" b="0" i="0" baseline="0" dirty="0" smtClean="0"/>
          </a:p>
        </p:txBody>
      </p:sp>
      <p:sp>
        <p:nvSpPr>
          <p:cNvPr id="143363"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43364"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8A2FA4-1167-408B-877E-408C5677FB00}" type="slidenum">
              <a:rPr lang="en-US">
                <a:cs typeface="Arial" charset="0"/>
              </a:rPr>
              <a:pPr fontAlgn="base">
                <a:spcBef>
                  <a:spcPct val="0"/>
                </a:spcBef>
                <a:spcAft>
                  <a:spcPct val="0"/>
                </a:spcAft>
                <a:defRPr/>
              </a:pPr>
              <a:t>77</a:t>
            </a:fld>
            <a:endParaRPr lang="en-US">
              <a:cs typeface="Arial"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Revisión</a:t>
            </a:r>
            <a:r>
              <a:rPr lang="en-US" dirty="0" smtClean="0"/>
              <a:t>: 6</a:t>
            </a:r>
            <a:r>
              <a:rPr lang="en-US" baseline="0" dirty="0" smtClean="0"/>
              <a:t> </a:t>
            </a:r>
            <a:r>
              <a:rPr lang="en-US" baseline="0" dirty="0" err="1" smtClean="0"/>
              <a:t>junio</a:t>
            </a:r>
            <a:r>
              <a:rPr lang="en-US" baseline="0" dirty="0" smtClean="0"/>
              <a:t> 2014</a:t>
            </a:r>
            <a:endParaRPr lang="en-US" dirty="0"/>
          </a:p>
        </p:txBody>
      </p:sp>
      <p:sp>
        <p:nvSpPr>
          <p:cNvPr id="4" name="Footer Placeholder 3"/>
          <p:cNvSpPr>
            <a:spLocks noGrp="1"/>
          </p:cNvSpPr>
          <p:nvPr>
            <p:ph type="ftr" sz="quarter" idx="10"/>
          </p:nvPr>
        </p:nvSpPr>
        <p:spPr/>
        <p:txBody>
          <a:bodyPr/>
          <a:lstStyle/>
          <a:p>
            <a:pPr>
              <a:defRPr/>
            </a:pPr>
            <a:r>
              <a:rPr lang="en-US" smtClean="0"/>
              <a:t>Describing Persons</a:t>
            </a:r>
            <a:endParaRPr lang="en-US"/>
          </a:p>
        </p:txBody>
      </p:sp>
      <p:sp>
        <p:nvSpPr>
          <p:cNvPr id="5" name="Slide Number Placeholder 4"/>
          <p:cNvSpPr>
            <a:spLocks noGrp="1"/>
          </p:cNvSpPr>
          <p:nvPr>
            <p:ph type="sldNum" sz="quarter" idx="11"/>
          </p:nvPr>
        </p:nvSpPr>
        <p:spPr/>
        <p:txBody>
          <a:bodyPr/>
          <a:lstStyle/>
          <a:p>
            <a:pPr>
              <a:defRPr/>
            </a:pPr>
            <a:fld id="{92485379-1E76-4A4E-8FB4-FE540B36F25C}" type="slidenum">
              <a:rPr lang="en-US" smtClean="0"/>
              <a:pPr>
                <a:defRPr/>
              </a:pPr>
              <a:t>78</a:t>
            </a:fld>
            <a:endParaRPr lang="en-US" dirty="0"/>
          </a:p>
        </p:txBody>
      </p:sp>
    </p:spTree>
    <p:extLst>
      <p:ext uri="{BB962C8B-B14F-4D97-AF65-F5344CB8AC3E}">
        <p14:creationId xmlns:p14="http://schemas.microsoft.com/office/powerpoint/2010/main" val="12279169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bwMode="auto">
          <a:noFill/>
          <a:ln>
            <a:solidFill>
              <a:srgbClr val="000000"/>
            </a:solidFill>
            <a:miter lim="800000"/>
            <a:headEnd/>
            <a:tailEnd/>
          </a:ln>
        </p:spPr>
      </p:sp>
      <p:sp>
        <p:nvSpPr>
          <p:cNvPr id="146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a:p>
            <a:pPr eaLnBrk="1" hangingPunct="1">
              <a:spcBef>
                <a:spcPct val="0"/>
              </a:spcBef>
            </a:pPr>
            <a:endParaRPr lang="en-US" dirty="0" smtClean="0"/>
          </a:p>
          <a:p>
            <a:pPr eaLnBrk="1" hangingPunct="1">
              <a:spcBef>
                <a:spcPct val="0"/>
              </a:spcBef>
            </a:pPr>
            <a:r>
              <a:rPr lang="en-US" dirty="0" err="1" smtClean="0"/>
              <a:t>Localice</a:t>
            </a:r>
            <a:r>
              <a:rPr lang="en-US" dirty="0" smtClean="0"/>
              <a:t> la </a:t>
            </a:r>
            <a:r>
              <a:rPr lang="en-US" u="sng" dirty="0" smtClean="0"/>
              <a:t>LC-PCC PS de 9.19.1.1</a:t>
            </a:r>
            <a:r>
              <a:rPr lang="en-US" u="none" dirty="0" smtClean="0"/>
              <a:t> para </a:t>
            </a:r>
            <a:r>
              <a:rPr lang="en-US" u="none" dirty="0" err="1" smtClean="0"/>
              <a:t>consultar</a:t>
            </a:r>
            <a:r>
              <a:rPr lang="en-US" u="none" dirty="0" smtClean="0"/>
              <a:t> la </a:t>
            </a:r>
            <a:r>
              <a:rPr lang="en-US" u="none" dirty="0" err="1" smtClean="0"/>
              <a:t>práctica</a:t>
            </a:r>
            <a:r>
              <a:rPr lang="en-US" u="none" baseline="0" dirty="0" smtClean="0"/>
              <a:t> del PCC </a:t>
            </a:r>
            <a:r>
              <a:rPr lang="en-US" u="none" baseline="0" dirty="0" err="1" smtClean="0"/>
              <a:t>sobre</a:t>
            </a:r>
            <a:r>
              <a:rPr lang="en-US" u="none" baseline="0" dirty="0" smtClean="0"/>
              <a:t> el </a:t>
            </a:r>
            <a:r>
              <a:rPr lang="en-US" u="none" baseline="0" dirty="0" err="1" smtClean="0"/>
              <a:t>registro</a:t>
            </a:r>
            <a:r>
              <a:rPr lang="en-US" u="none" baseline="0" dirty="0" smtClean="0"/>
              <a:t> de </a:t>
            </a:r>
            <a:r>
              <a:rPr lang="en-US" u="none" baseline="0" dirty="0" err="1" smtClean="0"/>
              <a:t>fechas</a:t>
            </a:r>
            <a:r>
              <a:rPr lang="en-US" u="none" baseline="0" dirty="0" smtClean="0"/>
              <a:t> </a:t>
            </a:r>
            <a:r>
              <a:rPr lang="en-US" u="none" baseline="0" dirty="0" err="1" smtClean="0"/>
              <a:t>asociadas</a:t>
            </a:r>
            <a:r>
              <a:rPr lang="en-US" u="none" baseline="0" dirty="0" smtClean="0"/>
              <a:t> con </a:t>
            </a:r>
            <a:r>
              <a:rPr lang="en-US" u="none" baseline="0" dirty="0" err="1" smtClean="0"/>
              <a:t>las</a:t>
            </a:r>
            <a:r>
              <a:rPr lang="en-US" u="none" baseline="0" dirty="0" smtClean="0"/>
              <a:t> personas:</a:t>
            </a:r>
          </a:p>
          <a:p>
            <a:pPr eaLnBrk="1" hangingPunct="1">
              <a:spcBef>
                <a:spcPct val="0"/>
              </a:spcBef>
            </a:pPr>
            <a:endParaRPr lang="en-US" u="none" baseline="0" dirty="0" smtClean="0"/>
          </a:p>
          <a:p>
            <a:pPr eaLnBrk="1" hangingPunct="1">
              <a:spcBef>
                <a:spcPct val="0"/>
              </a:spcBef>
            </a:pPr>
            <a:r>
              <a:rPr lang="en-US" i="1" u="none" baseline="0" dirty="0" err="1" smtClean="0"/>
              <a:t>Fecha</a:t>
            </a:r>
            <a:r>
              <a:rPr lang="en-US" i="1" u="none" baseline="0" dirty="0" smtClean="0"/>
              <a:t> de </a:t>
            </a:r>
            <a:r>
              <a:rPr lang="en-US" i="1" u="none" baseline="0" dirty="0" err="1" smtClean="0"/>
              <a:t>nacimiento</a:t>
            </a:r>
            <a:r>
              <a:rPr lang="en-US" i="1" u="none" baseline="0" dirty="0" smtClean="0"/>
              <a:t>/</a:t>
            </a:r>
            <a:r>
              <a:rPr lang="en-US" i="1" u="none" baseline="0" dirty="0" err="1" smtClean="0"/>
              <a:t>fallecimiento</a:t>
            </a:r>
            <a:r>
              <a:rPr lang="en-US" i="0" u="none" baseline="0" dirty="0" smtClean="0"/>
              <a:t>: La </a:t>
            </a:r>
            <a:r>
              <a:rPr lang="en-US" i="0" u="none" baseline="0" dirty="0" err="1" smtClean="0"/>
              <a:t>Fecha</a:t>
            </a:r>
            <a:r>
              <a:rPr lang="en-US" i="0" u="none" baseline="0" dirty="0" smtClean="0"/>
              <a:t> de </a:t>
            </a:r>
            <a:r>
              <a:rPr lang="en-US" i="0" u="none" baseline="0" dirty="0" err="1" smtClean="0"/>
              <a:t>Nacimiento</a:t>
            </a:r>
            <a:r>
              <a:rPr lang="en-US" i="0" u="none" baseline="0" dirty="0" smtClean="0"/>
              <a:t> y la </a:t>
            </a:r>
            <a:r>
              <a:rPr lang="en-US" i="0" u="none" baseline="0" dirty="0" err="1" smtClean="0"/>
              <a:t>Fecha</a:t>
            </a:r>
            <a:r>
              <a:rPr lang="en-US" i="0" u="none" baseline="0" dirty="0" smtClean="0"/>
              <a:t> de </a:t>
            </a:r>
            <a:r>
              <a:rPr lang="en-US" i="0" u="none" baseline="0" dirty="0" err="1" smtClean="0"/>
              <a:t>fallecimiento</a:t>
            </a:r>
            <a:r>
              <a:rPr lang="en-US" i="0" u="none" baseline="0" dirty="0" smtClean="0"/>
              <a:t> o </a:t>
            </a:r>
            <a:r>
              <a:rPr lang="en-US" i="0" u="none" baseline="0" dirty="0" err="1" smtClean="0"/>
              <a:t>Muerte</a:t>
            </a:r>
            <a:r>
              <a:rPr lang="en-US" i="0" u="none" baseline="0" dirty="0" smtClean="0"/>
              <a:t> son </a:t>
            </a:r>
            <a:r>
              <a:rPr lang="en-US" i="0" u="none" baseline="0" dirty="0" err="1" smtClean="0"/>
              <a:t>elementos</a:t>
            </a:r>
            <a:r>
              <a:rPr lang="en-US" i="0" u="none" baseline="0" dirty="0" smtClean="0"/>
              <a:t> </a:t>
            </a:r>
            <a:r>
              <a:rPr lang="en-US" dirty="0" err="1" smtClean="0"/>
              <a:t>núcleos</a:t>
            </a:r>
            <a:r>
              <a:rPr lang="en-US" dirty="0" smtClean="0"/>
              <a:t>, </a:t>
            </a:r>
            <a:r>
              <a:rPr lang="en-US" dirty="0" err="1" smtClean="0"/>
              <a:t>que</a:t>
            </a:r>
            <a:r>
              <a:rPr lang="en-US" dirty="0" smtClean="0"/>
              <a:t> </a:t>
            </a:r>
            <a:r>
              <a:rPr lang="en-US" dirty="0" err="1" smtClean="0"/>
              <a:t>siempre</a:t>
            </a:r>
            <a:r>
              <a:rPr lang="en-US" dirty="0" smtClean="0"/>
              <a:t> se </a:t>
            </a:r>
            <a:r>
              <a:rPr lang="en-US" dirty="0" err="1" smtClean="0"/>
              <a:t>añaden</a:t>
            </a:r>
            <a:r>
              <a:rPr lang="en-US" dirty="0" smtClean="0"/>
              <a:t> al </a:t>
            </a:r>
            <a:r>
              <a:rPr lang="en-US" dirty="0" err="1" smtClean="0"/>
              <a:t>punto</a:t>
            </a:r>
            <a:r>
              <a:rPr lang="en-US" dirty="0" smtClean="0"/>
              <a:t> de </a:t>
            </a:r>
            <a:r>
              <a:rPr lang="en-US" dirty="0" err="1" smtClean="0"/>
              <a:t>acceso</a:t>
            </a:r>
            <a:r>
              <a:rPr lang="en-US" dirty="0" smtClean="0"/>
              <a:t> </a:t>
            </a:r>
            <a:r>
              <a:rPr lang="en-US" dirty="0" err="1" smtClean="0"/>
              <a:t>establecido</a:t>
            </a:r>
            <a:r>
              <a:rPr lang="en-US" baseline="0" dirty="0" smtClean="0"/>
              <a:t> </a:t>
            </a:r>
            <a:r>
              <a:rPr lang="en-US" baseline="0" dirty="0" err="1" smtClean="0"/>
              <a:t>cuando</a:t>
            </a:r>
            <a:r>
              <a:rPr lang="en-US" baseline="0" dirty="0" smtClean="0"/>
              <a:t> se </a:t>
            </a:r>
            <a:r>
              <a:rPr lang="en-US" baseline="0" dirty="0" err="1" smtClean="0"/>
              <a:t>conocen</a:t>
            </a:r>
            <a:r>
              <a:rPr lang="en-US" baseline="0" dirty="0" smtClean="0"/>
              <a:t>.</a:t>
            </a:r>
          </a:p>
          <a:p>
            <a:pPr eaLnBrk="1" hangingPunct="1">
              <a:spcBef>
                <a:spcPct val="0"/>
              </a:spcBef>
            </a:pPr>
            <a:r>
              <a:rPr lang="en-US" dirty="0" smtClean="0"/>
              <a:t>Si </a:t>
            </a:r>
            <a:r>
              <a:rPr lang="en-US" dirty="0" err="1" smtClean="0"/>
              <a:t>registra</a:t>
            </a:r>
            <a:r>
              <a:rPr lang="en-US" dirty="0" smtClean="0"/>
              <a:t> </a:t>
            </a:r>
            <a:r>
              <a:rPr lang="en-US" dirty="0" err="1" smtClean="0"/>
              <a:t>tanto</a:t>
            </a:r>
            <a:r>
              <a:rPr lang="en-US" dirty="0" smtClean="0"/>
              <a:t> </a:t>
            </a:r>
            <a:r>
              <a:rPr lang="en-US" dirty="0" err="1" smtClean="0"/>
              <a:t>una</a:t>
            </a:r>
            <a:r>
              <a:rPr lang="en-US" dirty="0" smtClean="0"/>
              <a:t> </a:t>
            </a:r>
            <a:r>
              <a:rPr lang="en-US" dirty="0" err="1" smtClean="0"/>
              <a:t>fecha</a:t>
            </a:r>
            <a:r>
              <a:rPr lang="en-US" dirty="0" smtClean="0"/>
              <a:t> de </a:t>
            </a:r>
            <a:r>
              <a:rPr lang="en-US" dirty="0" err="1" smtClean="0"/>
              <a:t>nacimiento</a:t>
            </a:r>
            <a:r>
              <a:rPr lang="en-US" dirty="0" smtClean="0"/>
              <a:t>,</a:t>
            </a:r>
            <a:r>
              <a:rPr lang="en-US" baseline="0" dirty="0" smtClean="0"/>
              <a:t> </a:t>
            </a:r>
            <a:r>
              <a:rPr lang="en-US" baseline="0" dirty="0" err="1" smtClean="0"/>
              <a:t>como</a:t>
            </a:r>
            <a:r>
              <a:rPr lang="en-US" dirty="0" smtClean="0"/>
              <a:t> </a:t>
            </a:r>
            <a:r>
              <a:rPr lang="en-US" dirty="0" err="1" smtClean="0"/>
              <a:t>una</a:t>
            </a:r>
            <a:r>
              <a:rPr lang="en-US" dirty="0" smtClean="0"/>
              <a:t> </a:t>
            </a:r>
            <a:r>
              <a:rPr lang="en-US" dirty="0" err="1" smtClean="0"/>
              <a:t>fecha</a:t>
            </a:r>
            <a:r>
              <a:rPr lang="en-US" dirty="0" smtClean="0"/>
              <a:t> de </a:t>
            </a:r>
            <a:r>
              <a:rPr lang="en-US" dirty="0" err="1" smtClean="0"/>
              <a:t>fallecimieto</a:t>
            </a:r>
            <a:r>
              <a:rPr lang="en-US" dirty="0" smtClean="0"/>
              <a:t> (o al registrar un </a:t>
            </a:r>
            <a:r>
              <a:rPr lang="en-US" dirty="0" err="1" smtClean="0"/>
              <a:t>lapso</a:t>
            </a:r>
            <a:r>
              <a:rPr lang="en-US" dirty="0" smtClean="0"/>
              <a:t> de </a:t>
            </a:r>
            <a:r>
              <a:rPr lang="en-US" dirty="0" err="1" smtClean="0"/>
              <a:t>fechas</a:t>
            </a:r>
            <a:r>
              <a:rPr lang="en-US" dirty="0" smtClean="0"/>
              <a:t> </a:t>
            </a:r>
            <a:r>
              <a:rPr lang="en-US" dirty="0" err="1" smtClean="0"/>
              <a:t>para</a:t>
            </a:r>
            <a:r>
              <a:rPr lang="en-US" dirty="0" smtClean="0"/>
              <a:t> un </a:t>
            </a:r>
            <a:r>
              <a:rPr lang="en-US" dirty="0" err="1" smtClean="0"/>
              <a:t>periodo</a:t>
            </a:r>
            <a:r>
              <a:rPr lang="en-US" dirty="0" smtClean="0"/>
              <a:t> de </a:t>
            </a:r>
            <a:r>
              <a:rPr lang="en-US" dirty="0" err="1" smtClean="0"/>
              <a:t>actividad</a:t>
            </a:r>
            <a:r>
              <a:rPr lang="en-US" dirty="0" smtClean="0"/>
              <a:t>), </a:t>
            </a:r>
            <a:r>
              <a:rPr lang="en-US" dirty="0" err="1" smtClean="0"/>
              <a:t>separe</a:t>
            </a:r>
            <a:r>
              <a:rPr lang="en-US" dirty="0" smtClean="0"/>
              <a:t> </a:t>
            </a:r>
            <a:r>
              <a:rPr lang="en-US" dirty="0" err="1" smtClean="0"/>
              <a:t>las</a:t>
            </a:r>
            <a:r>
              <a:rPr lang="en-US" dirty="0" smtClean="0"/>
              <a:t> </a:t>
            </a:r>
            <a:r>
              <a:rPr lang="en-US" dirty="0" err="1" smtClean="0"/>
              <a:t>fechas</a:t>
            </a:r>
            <a:r>
              <a:rPr lang="en-US" dirty="0" smtClean="0"/>
              <a:t> con un </a:t>
            </a:r>
            <a:r>
              <a:rPr lang="en-US" dirty="0" err="1" smtClean="0"/>
              <a:t>guión</a:t>
            </a:r>
            <a:r>
              <a:rPr lang="en-US" dirty="0" smtClean="0"/>
              <a:t>. Si </a:t>
            </a:r>
            <a:r>
              <a:rPr lang="en-US" dirty="0" err="1" smtClean="0"/>
              <a:t>registra</a:t>
            </a:r>
            <a:r>
              <a:rPr lang="en-US" dirty="0" smtClean="0"/>
              <a:t> </a:t>
            </a:r>
            <a:r>
              <a:rPr lang="en-US" dirty="0" err="1" smtClean="0"/>
              <a:t>solamente</a:t>
            </a:r>
            <a:r>
              <a:rPr lang="en-US" dirty="0" smtClean="0"/>
              <a:t> la </a:t>
            </a:r>
            <a:r>
              <a:rPr lang="en-US" dirty="0" err="1" smtClean="0"/>
              <a:t>fecha</a:t>
            </a:r>
            <a:r>
              <a:rPr lang="en-US" dirty="0" smtClean="0"/>
              <a:t> de </a:t>
            </a:r>
            <a:r>
              <a:rPr lang="en-US" dirty="0" err="1" smtClean="0"/>
              <a:t>nacimiento</a:t>
            </a:r>
            <a:r>
              <a:rPr lang="en-US" dirty="0" smtClean="0"/>
              <a:t>, </a:t>
            </a:r>
            <a:r>
              <a:rPr lang="en-US" dirty="0" err="1" smtClean="0"/>
              <a:t>utilice</a:t>
            </a:r>
            <a:r>
              <a:rPr lang="en-US" dirty="0" smtClean="0"/>
              <a:t> un </a:t>
            </a:r>
            <a:r>
              <a:rPr lang="en-US" dirty="0" err="1" smtClean="0"/>
              <a:t>guión</a:t>
            </a:r>
            <a:r>
              <a:rPr lang="en-US" dirty="0" smtClean="0"/>
              <a:t> </a:t>
            </a:r>
            <a:r>
              <a:rPr lang="en-US" dirty="0" err="1" smtClean="0"/>
              <a:t>después</a:t>
            </a:r>
            <a:r>
              <a:rPr lang="en-US" dirty="0" smtClean="0"/>
              <a:t> de la </a:t>
            </a:r>
            <a:r>
              <a:rPr lang="en-US" dirty="0" err="1" smtClean="0"/>
              <a:t>fecha</a:t>
            </a:r>
            <a:r>
              <a:rPr lang="en-US" dirty="0" smtClean="0"/>
              <a:t>; no </a:t>
            </a:r>
            <a:r>
              <a:rPr lang="en-US" dirty="0" err="1" smtClean="0"/>
              <a:t>utilice</a:t>
            </a:r>
            <a:r>
              <a:rPr lang="en-US" dirty="0" smtClean="0"/>
              <a:t> el </a:t>
            </a:r>
            <a:r>
              <a:rPr lang="en-US" dirty="0" err="1" smtClean="0"/>
              <a:t>término</a:t>
            </a:r>
            <a:r>
              <a:rPr lang="en-US" dirty="0" smtClean="0"/>
              <a:t> “born” (</a:t>
            </a:r>
            <a:r>
              <a:rPr lang="en-US" dirty="0" err="1" smtClean="0"/>
              <a:t>nació</a:t>
            </a:r>
            <a:r>
              <a:rPr lang="en-US" dirty="0" smtClean="0"/>
              <a:t>) con la </a:t>
            </a:r>
            <a:r>
              <a:rPr lang="en-US" dirty="0" err="1" smtClean="0"/>
              <a:t>fecha</a:t>
            </a:r>
            <a:r>
              <a:rPr lang="en-US" dirty="0" smtClean="0"/>
              <a:t>. Si </a:t>
            </a:r>
            <a:r>
              <a:rPr lang="en-US" dirty="0" err="1" smtClean="0"/>
              <a:t>registra</a:t>
            </a:r>
            <a:r>
              <a:rPr lang="en-US" baseline="0" dirty="0" smtClean="0"/>
              <a:t> </a:t>
            </a:r>
            <a:r>
              <a:rPr lang="en-US" baseline="0" dirty="0" err="1" smtClean="0"/>
              <a:t>solamente</a:t>
            </a:r>
            <a:r>
              <a:rPr lang="en-US" baseline="0" dirty="0" smtClean="0"/>
              <a:t> la </a:t>
            </a:r>
            <a:r>
              <a:rPr lang="en-US" baseline="0" dirty="0" err="1" smtClean="0"/>
              <a:t>fecha</a:t>
            </a:r>
            <a:r>
              <a:rPr lang="en-US" baseline="0" dirty="0" smtClean="0"/>
              <a:t> de </a:t>
            </a:r>
            <a:r>
              <a:rPr lang="en-US" baseline="0" dirty="0" err="1" smtClean="0"/>
              <a:t>muerte</a:t>
            </a:r>
            <a:r>
              <a:rPr lang="en-US" baseline="0" dirty="0" smtClean="0"/>
              <a:t>, </a:t>
            </a:r>
            <a:r>
              <a:rPr lang="en-US" baseline="0" dirty="0" err="1" smtClean="0"/>
              <a:t>utilice</a:t>
            </a:r>
            <a:r>
              <a:rPr lang="en-US" baseline="0" dirty="0" smtClean="0"/>
              <a:t> un </a:t>
            </a:r>
            <a:r>
              <a:rPr lang="en-US" baseline="0" dirty="0" err="1" smtClean="0"/>
              <a:t>guión</a:t>
            </a:r>
            <a:r>
              <a:rPr lang="en-US" baseline="0" dirty="0" smtClean="0"/>
              <a:t> antes de la </a:t>
            </a:r>
            <a:r>
              <a:rPr lang="en-US" baseline="0" dirty="0" err="1" smtClean="0"/>
              <a:t>fecha</a:t>
            </a:r>
            <a:r>
              <a:rPr lang="en-US" baseline="0" dirty="0" smtClean="0"/>
              <a:t>; no </a:t>
            </a:r>
            <a:r>
              <a:rPr lang="en-US" baseline="0" dirty="0" err="1" smtClean="0"/>
              <a:t>utilice</a:t>
            </a:r>
            <a:r>
              <a:rPr lang="en-US" baseline="0" dirty="0" smtClean="0"/>
              <a:t> el </a:t>
            </a:r>
            <a:r>
              <a:rPr lang="en-US" baseline="0" dirty="0" err="1" smtClean="0"/>
              <a:t>término</a:t>
            </a:r>
            <a:r>
              <a:rPr lang="en-US" baseline="0" dirty="0" smtClean="0"/>
              <a:t> “died” (</a:t>
            </a:r>
            <a:r>
              <a:rPr lang="en-US" baseline="0" dirty="0" err="1" smtClean="0"/>
              <a:t>murió</a:t>
            </a:r>
            <a:r>
              <a:rPr lang="en-US" baseline="0" dirty="0" smtClean="0"/>
              <a:t>) con la </a:t>
            </a:r>
            <a:r>
              <a:rPr lang="en-US" baseline="0" dirty="0" err="1" smtClean="0"/>
              <a:t>fecha</a:t>
            </a:r>
            <a:r>
              <a:rPr lang="en-US" baseline="0" dirty="0" smtClean="0"/>
              <a:t>.</a:t>
            </a:r>
          </a:p>
          <a:p>
            <a:pPr eaLnBrk="1" hangingPunct="1">
              <a:spcBef>
                <a:spcPct val="0"/>
              </a:spcBef>
            </a:pPr>
            <a:endParaRPr lang="en-US" dirty="0" smtClean="0"/>
          </a:p>
          <a:p>
            <a:pPr eaLnBrk="1" hangingPunct="1">
              <a:spcBef>
                <a:spcPct val="0"/>
              </a:spcBef>
            </a:pPr>
            <a:r>
              <a:rPr lang="en-US" i="1" dirty="0" err="1" smtClean="0"/>
              <a:t>Periodo</a:t>
            </a:r>
            <a:r>
              <a:rPr lang="en-US" i="1" dirty="0" smtClean="0"/>
              <a:t> de </a:t>
            </a:r>
            <a:r>
              <a:rPr lang="en-US" i="1" dirty="0" err="1" smtClean="0"/>
              <a:t>actividad</a:t>
            </a:r>
            <a:r>
              <a:rPr lang="en-US" i="0" dirty="0" smtClean="0"/>
              <a:t>: Si no se </a:t>
            </a:r>
            <a:r>
              <a:rPr lang="en-US" i="0" dirty="0" err="1" smtClean="0"/>
              <a:t>conocen</a:t>
            </a:r>
            <a:r>
              <a:rPr lang="en-US" i="0" dirty="0" smtClean="0"/>
              <a:t> </a:t>
            </a:r>
            <a:r>
              <a:rPr lang="en-US" i="0" dirty="0" err="1" smtClean="0"/>
              <a:t>las</a:t>
            </a:r>
            <a:r>
              <a:rPr lang="en-US" i="0" dirty="0" smtClean="0"/>
              <a:t> </a:t>
            </a:r>
            <a:r>
              <a:rPr lang="en-US" i="0" dirty="0" err="1" smtClean="0"/>
              <a:t>fechas</a:t>
            </a:r>
            <a:r>
              <a:rPr lang="en-US" i="0" dirty="0" smtClean="0"/>
              <a:t> de </a:t>
            </a:r>
            <a:r>
              <a:rPr lang="en-US" i="0" dirty="0" err="1" smtClean="0"/>
              <a:t>nacimiento</a:t>
            </a:r>
            <a:r>
              <a:rPr lang="en-US" i="0" dirty="0" smtClean="0"/>
              <a:t> y/o </a:t>
            </a:r>
            <a:r>
              <a:rPr lang="en-US" i="0" dirty="0" err="1" smtClean="0"/>
              <a:t>fallecimiento</a:t>
            </a:r>
            <a:r>
              <a:rPr lang="en-US" i="0" dirty="0" smtClean="0"/>
              <a:t> de la persona:</a:t>
            </a:r>
            <a:r>
              <a:rPr lang="en-US" dirty="0" smtClean="0"/>
              <a:t> </a:t>
            </a:r>
            <a:r>
              <a:rPr lang="en-US" dirty="0" err="1" smtClean="0"/>
              <a:t>registre</a:t>
            </a:r>
            <a:r>
              <a:rPr lang="en-US" dirty="0" smtClean="0"/>
              <a:t> </a:t>
            </a:r>
            <a:r>
              <a:rPr lang="en-US" dirty="0" err="1" smtClean="0"/>
              <a:t>una</a:t>
            </a:r>
            <a:r>
              <a:rPr lang="en-US" dirty="0" smtClean="0"/>
              <a:t> </a:t>
            </a:r>
            <a:r>
              <a:rPr lang="en-US" dirty="0" err="1" smtClean="0"/>
              <a:t>fecha</a:t>
            </a:r>
            <a:r>
              <a:rPr lang="en-US" dirty="0" smtClean="0"/>
              <a:t> o el </a:t>
            </a:r>
            <a:r>
              <a:rPr lang="en-US" dirty="0" err="1" smtClean="0"/>
              <a:t>rango</a:t>
            </a:r>
            <a:r>
              <a:rPr lang="en-US" dirty="0" smtClean="0"/>
              <a:t> de </a:t>
            </a:r>
            <a:r>
              <a:rPr lang="en-US" dirty="0" err="1" smtClean="0"/>
              <a:t>fechas</a:t>
            </a:r>
            <a:r>
              <a:rPr lang="en-US" dirty="0" smtClean="0"/>
              <a:t> </a:t>
            </a:r>
            <a:r>
              <a:rPr lang="en-US" dirty="0" err="1" smtClean="0"/>
              <a:t>que</a:t>
            </a:r>
            <a:r>
              <a:rPr lang="en-US" dirty="0" smtClean="0"/>
              <a:t> </a:t>
            </a:r>
            <a:r>
              <a:rPr lang="en-US" dirty="0" err="1" smtClean="0"/>
              <a:t>indiquen</a:t>
            </a:r>
            <a:r>
              <a:rPr lang="en-US" dirty="0" smtClean="0"/>
              <a:t> el </a:t>
            </a:r>
            <a:r>
              <a:rPr lang="en-US" dirty="0" err="1" smtClean="0"/>
              <a:t>periodo</a:t>
            </a:r>
            <a:r>
              <a:rPr lang="en-US" dirty="0" smtClean="0"/>
              <a:t> de </a:t>
            </a:r>
            <a:r>
              <a:rPr lang="en-US" dirty="0" err="1" smtClean="0"/>
              <a:t>actividad</a:t>
            </a:r>
            <a:r>
              <a:rPr lang="en-US" dirty="0" smtClean="0"/>
              <a:t> de la persona. De</a:t>
            </a:r>
            <a:r>
              <a:rPr lang="en-US" baseline="0" dirty="0" smtClean="0"/>
              <a:t> </a:t>
            </a:r>
            <a:r>
              <a:rPr lang="en-US" baseline="0" dirty="0" err="1" smtClean="0"/>
              <a:t>acuerdo</a:t>
            </a:r>
            <a:r>
              <a:rPr lang="en-US" baseline="0" dirty="0" smtClean="0"/>
              <a:t> con</a:t>
            </a:r>
            <a:r>
              <a:rPr lang="en-US" dirty="0" smtClean="0"/>
              <a:t> LC-</a:t>
            </a:r>
            <a:r>
              <a:rPr lang="en-US" dirty="0" err="1" smtClean="0"/>
              <a:t>PCC</a:t>
            </a:r>
            <a:r>
              <a:rPr lang="en-US" baseline="0" dirty="0" smtClean="0"/>
              <a:t> PS: </a:t>
            </a:r>
            <a:r>
              <a:rPr lang="en-US" baseline="0" dirty="0" err="1" smtClean="0"/>
              <a:t>u</a:t>
            </a:r>
            <a:r>
              <a:rPr lang="en-US" dirty="0" err="1" smtClean="0"/>
              <a:t>tilice</a:t>
            </a:r>
            <a:r>
              <a:rPr lang="en-US" dirty="0" smtClean="0"/>
              <a:t> el </a:t>
            </a:r>
            <a:r>
              <a:rPr lang="en-US" dirty="0" err="1" smtClean="0"/>
              <a:t>término</a:t>
            </a:r>
            <a:r>
              <a:rPr lang="en-US" dirty="0" smtClean="0"/>
              <a:t> “active” (</a:t>
            </a:r>
            <a:r>
              <a:rPr lang="en-US" dirty="0" err="1" smtClean="0"/>
              <a:t>activo</a:t>
            </a:r>
            <a:r>
              <a:rPr lang="en-US" dirty="0" smtClean="0"/>
              <a:t>) y “century” (</a:t>
            </a:r>
            <a:r>
              <a:rPr lang="en-US" dirty="0" err="1" smtClean="0"/>
              <a:t>siglo</a:t>
            </a:r>
            <a:r>
              <a:rPr lang="en-US" dirty="0" smtClean="0"/>
              <a:t>) [</a:t>
            </a:r>
            <a:r>
              <a:rPr lang="en-US" dirty="0" err="1" smtClean="0"/>
              <a:t>haga</a:t>
            </a:r>
            <a:r>
              <a:rPr lang="en-US" dirty="0" smtClean="0"/>
              <a:t> </a:t>
            </a:r>
            <a:r>
              <a:rPr lang="en-US" dirty="0" err="1" smtClean="0"/>
              <a:t>caso</a:t>
            </a:r>
            <a:r>
              <a:rPr lang="en-US" dirty="0" smtClean="0"/>
              <a:t> </a:t>
            </a:r>
            <a:r>
              <a:rPr lang="en-US" dirty="0" err="1" smtClean="0"/>
              <a:t>omiso</a:t>
            </a:r>
            <a:r>
              <a:rPr lang="en-US" dirty="0" smtClean="0"/>
              <a:t> a los </a:t>
            </a:r>
            <a:r>
              <a:rPr lang="en-US" dirty="0" err="1" smtClean="0"/>
              <a:t>ejemplos</a:t>
            </a:r>
            <a:r>
              <a:rPr lang="en-US" dirty="0" smtClean="0"/>
              <a:t> de RDA </a:t>
            </a:r>
            <a:r>
              <a:rPr lang="en-US" dirty="0" err="1" smtClean="0"/>
              <a:t>que</a:t>
            </a:r>
            <a:r>
              <a:rPr lang="en-US" dirty="0" smtClean="0"/>
              <a:t> </a:t>
            </a:r>
            <a:r>
              <a:rPr lang="en-US" dirty="0" err="1" smtClean="0"/>
              <a:t>utilizan</a:t>
            </a:r>
            <a:r>
              <a:rPr lang="en-US" dirty="0" smtClean="0"/>
              <a:t> el </a:t>
            </a:r>
            <a:r>
              <a:rPr lang="en-US" dirty="0" err="1" smtClean="0"/>
              <a:t>término</a:t>
            </a:r>
            <a:r>
              <a:rPr lang="en-US" dirty="0" smtClean="0"/>
              <a:t> “flourished” (</a:t>
            </a:r>
            <a:r>
              <a:rPr lang="en-US" dirty="0" err="1" smtClean="0"/>
              <a:t>floreció</a:t>
            </a:r>
            <a:r>
              <a:rPr lang="en-US" dirty="0" smtClean="0"/>
              <a:t>)]. El </a:t>
            </a:r>
            <a:r>
              <a:rPr lang="en-US" dirty="0" err="1" smtClean="0"/>
              <a:t>término</a:t>
            </a:r>
            <a:r>
              <a:rPr lang="en-US" dirty="0" smtClean="0"/>
              <a:t> “active” (</a:t>
            </a:r>
            <a:r>
              <a:rPr lang="en-US" dirty="0" err="1" smtClean="0"/>
              <a:t>activo</a:t>
            </a:r>
            <a:r>
              <a:rPr lang="en-US" dirty="0" smtClean="0"/>
              <a:t>) </a:t>
            </a:r>
            <a:r>
              <a:rPr lang="en-US" dirty="0" err="1" smtClean="0"/>
              <a:t>debe</a:t>
            </a:r>
            <a:r>
              <a:rPr lang="en-US" dirty="0" smtClean="0"/>
              <a:t> </a:t>
            </a:r>
            <a:r>
              <a:rPr lang="en-US" dirty="0" err="1" smtClean="0"/>
              <a:t>aparecer</a:t>
            </a:r>
            <a:r>
              <a:rPr lang="en-US" dirty="0" smtClean="0"/>
              <a:t> antes de la </a:t>
            </a:r>
            <a:r>
              <a:rPr lang="en-US" dirty="0" err="1" smtClean="0"/>
              <a:t>fecha</a:t>
            </a:r>
            <a:r>
              <a:rPr lang="en-US" dirty="0" smtClean="0"/>
              <a:t> </a:t>
            </a:r>
            <a:r>
              <a:rPr lang="en-US" dirty="0" err="1" smtClean="0"/>
              <a:t>inicialdel</a:t>
            </a:r>
            <a:r>
              <a:rPr lang="en-US" dirty="0" smtClean="0"/>
              <a:t> </a:t>
            </a:r>
            <a:r>
              <a:rPr lang="en-US" dirty="0" err="1" smtClean="0"/>
              <a:t>periodo</a:t>
            </a:r>
            <a:r>
              <a:rPr lang="en-US" dirty="0" smtClean="0"/>
              <a:t> de </a:t>
            </a:r>
            <a:r>
              <a:rPr lang="en-US" dirty="0" err="1" smtClean="0"/>
              <a:t>actividad</a:t>
            </a:r>
            <a:r>
              <a:rPr lang="en-US" dirty="0" smtClean="0"/>
              <a:t> (</a:t>
            </a:r>
            <a:r>
              <a:rPr lang="en-US" dirty="0" err="1" smtClean="0"/>
              <a:t>por</a:t>
            </a:r>
            <a:r>
              <a:rPr lang="en-US" dirty="0" smtClean="0"/>
              <a:t> </a:t>
            </a:r>
            <a:r>
              <a:rPr lang="en-US" dirty="0" err="1" smtClean="0"/>
              <a:t>ejemplo</a:t>
            </a:r>
            <a:r>
              <a:rPr lang="en-US" dirty="0" smtClean="0"/>
              <a:t>, “active 12</a:t>
            </a:r>
            <a:r>
              <a:rPr lang="en-US" baseline="30000" dirty="0" smtClean="0"/>
              <a:t>th</a:t>
            </a:r>
            <a:r>
              <a:rPr lang="en-US" dirty="0" smtClean="0"/>
              <a:t> century” (activo siglo 12)).</a:t>
            </a:r>
          </a:p>
          <a:p>
            <a:pPr eaLnBrk="1" hangingPunct="1">
              <a:spcBef>
                <a:spcPct val="0"/>
              </a:spcBef>
            </a:pPr>
            <a:endParaRPr lang="en-US" dirty="0" smtClean="0"/>
          </a:p>
          <a:p>
            <a:pPr eaLnBrk="1" hangingPunct="1">
              <a:spcBef>
                <a:spcPct val="0"/>
              </a:spcBef>
            </a:pPr>
            <a:r>
              <a:rPr lang="en-US" dirty="0" err="1" smtClean="0"/>
              <a:t>Ejemplos</a:t>
            </a:r>
            <a:r>
              <a:rPr lang="en-US" baseline="0" dirty="0" smtClean="0"/>
              <a:t> en la </a:t>
            </a:r>
            <a:r>
              <a:rPr lang="en-US" baseline="0" dirty="0" err="1" smtClean="0"/>
              <a:t>siguiente</a:t>
            </a:r>
            <a:r>
              <a:rPr lang="en-US" baseline="0" dirty="0" smtClean="0"/>
              <a:t> </a:t>
            </a:r>
            <a:r>
              <a:rPr lang="en-US" baseline="0" dirty="0" err="1" smtClean="0"/>
              <a:t>diapositiva</a:t>
            </a:r>
            <a:r>
              <a:rPr lang="en-US" baseline="0" dirty="0" smtClean="0"/>
              <a:t>.</a:t>
            </a:r>
          </a:p>
          <a:p>
            <a:pPr eaLnBrk="1" hangingPunct="1">
              <a:spcBef>
                <a:spcPct val="0"/>
              </a:spcBef>
            </a:pPr>
            <a:endParaRPr lang="en-US" dirty="0" smtClean="0"/>
          </a:p>
        </p:txBody>
      </p:sp>
      <p:sp>
        <p:nvSpPr>
          <p:cNvPr id="146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B62DE2-14C6-45F8-92FF-A68AAC319C0E}" type="slidenum">
              <a:rPr lang="en-US">
                <a:cs typeface="Arial" charset="0"/>
              </a:rPr>
              <a:pPr fontAlgn="base">
                <a:spcBef>
                  <a:spcPct val="0"/>
                </a:spcBef>
                <a:spcAft>
                  <a:spcPct val="0"/>
                </a:spcAft>
                <a:defRPr/>
              </a:pPr>
              <a:t>79</a:t>
            </a:fld>
            <a:endParaRPr lang="en-US">
              <a:cs typeface="Arial" charset="0"/>
            </a:endParaRPr>
          </a:p>
        </p:txBody>
      </p:sp>
      <p:sp>
        <p:nvSpPr>
          <p:cNvPr id="14643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p:cNvSpPr>
            <a:spLocks noGrp="1" noRot="1" noChangeAspect="1"/>
          </p:cNvSpPr>
          <p:nvPr>
            <p:ph type="sldImg"/>
          </p:nvPr>
        </p:nvSpPr>
        <p:spPr bwMode="auto">
          <a:noFill/>
          <a:ln>
            <a:solidFill>
              <a:srgbClr val="000000"/>
            </a:solidFill>
            <a:miter lim="800000"/>
            <a:headEnd/>
            <a:tailEnd/>
          </a:ln>
        </p:spPr>
      </p:sp>
      <p:sp>
        <p:nvSpPr>
          <p:cNvPr id="148482" name="Notes Placeholder 2"/>
          <p:cNvSpPr>
            <a:spLocks noGrp="1"/>
          </p:cNvSpPr>
          <p:nvPr>
            <p:ph type="body" idx="1"/>
          </p:nvPr>
        </p:nvSpPr>
        <p:spPr bwMode="auto">
          <a:xfrm>
            <a:off x="444500" y="4178300"/>
            <a:ext cx="6096000" cy="4883150"/>
          </a:xfrm>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marL="171450" indent="-171450" eaLnBrk="1" hangingPunct="1">
              <a:spcBef>
                <a:spcPct val="0"/>
              </a:spcBef>
              <a:buFontTx/>
              <a:buChar char="-"/>
            </a:pPr>
            <a:r>
              <a:rPr lang="en-US" dirty="0" smtClean="0"/>
              <a:t>El </a:t>
            </a:r>
            <a:r>
              <a:rPr lang="en-US" dirty="0" err="1" smtClean="0"/>
              <a:t>Apéndice</a:t>
            </a:r>
            <a:r>
              <a:rPr lang="en-US" dirty="0" smtClean="0"/>
              <a:t> B de RDA no </a:t>
            </a:r>
            <a:r>
              <a:rPr lang="en-US" dirty="0" err="1" smtClean="0"/>
              <a:t>contiene</a:t>
            </a:r>
            <a:r>
              <a:rPr lang="en-US" dirty="0" smtClean="0"/>
              <a:t> </a:t>
            </a:r>
            <a:r>
              <a:rPr lang="en-US" dirty="0" err="1" smtClean="0"/>
              <a:t>abreviaturas</a:t>
            </a:r>
            <a:r>
              <a:rPr lang="en-US" dirty="0" smtClean="0"/>
              <a:t> para los </a:t>
            </a:r>
            <a:r>
              <a:rPr lang="en-US" dirty="0" err="1" smtClean="0"/>
              <a:t>meses</a:t>
            </a:r>
            <a:r>
              <a:rPr lang="en-US" dirty="0" smtClean="0"/>
              <a:t>. Los</a:t>
            </a:r>
            <a:r>
              <a:rPr lang="en-US" baseline="0" dirty="0" smtClean="0"/>
              <a:t> "</a:t>
            </a:r>
            <a:r>
              <a:rPr lang="en-US" dirty="0" err="1" smtClean="0"/>
              <a:t>Otros</a:t>
            </a:r>
            <a:r>
              <a:rPr lang="en-US" dirty="0" smtClean="0"/>
              <a:t> </a:t>
            </a:r>
            <a:r>
              <a:rPr lang="en-US" dirty="0" err="1" smtClean="0"/>
              <a:t>términos</a:t>
            </a:r>
            <a:r>
              <a:rPr lang="en-US" dirty="0" smtClean="0"/>
              <a:t>" </a:t>
            </a:r>
            <a:r>
              <a:rPr lang="en-US" dirty="0" err="1" smtClean="0"/>
              <a:t>asociados</a:t>
            </a:r>
            <a:r>
              <a:rPr lang="en-US" dirty="0" smtClean="0"/>
              <a:t> con </a:t>
            </a:r>
            <a:r>
              <a:rPr lang="en-US" dirty="0" err="1" smtClean="0"/>
              <a:t>las</a:t>
            </a:r>
            <a:r>
              <a:rPr lang="en-US" dirty="0" smtClean="0"/>
              <a:t> </a:t>
            </a:r>
            <a:r>
              <a:rPr lang="en-US" dirty="0" err="1" smtClean="0"/>
              <a:t>fechas</a:t>
            </a:r>
            <a:r>
              <a:rPr lang="en-US" dirty="0" smtClean="0"/>
              <a:t> </a:t>
            </a:r>
            <a:r>
              <a:rPr lang="en-US" dirty="0" err="1" smtClean="0"/>
              <a:t>que</a:t>
            </a:r>
            <a:r>
              <a:rPr lang="en-US" dirty="0" smtClean="0"/>
              <a:t> se </a:t>
            </a:r>
            <a:r>
              <a:rPr lang="en-US" dirty="0" err="1" smtClean="0"/>
              <a:t>abreviaban</a:t>
            </a:r>
            <a:r>
              <a:rPr lang="en-US" dirty="0" smtClean="0"/>
              <a:t> en RCA2 (b., d., fl., cent.) se </a:t>
            </a:r>
            <a:r>
              <a:rPr lang="en-US" dirty="0" err="1" smtClean="0"/>
              <a:t>escriben</a:t>
            </a:r>
            <a:r>
              <a:rPr lang="en-US" dirty="0" smtClean="0"/>
              <a:t> en forma </a:t>
            </a:r>
            <a:r>
              <a:rPr lang="en-US" dirty="0" err="1" smtClean="0"/>
              <a:t>completa</a:t>
            </a:r>
            <a:r>
              <a:rPr lang="en-US" dirty="0" smtClean="0"/>
              <a:t> </a:t>
            </a:r>
            <a:r>
              <a:rPr lang="en-US" dirty="0" err="1" smtClean="0"/>
              <a:t>si</a:t>
            </a:r>
            <a:r>
              <a:rPr lang="en-US" dirty="0" smtClean="0"/>
              <a:t> se </a:t>
            </a:r>
            <a:r>
              <a:rPr lang="en-US" dirty="0" err="1" smtClean="0"/>
              <a:t>utilizan</a:t>
            </a:r>
            <a:r>
              <a:rPr lang="en-US" baseline="0" dirty="0" smtClean="0"/>
              <a:t> en </a:t>
            </a:r>
            <a:r>
              <a:rPr lang="en-US" baseline="0" dirty="0" err="1" smtClean="0"/>
              <a:t>registros</a:t>
            </a:r>
            <a:r>
              <a:rPr lang="en-US" baseline="0" dirty="0" smtClean="0"/>
              <a:t> de RDA, </a:t>
            </a:r>
            <a:r>
              <a:rPr lang="en-US" baseline="0" dirty="0" err="1" smtClean="0"/>
              <a:t>debido</a:t>
            </a:r>
            <a:r>
              <a:rPr lang="en-US" baseline="0" dirty="0" smtClean="0"/>
              <a:t> a </a:t>
            </a:r>
            <a:r>
              <a:rPr lang="en-US" baseline="0" dirty="0" err="1" smtClean="0"/>
              <a:t>que</a:t>
            </a:r>
            <a:r>
              <a:rPr lang="en-US" baseline="0" dirty="0" smtClean="0"/>
              <a:t> no </a:t>
            </a:r>
            <a:r>
              <a:rPr lang="en-US" baseline="0" dirty="0" err="1" smtClean="0"/>
              <a:t>está</a:t>
            </a:r>
            <a:r>
              <a:rPr lang="en-US" baseline="0" dirty="0" smtClean="0"/>
              <a:t> </a:t>
            </a:r>
            <a:r>
              <a:rPr lang="en-US" baseline="0" dirty="0" err="1" smtClean="0"/>
              <a:t>permitido</a:t>
            </a:r>
            <a:r>
              <a:rPr lang="en-US" baseline="0" dirty="0" smtClean="0"/>
              <a:t> el </a:t>
            </a:r>
            <a:r>
              <a:rPr lang="en-US" baseline="0" dirty="0" err="1" smtClean="0"/>
              <a:t>uso</a:t>
            </a:r>
            <a:r>
              <a:rPr lang="en-US" baseline="0" dirty="0" smtClean="0"/>
              <a:t> de </a:t>
            </a:r>
            <a:r>
              <a:rPr lang="en-US" baseline="0" dirty="0" err="1" smtClean="0"/>
              <a:t>abreviaturas</a:t>
            </a:r>
            <a:r>
              <a:rPr lang="en-US" baseline="0" dirty="0" smtClean="0"/>
              <a:t>. Se </a:t>
            </a:r>
            <a:r>
              <a:rPr lang="en-US" baseline="0" dirty="0" err="1" smtClean="0"/>
              <a:t>reemplaza</a:t>
            </a:r>
            <a:r>
              <a:rPr lang="en-US" baseline="0" dirty="0" smtClean="0"/>
              <a:t> “ca.” con “approximately” (</a:t>
            </a:r>
            <a:r>
              <a:rPr lang="en-US" baseline="0" dirty="0" err="1" smtClean="0"/>
              <a:t>aproximadamente</a:t>
            </a:r>
            <a:r>
              <a:rPr lang="en-US" baseline="0" dirty="0" smtClean="0"/>
              <a:t>).</a:t>
            </a:r>
          </a:p>
          <a:p>
            <a:pPr marL="171450" indent="-171450" eaLnBrk="1" hangingPunct="1">
              <a:spcBef>
                <a:spcPct val="0"/>
              </a:spcBef>
              <a:buFontTx/>
              <a:buChar char="-"/>
            </a:pPr>
            <a:endParaRPr lang="en-US" dirty="0" smtClean="0"/>
          </a:p>
          <a:p>
            <a:pPr marL="171450" indent="-171450" eaLnBrk="1" hangingPunct="1">
              <a:spcBef>
                <a:spcPct val="0"/>
              </a:spcBef>
              <a:buFontTx/>
              <a:buChar char="-"/>
            </a:pPr>
            <a:r>
              <a:rPr lang="en-US" dirty="0" smtClean="0"/>
              <a:t>9.3.2.1 La </a:t>
            </a:r>
            <a:r>
              <a:rPr lang="en-US" b="1" dirty="0" err="1" smtClean="0"/>
              <a:t>Fecha</a:t>
            </a:r>
            <a:r>
              <a:rPr lang="en-US" b="1" dirty="0" smtClean="0"/>
              <a:t> de </a:t>
            </a:r>
            <a:r>
              <a:rPr lang="en-US" b="1" dirty="0" err="1" smtClean="0"/>
              <a:t>nacimiento</a:t>
            </a:r>
            <a:r>
              <a:rPr lang="en-US" b="0" dirty="0" smtClean="0"/>
              <a:t> </a:t>
            </a:r>
            <a:r>
              <a:rPr lang="en-US" b="0" dirty="0" err="1" smtClean="0"/>
              <a:t>es</a:t>
            </a:r>
            <a:r>
              <a:rPr lang="en-US" b="0" dirty="0" smtClean="0"/>
              <a:t> el </a:t>
            </a:r>
            <a:r>
              <a:rPr lang="en-US" b="0" dirty="0" err="1" smtClean="0"/>
              <a:t>año</a:t>
            </a:r>
            <a:r>
              <a:rPr lang="en-US" b="0" dirty="0" smtClean="0"/>
              <a:t> en el </a:t>
            </a:r>
            <a:r>
              <a:rPr lang="en-US" b="0" dirty="0" err="1" smtClean="0"/>
              <a:t>que</a:t>
            </a:r>
            <a:r>
              <a:rPr lang="en-US" b="0" dirty="0" smtClean="0"/>
              <a:t> la persona </a:t>
            </a:r>
            <a:r>
              <a:rPr lang="en-US" b="0" dirty="0" err="1" smtClean="0"/>
              <a:t>nació</a:t>
            </a:r>
            <a:r>
              <a:rPr lang="en-US" b="0" dirty="0" smtClean="0"/>
              <a:t>.</a:t>
            </a:r>
            <a:r>
              <a:rPr lang="en-US" b="0" baseline="0" dirty="0" smtClean="0"/>
              <a:t> La </a:t>
            </a:r>
            <a:r>
              <a:rPr lang="en-US" b="0" baseline="0" dirty="0" err="1" smtClean="0"/>
              <a:t>fecha</a:t>
            </a:r>
            <a:r>
              <a:rPr lang="en-US" b="0" baseline="0" dirty="0" smtClean="0"/>
              <a:t> de </a:t>
            </a:r>
            <a:r>
              <a:rPr lang="en-US" b="0" baseline="0" dirty="0" err="1" smtClean="0"/>
              <a:t>nacimiento</a:t>
            </a:r>
            <a:r>
              <a:rPr lang="en-US" b="0" baseline="0" dirty="0" smtClean="0"/>
              <a:t> </a:t>
            </a:r>
            <a:r>
              <a:rPr lang="en-US" b="0" baseline="0" dirty="0" err="1" smtClean="0"/>
              <a:t>puede</a:t>
            </a:r>
            <a:r>
              <a:rPr lang="en-US" b="0" baseline="0" dirty="0" smtClean="0"/>
              <a:t> </a:t>
            </a:r>
            <a:r>
              <a:rPr lang="en-US" b="0" baseline="0" dirty="0" err="1" smtClean="0"/>
              <a:t>incluir</a:t>
            </a:r>
            <a:r>
              <a:rPr lang="en-US" b="0" baseline="0" dirty="0" smtClean="0"/>
              <a:t> el </a:t>
            </a:r>
            <a:r>
              <a:rPr lang="en-US" b="0" baseline="0" dirty="0" err="1" smtClean="0"/>
              <a:t>mes</a:t>
            </a:r>
            <a:r>
              <a:rPr lang="en-US" b="0" baseline="0" dirty="0" smtClean="0"/>
              <a:t> y </a:t>
            </a:r>
            <a:r>
              <a:rPr lang="en-US" b="0" baseline="0" dirty="0" err="1" smtClean="0"/>
              <a:t>día</a:t>
            </a:r>
            <a:r>
              <a:rPr lang="en-US" b="0" baseline="0" dirty="0" smtClean="0"/>
              <a:t> de </a:t>
            </a:r>
            <a:r>
              <a:rPr lang="en-US" b="0" baseline="0" dirty="0" err="1" smtClean="0"/>
              <a:t>nacimiento</a:t>
            </a:r>
            <a:r>
              <a:rPr lang="en-US" b="0" baseline="0" dirty="0" smtClean="0"/>
              <a:t> de la persona</a:t>
            </a:r>
          </a:p>
          <a:p>
            <a:pPr marL="171450" indent="-171450" eaLnBrk="1" hangingPunct="1">
              <a:spcBef>
                <a:spcPct val="0"/>
              </a:spcBef>
              <a:buFontTx/>
              <a:buChar char="-"/>
            </a:pPr>
            <a:r>
              <a:rPr lang="en-US" b="0" baseline="0" dirty="0" smtClean="0"/>
              <a:t>9.3.2.3 </a:t>
            </a:r>
            <a:r>
              <a:rPr lang="en-US" b="0" baseline="0" dirty="0" err="1" smtClean="0"/>
              <a:t>Registre</a:t>
            </a:r>
            <a:r>
              <a:rPr lang="en-US" b="0" baseline="0" dirty="0" smtClean="0"/>
              <a:t> la </a:t>
            </a:r>
            <a:r>
              <a:rPr lang="en-US" b="0" baseline="0" dirty="0" err="1" smtClean="0"/>
              <a:t>fecha</a:t>
            </a:r>
            <a:r>
              <a:rPr lang="en-US" b="0" baseline="0" dirty="0" smtClean="0"/>
              <a:t> de </a:t>
            </a:r>
            <a:r>
              <a:rPr lang="en-US" b="0" baseline="0" dirty="0" err="1" smtClean="0"/>
              <a:t>nacimiento</a:t>
            </a:r>
            <a:r>
              <a:rPr lang="en-US" b="0" baseline="0" dirty="0" smtClean="0"/>
              <a:t> de la persona </a:t>
            </a:r>
            <a:r>
              <a:rPr lang="en-US" b="0" baseline="0" dirty="0" err="1" smtClean="0"/>
              <a:t>aplicando</a:t>
            </a:r>
            <a:r>
              <a:rPr lang="en-US" b="0" baseline="0" dirty="0" smtClean="0"/>
              <a:t> </a:t>
            </a:r>
            <a:r>
              <a:rPr lang="en-US" b="0" baseline="0" dirty="0" err="1" smtClean="0"/>
              <a:t>las</a:t>
            </a:r>
            <a:r>
              <a:rPr lang="en-US" b="0" baseline="0" dirty="0" smtClean="0"/>
              <a:t> </a:t>
            </a:r>
            <a:r>
              <a:rPr lang="en-US" b="0" baseline="0" dirty="0" err="1" smtClean="0"/>
              <a:t>instrucciones</a:t>
            </a:r>
            <a:r>
              <a:rPr lang="en-US" b="0" baseline="0" dirty="0" smtClean="0"/>
              <a:t> </a:t>
            </a:r>
            <a:r>
              <a:rPr lang="en-US" b="0" baseline="0" dirty="0" err="1" smtClean="0"/>
              <a:t>básicas</a:t>
            </a:r>
            <a:r>
              <a:rPr lang="en-US" b="0" baseline="0" dirty="0" smtClean="0"/>
              <a:t> </a:t>
            </a:r>
            <a:r>
              <a:rPr lang="en-US" b="0" baseline="0" dirty="0" err="1" smtClean="0"/>
              <a:t>parea</a:t>
            </a:r>
            <a:r>
              <a:rPr lang="en-US" b="0" baseline="0" dirty="0" smtClean="0"/>
              <a:t> registrar </a:t>
            </a:r>
            <a:r>
              <a:rPr lang="en-US" b="0" baseline="0" dirty="0" err="1" smtClean="0"/>
              <a:t>fechas</a:t>
            </a:r>
            <a:r>
              <a:rPr lang="en-US" b="0" baseline="0" dirty="0" smtClean="0"/>
              <a:t> </a:t>
            </a:r>
            <a:r>
              <a:rPr lang="en-US" b="0" baseline="0" dirty="0" err="1" smtClean="0"/>
              <a:t>asociadas</a:t>
            </a:r>
            <a:r>
              <a:rPr lang="en-US" b="0" baseline="0" dirty="0" smtClean="0"/>
              <a:t> con personas </a:t>
            </a:r>
            <a:r>
              <a:rPr lang="en-US" b="0" baseline="0" dirty="0" err="1" smtClean="0"/>
              <a:t>según</a:t>
            </a:r>
            <a:r>
              <a:rPr lang="en-US" b="0" baseline="0" dirty="0" smtClean="0"/>
              <a:t> la </a:t>
            </a:r>
            <a:r>
              <a:rPr lang="en-US" b="0" baseline="0" dirty="0" err="1" smtClean="0"/>
              <a:t>instrucción</a:t>
            </a:r>
            <a:r>
              <a:rPr lang="en-US" b="0" baseline="0" dirty="0" smtClean="0"/>
              <a:t> 9.3.1. Si la persona </a:t>
            </a:r>
            <a:r>
              <a:rPr lang="en-US" b="0" baseline="0" dirty="0" err="1" smtClean="0"/>
              <a:t>nació</a:t>
            </a:r>
            <a:r>
              <a:rPr lang="en-US" b="0" baseline="0" dirty="0" smtClean="0"/>
              <a:t> en el </a:t>
            </a:r>
            <a:r>
              <a:rPr lang="en-US" b="0" baseline="0" dirty="0" err="1" smtClean="0"/>
              <a:t>mismo</a:t>
            </a:r>
            <a:r>
              <a:rPr lang="en-US" b="0" baseline="0" dirty="0" smtClean="0"/>
              <a:t> </a:t>
            </a:r>
            <a:r>
              <a:rPr lang="en-US" b="0" baseline="0" dirty="0" err="1" smtClean="0"/>
              <a:t>año</a:t>
            </a:r>
            <a:r>
              <a:rPr lang="en-US" b="0" baseline="0" dirty="0" smtClean="0"/>
              <a:t> </a:t>
            </a:r>
            <a:r>
              <a:rPr lang="en-US" b="0" baseline="0" dirty="0" err="1" smtClean="0"/>
              <a:t>que</a:t>
            </a:r>
            <a:r>
              <a:rPr lang="en-US" b="0" baseline="0" dirty="0" smtClean="0"/>
              <a:t> </a:t>
            </a:r>
            <a:r>
              <a:rPr lang="en-US" b="0" baseline="0" dirty="0" err="1" smtClean="0"/>
              <a:t>otra</a:t>
            </a:r>
            <a:r>
              <a:rPr lang="en-US" b="0" baseline="0" dirty="0" smtClean="0"/>
              <a:t> persona con el </a:t>
            </a:r>
            <a:r>
              <a:rPr lang="en-US" b="0" baseline="0" dirty="0" err="1" smtClean="0"/>
              <a:t>mismo</a:t>
            </a:r>
            <a:r>
              <a:rPr lang="en-US" b="0" baseline="0" dirty="0" smtClean="0"/>
              <a:t> </a:t>
            </a:r>
            <a:r>
              <a:rPr lang="en-US" b="0" baseline="0" dirty="0" err="1" smtClean="0"/>
              <a:t>nombre</a:t>
            </a:r>
            <a:r>
              <a:rPr lang="en-US" b="0" baseline="0" dirty="0" smtClean="0"/>
              <a:t>, </a:t>
            </a:r>
            <a:r>
              <a:rPr lang="en-US" b="0" baseline="0" dirty="0" err="1" smtClean="0"/>
              <a:t>registre</a:t>
            </a:r>
            <a:r>
              <a:rPr lang="en-US" b="0" baseline="0" dirty="0" smtClean="0"/>
              <a:t> la </a:t>
            </a:r>
            <a:r>
              <a:rPr lang="en-US" b="0" baseline="0" dirty="0" err="1" smtClean="0"/>
              <a:t>fecha</a:t>
            </a:r>
            <a:r>
              <a:rPr lang="en-US" b="0" baseline="0" dirty="0" smtClean="0"/>
              <a:t> de </a:t>
            </a:r>
            <a:r>
              <a:rPr lang="en-US" b="0" baseline="0" dirty="0" err="1" smtClean="0"/>
              <a:t>nacimiento</a:t>
            </a:r>
            <a:r>
              <a:rPr lang="en-US" b="0" baseline="0" dirty="0" smtClean="0"/>
              <a:t> en la forma [</a:t>
            </a:r>
            <a:r>
              <a:rPr lang="en-US" b="0" baseline="0" dirty="0" err="1" smtClean="0"/>
              <a:t>año</a:t>
            </a:r>
            <a:r>
              <a:rPr lang="en-US" b="0" baseline="0" dirty="0" smtClean="0"/>
              <a:t>] [</a:t>
            </a:r>
            <a:r>
              <a:rPr lang="en-US" b="0" baseline="0" dirty="0" err="1" smtClean="0"/>
              <a:t>mes</a:t>
            </a:r>
            <a:r>
              <a:rPr lang="en-US" b="0" baseline="0" dirty="0" smtClean="0"/>
              <a:t>] [</a:t>
            </a:r>
            <a:r>
              <a:rPr lang="en-US" b="0" baseline="0" dirty="0" err="1" smtClean="0"/>
              <a:t>día</a:t>
            </a:r>
            <a:r>
              <a:rPr lang="en-US" b="0" baseline="0" dirty="0" smtClean="0"/>
              <a:t>]. </a:t>
            </a:r>
            <a:r>
              <a:rPr lang="en-US" b="0" baseline="0" dirty="0" err="1" smtClean="0"/>
              <a:t>Registre</a:t>
            </a:r>
            <a:r>
              <a:rPr lang="en-US" b="0" baseline="0" dirty="0" smtClean="0"/>
              <a:t> el </a:t>
            </a:r>
            <a:r>
              <a:rPr lang="en-US" b="0" baseline="0" dirty="0" err="1" smtClean="0"/>
              <a:t>mes</a:t>
            </a:r>
            <a:r>
              <a:rPr lang="en-US" b="0" baseline="0" dirty="0" smtClean="0"/>
              <a:t> en el </a:t>
            </a:r>
            <a:r>
              <a:rPr lang="en-US" b="0" baseline="0" dirty="0" err="1" smtClean="0"/>
              <a:t>idioma</a:t>
            </a:r>
            <a:r>
              <a:rPr lang="en-US" b="0" baseline="0" dirty="0" smtClean="0"/>
              <a:t> y </a:t>
            </a:r>
            <a:r>
              <a:rPr lang="en-US" b="0" baseline="0" dirty="0" err="1" smtClean="0"/>
              <a:t>escritura</a:t>
            </a:r>
            <a:r>
              <a:rPr lang="en-US" b="0" baseline="0" dirty="0" smtClean="0"/>
              <a:t> </a:t>
            </a:r>
            <a:r>
              <a:rPr lang="en-US" b="0" baseline="0" dirty="0" err="1" smtClean="0"/>
              <a:t>preferidos</a:t>
            </a:r>
            <a:r>
              <a:rPr lang="en-US" b="0" baseline="0" dirty="0" smtClean="0"/>
              <a:t> </a:t>
            </a:r>
            <a:r>
              <a:rPr lang="en-US" b="0" baseline="0" dirty="0" err="1" smtClean="0"/>
              <a:t>por</a:t>
            </a:r>
            <a:r>
              <a:rPr lang="en-US" b="0" baseline="0" dirty="0" smtClean="0"/>
              <a:t> la </a:t>
            </a:r>
            <a:r>
              <a:rPr lang="en-US" b="0" baseline="0" dirty="0" err="1" smtClean="0"/>
              <a:t>agencia</a:t>
            </a:r>
            <a:r>
              <a:rPr lang="en-US" b="0" baseline="0" dirty="0" smtClean="0"/>
              <a:t> </a:t>
            </a:r>
            <a:r>
              <a:rPr lang="en-US" b="0" baseline="0" dirty="0" err="1" smtClean="0"/>
              <a:t>que</a:t>
            </a:r>
            <a:r>
              <a:rPr lang="en-US" b="0" baseline="0" dirty="0" smtClean="0"/>
              <a:t> </a:t>
            </a:r>
            <a:r>
              <a:rPr lang="en-US" b="0" baseline="0" dirty="0" err="1" smtClean="0"/>
              <a:t>crea</a:t>
            </a:r>
            <a:r>
              <a:rPr lang="en-US" b="0" baseline="0" dirty="0" smtClean="0"/>
              <a:t> los </a:t>
            </a:r>
            <a:r>
              <a:rPr lang="en-US" b="0" baseline="0" dirty="0" err="1" smtClean="0"/>
              <a:t>datos</a:t>
            </a:r>
            <a:r>
              <a:rPr lang="en-US" b="0" baseline="0" dirty="0" smtClean="0"/>
              <a:t>.</a:t>
            </a:r>
          </a:p>
          <a:p>
            <a:pPr marL="0" indent="0" eaLnBrk="1" hangingPunct="1">
              <a:spcBef>
                <a:spcPct val="0"/>
              </a:spcBef>
              <a:buFontTx/>
              <a:buNone/>
            </a:pPr>
            <a:r>
              <a:rPr lang="en-US" b="0" baseline="0" dirty="0" smtClean="0"/>
              <a:t>LC-PCC PS </a:t>
            </a:r>
            <a:r>
              <a:rPr lang="en-US" b="0" baseline="0" dirty="0" err="1" smtClean="0"/>
              <a:t>para</a:t>
            </a:r>
            <a:r>
              <a:rPr lang="en-US" b="0" baseline="0" dirty="0" smtClean="0"/>
              <a:t> 9.3.2.3: </a:t>
            </a:r>
            <a:r>
              <a:rPr lang="en-US" b="0" i="1" baseline="0" dirty="0" err="1" smtClean="0"/>
              <a:t>Práctica</a:t>
            </a:r>
            <a:r>
              <a:rPr lang="en-US" b="0" i="1" baseline="0" dirty="0" smtClean="0"/>
              <a:t> LC/</a:t>
            </a:r>
            <a:r>
              <a:rPr lang="en-US" b="0" i="1" baseline="0" dirty="0" err="1" smtClean="0"/>
              <a:t>Práctica</a:t>
            </a:r>
            <a:r>
              <a:rPr lang="en-US" b="0" i="1" baseline="0" dirty="0" smtClean="0"/>
              <a:t> PCC</a:t>
            </a:r>
            <a:r>
              <a:rPr lang="en-US" b="0" i="0" baseline="0" dirty="0" smtClean="0"/>
              <a:t>: </a:t>
            </a:r>
            <a:r>
              <a:rPr lang="en-US" b="0" i="0" baseline="0" dirty="0" err="1" smtClean="0"/>
              <a:t>Registre</a:t>
            </a:r>
            <a:r>
              <a:rPr lang="en-US" b="0" i="0" baseline="0" dirty="0" smtClean="0"/>
              <a:t> el </a:t>
            </a:r>
            <a:r>
              <a:rPr lang="en-US" b="0" i="0" baseline="0" dirty="0" err="1" smtClean="0"/>
              <a:t>mes</a:t>
            </a:r>
            <a:r>
              <a:rPr lang="en-US" b="0" i="0" baseline="0" dirty="0" smtClean="0"/>
              <a:t> en </a:t>
            </a:r>
            <a:r>
              <a:rPr lang="en-US" b="0" i="0" baseline="0" dirty="0" err="1" smtClean="0"/>
              <a:t>inglés</a:t>
            </a:r>
            <a:r>
              <a:rPr lang="en-US" b="0" i="0" baseline="0" dirty="0" smtClean="0"/>
              <a:t>.</a:t>
            </a:r>
          </a:p>
          <a:p>
            <a:pPr marL="0" indent="0" eaLnBrk="1" hangingPunct="1">
              <a:spcBef>
                <a:spcPct val="0"/>
              </a:spcBef>
              <a:buFontTx/>
              <a:buNone/>
            </a:pPr>
            <a:r>
              <a:rPr lang="en-US" b="0" i="1" baseline="0" dirty="0" err="1" smtClean="0"/>
              <a:t>Práctica</a:t>
            </a:r>
            <a:r>
              <a:rPr lang="en-US" b="0" i="1" baseline="0" dirty="0" smtClean="0"/>
              <a:t> LC/</a:t>
            </a:r>
            <a:r>
              <a:rPr lang="en-US" b="0" i="1" baseline="0" dirty="0" err="1" smtClean="0"/>
              <a:t>Práctica</a:t>
            </a:r>
            <a:r>
              <a:rPr lang="en-US" b="0" i="1" baseline="0" dirty="0" smtClean="0"/>
              <a:t> PCC</a:t>
            </a:r>
            <a:r>
              <a:rPr lang="en-US" b="0" i="0" baseline="0" dirty="0" smtClean="0"/>
              <a:t>: </a:t>
            </a:r>
            <a:r>
              <a:rPr lang="en-US" b="0" i="0" baseline="0" dirty="0" err="1" smtClean="0"/>
              <a:t>Utilice</a:t>
            </a:r>
            <a:r>
              <a:rPr lang="en-US" b="0" i="0" baseline="0" dirty="0" smtClean="0"/>
              <a:t> un </a:t>
            </a:r>
            <a:r>
              <a:rPr lang="en-US" b="0" i="0" baseline="0" dirty="0" err="1" smtClean="0"/>
              <a:t>guión</a:t>
            </a:r>
            <a:r>
              <a:rPr lang="en-US" b="0" i="0" baseline="0" dirty="0" smtClean="0"/>
              <a:t> </a:t>
            </a:r>
            <a:r>
              <a:rPr lang="en-US" b="0" i="0" baseline="0" dirty="0" err="1" smtClean="0"/>
              <a:t>después</a:t>
            </a:r>
            <a:r>
              <a:rPr lang="en-US" b="0" i="0" baseline="0" dirty="0" smtClean="0"/>
              <a:t> de la </a:t>
            </a:r>
            <a:r>
              <a:rPr lang="en-US" b="0" i="0" baseline="0" dirty="0" err="1" smtClean="0"/>
              <a:t>fecha</a:t>
            </a:r>
            <a:r>
              <a:rPr lang="en-US" b="0" i="0" baseline="0" dirty="0" smtClean="0"/>
              <a:t> de </a:t>
            </a:r>
            <a:r>
              <a:rPr lang="en-US" b="0" i="0" baseline="0" dirty="0" err="1" smtClean="0"/>
              <a:t>nacimiento</a:t>
            </a:r>
            <a:r>
              <a:rPr lang="en-US" b="0" i="0" baseline="0" dirty="0" smtClean="0"/>
              <a:t> </a:t>
            </a:r>
            <a:r>
              <a:rPr lang="en-US" b="0" i="0" baseline="0" dirty="0" err="1" smtClean="0"/>
              <a:t>cuando</a:t>
            </a:r>
            <a:r>
              <a:rPr lang="en-US" b="0" i="0" baseline="0" dirty="0" smtClean="0"/>
              <a:t> </a:t>
            </a:r>
            <a:r>
              <a:rPr lang="en-US" b="0" i="0" baseline="0" dirty="0" err="1" smtClean="0"/>
              <a:t>registre</a:t>
            </a:r>
            <a:r>
              <a:rPr lang="en-US" b="0" i="0" baseline="0" dirty="0" smtClean="0"/>
              <a:t> la </a:t>
            </a:r>
            <a:r>
              <a:rPr lang="en-US" b="0" i="0" baseline="0" dirty="0" err="1" smtClean="0"/>
              <a:t>fecha</a:t>
            </a:r>
            <a:r>
              <a:rPr lang="en-US" b="0" i="0" baseline="0" dirty="0" smtClean="0"/>
              <a:t> en un </a:t>
            </a:r>
            <a:r>
              <a:rPr lang="en-US" b="0" i="0" baseline="0" dirty="0" err="1" smtClean="0"/>
              <a:t>punto</a:t>
            </a:r>
            <a:r>
              <a:rPr lang="en-US" b="0" i="0" baseline="0" dirty="0" smtClean="0"/>
              <a:t> de </a:t>
            </a:r>
            <a:r>
              <a:rPr lang="en-US" b="0" i="0" baseline="0" dirty="0" err="1" smtClean="0"/>
              <a:t>acceso</a:t>
            </a:r>
            <a:r>
              <a:rPr lang="en-US" b="0" i="0" baseline="0" dirty="0" smtClean="0"/>
              <a:t> </a:t>
            </a:r>
            <a:r>
              <a:rPr lang="en-US" b="0" i="0" baseline="0" dirty="0" err="1" smtClean="0"/>
              <a:t>autorizado</a:t>
            </a:r>
            <a:r>
              <a:rPr lang="en-US" b="0" i="0" baseline="0" dirty="0" smtClean="0"/>
              <a:t>: no </a:t>
            </a:r>
            <a:r>
              <a:rPr lang="en-US" b="0" i="0" baseline="0" dirty="0" err="1" smtClean="0"/>
              <a:t>utilice</a:t>
            </a:r>
            <a:r>
              <a:rPr lang="en-US" b="0" i="0" baseline="0" dirty="0" smtClean="0"/>
              <a:t> el </a:t>
            </a:r>
            <a:r>
              <a:rPr lang="en-US" b="0" i="0" baseline="0" dirty="0" err="1" smtClean="0"/>
              <a:t>término</a:t>
            </a:r>
            <a:r>
              <a:rPr lang="en-US" b="0" i="0" baseline="0" dirty="0" smtClean="0"/>
              <a:t> “born” (</a:t>
            </a:r>
            <a:r>
              <a:rPr lang="en-US" b="0" i="0" baseline="0" dirty="0" err="1" smtClean="0"/>
              <a:t>nació</a:t>
            </a:r>
            <a:r>
              <a:rPr lang="en-US" b="0" i="0" baseline="0" dirty="0" smtClean="0"/>
              <a:t>) con la </a:t>
            </a:r>
            <a:r>
              <a:rPr lang="en-US" b="0" i="0" baseline="0" dirty="0" err="1" smtClean="0"/>
              <a:t>fecha</a:t>
            </a:r>
            <a:r>
              <a:rPr lang="en-US" b="0" i="0" baseline="0" dirty="0" smtClean="0"/>
              <a:t>.</a:t>
            </a:r>
            <a:endParaRPr lang="en-US" b="0" i="1" baseline="0" dirty="0" smtClean="0"/>
          </a:p>
          <a:p>
            <a:pPr marL="171450" indent="-171450" eaLnBrk="1" hangingPunct="1">
              <a:spcBef>
                <a:spcPct val="0"/>
              </a:spcBef>
              <a:buFontTx/>
              <a:buChar char="-"/>
            </a:pPr>
            <a:r>
              <a:rPr lang="en-US" b="0" baseline="0" dirty="0" smtClean="0"/>
              <a:t>9.3.3.1 La </a:t>
            </a:r>
            <a:r>
              <a:rPr lang="en-US" b="1" baseline="0" dirty="0" err="1" smtClean="0"/>
              <a:t>Fecha</a:t>
            </a:r>
            <a:r>
              <a:rPr lang="en-US" b="1" baseline="0" dirty="0" smtClean="0"/>
              <a:t> de </a:t>
            </a:r>
            <a:r>
              <a:rPr lang="en-US" b="1" baseline="0" dirty="0" err="1" smtClean="0"/>
              <a:t>fallecimiento</a:t>
            </a:r>
            <a:r>
              <a:rPr lang="en-US" b="0" baseline="0" dirty="0" smtClean="0"/>
              <a:t> </a:t>
            </a:r>
            <a:r>
              <a:rPr lang="en-US" b="0" baseline="0" dirty="0" err="1" smtClean="0"/>
              <a:t>es</a:t>
            </a:r>
            <a:r>
              <a:rPr lang="en-US" b="0" baseline="0" dirty="0" smtClean="0"/>
              <a:t> el </a:t>
            </a:r>
            <a:r>
              <a:rPr lang="en-US" b="0" baseline="0" dirty="0" err="1" smtClean="0"/>
              <a:t>año</a:t>
            </a:r>
            <a:r>
              <a:rPr lang="en-US" b="0" baseline="0" dirty="0" smtClean="0"/>
              <a:t> en </a:t>
            </a:r>
            <a:r>
              <a:rPr lang="en-US" b="0" baseline="0" dirty="0" err="1" smtClean="0"/>
              <a:t>que</a:t>
            </a:r>
            <a:r>
              <a:rPr lang="en-US" b="0" baseline="0" dirty="0" smtClean="0"/>
              <a:t> la persona </a:t>
            </a:r>
            <a:r>
              <a:rPr lang="en-US" b="0" baseline="0" dirty="0" err="1" smtClean="0"/>
              <a:t>murió</a:t>
            </a:r>
            <a:r>
              <a:rPr lang="en-US" b="0" baseline="0" dirty="0" smtClean="0"/>
              <a:t>. La </a:t>
            </a:r>
            <a:r>
              <a:rPr lang="en-US" b="0" baseline="0" dirty="0" err="1" smtClean="0"/>
              <a:t>fecha</a:t>
            </a:r>
            <a:r>
              <a:rPr lang="en-US" b="0" baseline="0" dirty="0" smtClean="0"/>
              <a:t> de </a:t>
            </a:r>
            <a:r>
              <a:rPr lang="en-US" b="0" baseline="0" dirty="0" err="1" smtClean="0"/>
              <a:t>fallecimiento</a:t>
            </a:r>
            <a:r>
              <a:rPr lang="en-US" b="0" baseline="0" dirty="0" smtClean="0"/>
              <a:t> </a:t>
            </a:r>
            <a:r>
              <a:rPr lang="en-US" b="0" baseline="0" dirty="0" err="1" smtClean="0"/>
              <a:t>también</a:t>
            </a:r>
            <a:r>
              <a:rPr lang="en-US" b="0" baseline="0" dirty="0" smtClean="0"/>
              <a:t> </a:t>
            </a:r>
            <a:r>
              <a:rPr lang="en-US" b="0" baseline="0" dirty="0" err="1" smtClean="0"/>
              <a:t>puede</a:t>
            </a:r>
            <a:r>
              <a:rPr lang="en-US" b="0" baseline="0" dirty="0" smtClean="0"/>
              <a:t> </a:t>
            </a:r>
            <a:r>
              <a:rPr lang="en-US" b="0" baseline="0" dirty="0" err="1" smtClean="0"/>
              <a:t>incluir</a:t>
            </a:r>
            <a:r>
              <a:rPr lang="en-US" b="0" baseline="0" dirty="0" smtClean="0"/>
              <a:t> el </a:t>
            </a:r>
            <a:r>
              <a:rPr lang="en-US" b="0" baseline="0" dirty="0" err="1" smtClean="0"/>
              <a:t>mes</a:t>
            </a:r>
            <a:r>
              <a:rPr lang="en-US" b="0" baseline="0" dirty="0" smtClean="0"/>
              <a:t> y </a:t>
            </a:r>
            <a:r>
              <a:rPr lang="en-US" b="0" baseline="0" dirty="0" err="1" smtClean="0"/>
              <a:t>día</a:t>
            </a:r>
            <a:r>
              <a:rPr lang="en-US" b="0" baseline="0" dirty="0" smtClean="0"/>
              <a:t> de </a:t>
            </a:r>
            <a:r>
              <a:rPr lang="en-US" b="0" baseline="0" dirty="0" err="1" smtClean="0"/>
              <a:t>muerte</a:t>
            </a:r>
            <a:r>
              <a:rPr lang="en-US" b="0" baseline="0" dirty="0" smtClean="0"/>
              <a:t> de la persona.</a:t>
            </a:r>
          </a:p>
          <a:p>
            <a:pPr marL="0" indent="0" eaLnBrk="1" hangingPunct="1">
              <a:spcBef>
                <a:spcPct val="0"/>
              </a:spcBef>
              <a:buFontTx/>
              <a:buNone/>
            </a:pPr>
            <a:r>
              <a:rPr lang="en-US" b="0" baseline="0" dirty="0" smtClean="0"/>
              <a:t>9.3.3.3 </a:t>
            </a:r>
            <a:r>
              <a:rPr lang="en-US" b="0" baseline="0" dirty="0" err="1" smtClean="0"/>
              <a:t>Registre</a:t>
            </a:r>
            <a:r>
              <a:rPr lang="en-US" b="0" baseline="0" dirty="0" smtClean="0"/>
              <a:t> la </a:t>
            </a:r>
            <a:r>
              <a:rPr lang="en-US" b="0" baseline="0" dirty="0" err="1" smtClean="0"/>
              <a:t>fecha</a:t>
            </a:r>
            <a:r>
              <a:rPr lang="en-US" b="0" baseline="0" dirty="0" smtClean="0"/>
              <a:t> de </a:t>
            </a:r>
            <a:r>
              <a:rPr lang="en-US" b="0" baseline="0" dirty="0" err="1" smtClean="0"/>
              <a:t>muerte</a:t>
            </a:r>
            <a:r>
              <a:rPr lang="en-US" b="0" baseline="0" dirty="0" smtClean="0"/>
              <a:t> de </a:t>
            </a:r>
            <a:r>
              <a:rPr lang="en-US" b="0" baseline="0" dirty="0" err="1" smtClean="0"/>
              <a:t>una</a:t>
            </a:r>
            <a:r>
              <a:rPr lang="en-US" b="0" baseline="0" dirty="0" smtClean="0"/>
              <a:t> persona </a:t>
            </a:r>
            <a:r>
              <a:rPr lang="en-US" b="0" baseline="0" dirty="0" err="1" smtClean="0"/>
              <a:t>fallecida</a:t>
            </a:r>
            <a:r>
              <a:rPr lang="en-US" b="0" baseline="0" dirty="0" smtClean="0"/>
              <a:t> </a:t>
            </a:r>
            <a:r>
              <a:rPr lang="en-US" b="0" baseline="0" dirty="0" err="1" smtClean="0"/>
              <a:t>aplicando</a:t>
            </a:r>
            <a:r>
              <a:rPr lang="en-US" b="0" baseline="0" dirty="0" smtClean="0"/>
              <a:t> </a:t>
            </a:r>
            <a:r>
              <a:rPr lang="en-US" b="0" baseline="0" dirty="0" err="1" smtClean="0"/>
              <a:t>las</a:t>
            </a:r>
            <a:r>
              <a:rPr lang="en-US" b="0" baseline="0" dirty="0" smtClean="0"/>
              <a:t> </a:t>
            </a:r>
            <a:r>
              <a:rPr lang="en-US" b="0" baseline="0" dirty="0" err="1" smtClean="0"/>
              <a:t>instrucciones</a:t>
            </a:r>
            <a:r>
              <a:rPr lang="en-US" b="0" baseline="0" dirty="0" smtClean="0"/>
              <a:t> </a:t>
            </a:r>
            <a:r>
              <a:rPr lang="en-US" b="0" baseline="0" dirty="0" err="1" smtClean="0"/>
              <a:t>básicas</a:t>
            </a:r>
            <a:r>
              <a:rPr lang="en-US" b="0" baseline="0" dirty="0" smtClean="0"/>
              <a:t> </a:t>
            </a:r>
            <a:r>
              <a:rPr lang="en-US" b="0" baseline="0" dirty="0" err="1" smtClean="0"/>
              <a:t>para</a:t>
            </a:r>
            <a:r>
              <a:rPr lang="en-US" b="0" baseline="0" dirty="0" smtClean="0"/>
              <a:t> el </a:t>
            </a:r>
            <a:r>
              <a:rPr lang="en-US" b="0" baseline="0" dirty="0" err="1" smtClean="0"/>
              <a:t>regsitro</a:t>
            </a:r>
            <a:r>
              <a:rPr lang="en-US" b="0" baseline="0" dirty="0" smtClean="0"/>
              <a:t> de </a:t>
            </a:r>
            <a:r>
              <a:rPr lang="en-US" b="0" baseline="0" dirty="0" err="1" smtClean="0"/>
              <a:t>fechas</a:t>
            </a:r>
            <a:r>
              <a:rPr lang="en-US" b="0" baseline="0" dirty="0" smtClean="0"/>
              <a:t> </a:t>
            </a:r>
            <a:r>
              <a:rPr lang="en-US" b="0" baseline="0" dirty="0" err="1" smtClean="0"/>
              <a:t>asociadas</a:t>
            </a:r>
            <a:r>
              <a:rPr lang="en-US" b="0" baseline="0" dirty="0" smtClean="0"/>
              <a:t> con la persona </a:t>
            </a:r>
            <a:r>
              <a:rPr lang="en-US" b="0" baseline="0" dirty="0" err="1" smtClean="0"/>
              <a:t>según</a:t>
            </a:r>
            <a:r>
              <a:rPr lang="en-US" b="0" baseline="0" dirty="0" smtClean="0"/>
              <a:t> la </a:t>
            </a:r>
            <a:r>
              <a:rPr lang="en-US" b="0" baseline="0" dirty="0" err="1" smtClean="0"/>
              <a:t>instrucción</a:t>
            </a:r>
            <a:r>
              <a:rPr lang="en-US" b="0" baseline="0" dirty="0" smtClean="0"/>
              <a:t> 9.3.1.</a:t>
            </a:r>
          </a:p>
          <a:p>
            <a:pPr marL="0" indent="0" eaLnBrk="1" hangingPunct="1">
              <a:spcBef>
                <a:spcPct val="0"/>
              </a:spcBef>
              <a:buFontTx/>
              <a:buNone/>
            </a:pPr>
            <a:endParaRPr lang="en-US" b="0" baseline="0" dirty="0" smtClean="0"/>
          </a:p>
          <a:p>
            <a:pPr marL="0" indent="0" eaLnBrk="1" hangingPunct="1">
              <a:spcBef>
                <a:spcPct val="0"/>
              </a:spcBef>
              <a:buFontTx/>
              <a:buNone/>
            </a:pPr>
            <a:r>
              <a:rPr lang="en-US" b="0" baseline="0" dirty="0" smtClean="0"/>
              <a:t>LC-PCC PS </a:t>
            </a:r>
            <a:r>
              <a:rPr lang="en-US" b="0" baseline="0" dirty="0" err="1" smtClean="0"/>
              <a:t>para</a:t>
            </a:r>
            <a:r>
              <a:rPr lang="en-US" b="0" baseline="0" dirty="0" smtClean="0"/>
              <a:t> 9.3.3.3: </a:t>
            </a:r>
            <a:r>
              <a:rPr lang="en-US" b="0" i="1" baseline="0" dirty="0" err="1" smtClean="0"/>
              <a:t>Práctica</a:t>
            </a:r>
            <a:r>
              <a:rPr lang="en-US" b="0" i="1" baseline="0" dirty="0" smtClean="0"/>
              <a:t> LC/</a:t>
            </a:r>
            <a:r>
              <a:rPr lang="en-US" b="0" i="1" baseline="0" dirty="0" err="1" smtClean="0"/>
              <a:t>Práctica</a:t>
            </a:r>
            <a:r>
              <a:rPr lang="en-US" b="0" i="1" baseline="0" dirty="0" smtClean="0"/>
              <a:t> PCC</a:t>
            </a:r>
            <a:r>
              <a:rPr lang="en-US" b="0" i="0" baseline="0" dirty="0" smtClean="0"/>
              <a:t>: </a:t>
            </a:r>
            <a:r>
              <a:rPr lang="en-US" b="0" i="0" baseline="0" dirty="0" err="1" smtClean="0"/>
              <a:t>Utilice</a:t>
            </a:r>
            <a:r>
              <a:rPr lang="en-US" b="0" i="0" baseline="0" dirty="0" smtClean="0"/>
              <a:t> un </a:t>
            </a:r>
            <a:r>
              <a:rPr lang="en-US" b="0" i="0" baseline="0" dirty="0" err="1" smtClean="0"/>
              <a:t>guión</a:t>
            </a:r>
            <a:r>
              <a:rPr lang="en-US" b="0" i="0" baseline="0" dirty="0" smtClean="0"/>
              <a:t> antes de la </a:t>
            </a:r>
            <a:r>
              <a:rPr lang="en-US" b="0" i="0" baseline="0" dirty="0" err="1" smtClean="0"/>
              <a:t>fecha</a:t>
            </a:r>
            <a:r>
              <a:rPr lang="en-US" b="0" i="0" baseline="0" dirty="0" smtClean="0"/>
              <a:t> de </a:t>
            </a:r>
            <a:r>
              <a:rPr lang="en-US" b="0" i="0" baseline="0" dirty="0" err="1" smtClean="0"/>
              <a:t>muerte</a:t>
            </a:r>
            <a:r>
              <a:rPr lang="en-US" b="0" i="0" baseline="0" dirty="0" smtClean="0"/>
              <a:t> </a:t>
            </a:r>
            <a:r>
              <a:rPr lang="en-US" b="0" i="0" baseline="0" dirty="0" err="1" smtClean="0"/>
              <a:t>cuando</a:t>
            </a:r>
            <a:r>
              <a:rPr lang="en-US" b="0" i="0" baseline="0" dirty="0" smtClean="0"/>
              <a:t> </a:t>
            </a:r>
            <a:r>
              <a:rPr lang="en-US" b="0" i="0" baseline="0" dirty="0" err="1" smtClean="0"/>
              <a:t>registre</a:t>
            </a:r>
            <a:r>
              <a:rPr lang="en-US" b="0" i="0" baseline="0" dirty="0" smtClean="0"/>
              <a:t> la </a:t>
            </a:r>
            <a:r>
              <a:rPr lang="en-US" b="0" i="0" baseline="0" dirty="0" err="1" smtClean="0"/>
              <a:t>fecha</a:t>
            </a:r>
            <a:r>
              <a:rPr lang="en-US" b="0" i="0" baseline="0" dirty="0" smtClean="0"/>
              <a:t> de </a:t>
            </a:r>
            <a:r>
              <a:rPr lang="en-US" b="0" i="0" baseline="0" dirty="0" err="1" smtClean="0"/>
              <a:t>una</a:t>
            </a:r>
            <a:r>
              <a:rPr lang="en-US" b="0" i="0" baseline="0" dirty="0" smtClean="0"/>
              <a:t> persona en un </a:t>
            </a:r>
            <a:r>
              <a:rPr lang="en-US" b="0" i="0" baseline="0" dirty="0" err="1" smtClean="0"/>
              <a:t>punto</a:t>
            </a:r>
            <a:r>
              <a:rPr lang="en-US" b="0" i="0" baseline="0" dirty="0" smtClean="0"/>
              <a:t> de </a:t>
            </a:r>
            <a:r>
              <a:rPr lang="en-US" b="0" i="0" baseline="0" dirty="0" err="1" smtClean="0"/>
              <a:t>acceso</a:t>
            </a:r>
            <a:r>
              <a:rPr lang="en-US" b="0" i="0" baseline="0" dirty="0" smtClean="0"/>
              <a:t> </a:t>
            </a:r>
            <a:r>
              <a:rPr lang="en-US" b="0" i="0" baseline="0" dirty="0" err="1" smtClean="0"/>
              <a:t>autorizado</a:t>
            </a:r>
            <a:r>
              <a:rPr lang="en-US" b="0" i="0" baseline="0" dirty="0" smtClean="0"/>
              <a:t>; no </a:t>
            </a:r>
            <a:r>
              <a:rPr lang="en-US" b="0" i="0" baseline="0" dirty="0" err="1" smtClean="0"/>
              <a:t>utilice</a:t>
            </a:r>
            <a:r>
              <a:rPr lang="en-US" b="0" i="0" baseline="0" dirty="0" smtClean="0"/>
              <a:t> el </a:t>
            </a:r>
            <a:r>
              <a:rPr lang="en-US" b="0" i="0" baseline="0" dirty="0" err="1" smtClean="0"/>
              <a:t>término</a:t>
            </a:r>
            <a:r>
              <a:rPr lang="en-US" b="0" i="0" baseline="0" dirty="0" smtClean="0"/>
              <a:t> “died” (</a:t>
            </a:r>
            <a:r>
              <a:rPr lang="en-US" b="0" i="0" baseline="0" dirty="0" err="1" smtClean="0"/>
              <a:t>murió</a:t>
            </a:r>
            <a:r>
              <a:rPr lang="en-US" b="0" i="0" baseline="0" dirty="0" smtClean="0"/>
              <a:t>) con la </a:t>
            </a:r>
            <a:r>
              <a:rPr lang="en-US" b="0" i="0" baseline="0" dirty="0" err="1" smtClean="0"/>
              <a:t>fecha</a:t>
            </a:r>
            <a:r>
              <a:rPr lang="en-US" b="0" i="0" baseline="0" dirty="0" smtClean="0"/>
              <a:t>.</a:t>
            </a:r>
          </a:p>
          <a:p>
            <a:pPr marL="0" indent="0" eaLnBrk="1" hangingPunct="1">
              <a:spcBef>
                <a:spcPct val="0"/>
              </a:spcBef>
              <a:buFontTx/>
              <a:buNone/>
            </a:pPr>
            <a:r>
              <a:rPr lang="en-US" b="0" i="1" baseline="0" dirty="0" smtClean="0"/>
              <a:t>Nota:</a:t>
            </a:r>
            <a:r>
              <a:rPr lang="en-US" b="0" i="0" baseline="0" dirty="0" smtClean="0"/>
              <a:t> Las </a:t>
            </a:r>
            <a:r>
              <a:rPr lang="en-US" b="0" i="0" baseline="0" dirty="0" err="1" smtClean="0"/>
              <a:t>diferentes</a:t>
            </a:r>
            <a:r>
              <a:rPr lang="en-US" b="0" i="0" baseline="0" dirty="0" smtClean="0"/>
              <a:t> </a:t>
            </a:r>
            <a:r>
              <a:rPr lang="en-US" b="0" i="0" baseline="0" dirty="0" err="1" smtClean="0"/>
              <a:t>fechas</a:t>
            </a:r>
            <a:r>
              <a:rPr lang="en-US" b="0" i="0" baseline="0" dirty="0" smtClean="0"/>
              <a:t> </a:t>
            </a:r>
            <a:r>
              <a:rPr lang="en-US" b="0" i="0" baseline="0" dirty="0" err="1" smtClean="0"/>
              <a:t>asociadas</a:t>
            </a:r>
            <a:r>
              <a:rPr lang="en-US" b="0" i="0" baseline="0" dirty="0" smtClean="0"/>
              <a:t> con </a:t>
            </a:r>
            <a:r>
              <a:rPr lang="en-US" b="0" i="0" baseline="0" dirty="0" err="1" smtClean="0"/>
              <a:t>una</a:t>
            </a:r>
            <a:r>
              <a:rPr lang="en-US" b="0" i="0" baseline="0" dirty="0" smtClean="0"/>
              <a:t> persona (</a:t>
            </a:r>
            <a:r>
              <a:rPr lang="en-US" b="0" i="0" baseline="0" dirty="0" err="1" smtClean="0"/>
              <a:t>nacimiento</a:t>
            </a:r>
            <a:r>
              <a:rPr lang="en-US" b="0" i="0" baseline="0" dirty="0" smtClean="0"/>
              <a:t>, </a:t>
            </a:r>
            <a:r>
              <a:rPr lang="en-US" b="0" i="0" baseline="0" dirty="0" err="1" smtClean="0"/>
              <a:t>muerte</a:t>
            </a:r>
            <a:r>
              <a:rPr lang="en-US" b="0" i="0" baseline="0" dirty="0" smtClean="0"/>
              <a:t>, </a:t>
            </a:r>
            <a:r>
              <a:rPr lang="en-US" b="0" i="0" baseline="0" dirty="0" err="1" smtClean="0"/>
              <a:t>periodo</a:t>
            </a:r>
            <a:r>
              <a:rPr lang="en-US" b="0" i="0" baseline="0" dirty="0" smtClean="0"/>
              <a:t> de </a:t>
            </a:r>
            <a:r>
              <a:rPr lang="en-US" b="0" i="0" baseline="0" dirty="0" err="1" smtClean="0"/>
              <a:t>actividad</a:t>
            </a:r>
            <a:r>
              <a:rPr lang="en-US" b="0" i="0" baseline="0" dirty="0" smtClean="0"/>
              <a:t>) son </a:t>
            </a:r>
            <a:r>
              <a:rPr lang="en-US" b="0" i="0" baseline="0" dirty="0" err="1" smtClean="0"/>
              <a:t>elementos</a:t>
            </a:r>
            <a:r>
              <a:rPr lang="en-US" b="0" i="0" baseline="0" dirty="0" smtClean="0"/>
              <a:t> </a:t>
            </a:r>
            <a:r>
              <a:rPr lang="en-US" b="0" i="1" baseline="0" dirty="0" err="1" smtClean="0"/>
              <a:t>separados</a:t>
            </a:r>
            <a:r>
              <a:rPr lang="en-US" b="0" i="0" baseline="0" dirty="0" smtClean="0"/>
              <a:t> en RDA. </a:t>
            </a:r>
            <a:r>
              <a:rPr lang="en-US" b="0" i="0" baseline="0" dirty="0" err="1" smtClean="0"/>
              <a:t>Pero</a:t>
            </a:r>
            <a:r>
              <a:rPr lang="en-US" b="0" i="0" baseline="0" dirty="0" smtClean="0"/>
              <a:t> dado a </a:t>
            </a:r>
            <a:r>
              <a:rPr lang="en-US" b="0" i="0" baseline="0" dirty="0" err="1" smtClean="0"/>
              <a:t>que</a:t>
            </a:r>
            <a:r>
              <a:rPr lang="en-US" b="0" i="0" baseline="0" dirty="0" smtClean="0"/>
              <a:t> </a:t>
            </a:r>
            <a:r>
              <a:rPr lang="en-US" b="0" i="0" baseline="0" dirty="0" err="1" smtClean="0"/>
              <a:t>todos</a:t>
            </a:r>
            <a:r>
              <a:rPr lang="en-US" b="0" i="0" baseline="0" dirty="0" smtClean="0"/>
              <a:t> </a:t>
            </a:r>
            <a:r>
              <a:rPr lang="en-US" b="0" i="0" baseline="0" dirty="0" err="1" smtClean="0"/>
              <a:t>ellos</a:t>
            </a:r>
            <a:r>
              <a:rPr lang="en-US" b="0" i="0" baseline="0" dirty="0" smtClean="0"/>
              <a:t> se </a:t>
            </a:r>
            <a:r>
              <a:rPr lang="en-US" b="0" i="0" baseline="0" dirty="0" err="1" smtClean="0"/>
              <a:t>mapean</a:t>
            </a:r>
            <a:r>
              <a:rPr lang="en-US" b="0" i="0" baseline="0" dirty="0" smtClean="0"/>
              <a:t> en el </a:t>
            </a:r>
            <a:r>
              <a:rPr lang="en-US" b="0" i="0" baseline="0" dirty="0" err="1" smtClean="0"/>
              <a:t>subcampo</a:t>
            </a:r>
            <a:r>
              <a:rPr lang="en-US" b="0" i="0" baseline="0" dirty="0" smtClean="0"/>
              <a:t> $d de los </a:t>
            </a:r>
            <a:r>
              <a:rPr lang="en-US" b="0" i="0" baseline="0" dirty="0" err="1" smtClean="0"/>
              <a:t>campos</a:t>
            </a:r>
            <a:r>
              <a:rPr lang="en-US" b="0" i="0" baseline="0" dirty="0" smtClean="0"/>
              <a:t> X00 de MARC, se </a:t>
            </a:r>
            <a:r>
              <a:rPr lang="en-US" b="0" i="0" baseline="0" dirty="0" err="1" smtClean="0"/>
              <a:t>requiere</a:t>
            </a:r>
            <a:r>
              <a:rPr lang="en-US" b="0" i="0" baseline="0" dirty="0" smtClean="0"/>
              <a:t> </a:t>
            </a:r>
            <a:r>
              <a:rPr lang="en-US" b="0" i="0" baseline="0" dirty="0" err="1" smtClean="0"/>
              <a:t>algo</a:t>
            </a:r>
            <a:r>
              <a:rPr lang="en-US" b="0" i="0" baseline="0" dirty="0" smtClean="0"/>
              <a:t> extra (</a:t>
            </a:r>
            <a:r>
              <a:rPr lang="en-US" b="0" i="0" baseline="0" dirty="0" err="1" smtClean="0"/>
              <a:t>por</a:t>
            </a:r>
            <a:r>
              <a:rPr lang="en-US" b="0" i="0" baseline="0" dirty="0" smtClean="0"/>
              <a:t> </a:t>
            </a:r>
            <a:r>
              <a:rPr lang="en-US" b="0" i="0" baseline="0" dirty="0" err="1" smtClean="0"/>
              <a:t>ejemplo</a:t>
            </a:r>
            <a:r>
              <a:rPr lang="en-US" b="0" i="0" baseline="0" dirty="0" smtClean="0"/>
              <a:t>, “born” (</a:t>
            </a:r>
            <a:r>
              <a:rPr lang="en-US" b="0" i="0" baseline="0" dirty="0" err="1" smtClean="0"/>
              <a:t>nació</a:t>
            </a:r>
            <a:r>
              <a:rPr lang="en-US" b="0" i="0" baseline="0" dirty="0" smtClean="0"/>
              <a:t>), “died” (</a:t>
            </a:r>
            <a:r>
              <a:rPr lang="en-US" b="0" i="0" baseline="0" dirty="0" err="1" smtClean="0"/>
              <a:t>murió</a:t>
            </a:r>
            <a:r>
              <a:rPr lang="en-US" b="0" i="0" baseline="0" dirty="0" smtClean="0"/>
              <a:t>), o un </a:t>
            </a:r>
            <a:r>
              <a:rPr lang="en-US" b="0" i="0" baseline="0" dirty="0" err="1" smtClean="0"/>
              <a:t>guión</a:t>
            </a:r>
            <a:r>
              <a:rPr lang="en-US" b="0" i="0" baseline="0" dirty="0" smtClean="0"/>
              <a:t> entre, antes o </a:t>
            </a:r>
            <a:r>
              <a:rPr lang="en-US" b="0" i="0" baseline="0" dirty="0" err="1" smtClean="0"/>
              <a:t>después</a:t>
            </a:r>
            <a:r>
              <a:rPr lang="en-US" b="0" i="0" baseline="0" dirty="0" smtClean="0"/>
              <a:t>) al </a:t>
            </a:r>
            <a:r>
              <a:rPr lang="en-US" b="0" i="0" baseline="0" dirty="0" err="1" smtClean="0"/>
              <a:t>codificar</a:t>
            </a:r>
            <a:r>
              <a:rPr lang="en-US" b="0" i="0" baseline="0" dirty="0" smtClean="0"/>
              <a:t> los </a:t>
            </a:r>
            <a:r>
              <a:rPr lang="en-US" b="0" i="0" baseline="0" dirty="0" err="1" smtClean="0"/>
              <a:t>elementos</a:t>
            </a:r>
            <a:r>
              <a:rPr lang="en-US" b="0" i="0" baseline="0" dirty="0" smtClean="0"/>
              <a:t> RDA en los </a:t>
            </a:r>
            <a:r>
              <a:rPr lang="en-US" b="0" i="0" baseline="0" dirty="0" err="1" smtClean="0"/>
              <a:t>puntos</a:t>
            </a:r>
            <a:r>
              <a:rPr lang="en-US" b="0" i="0" baseline="0" dirty="0" smtClean="0"/>
              <a:t> de </a:t>
            </a:r>
            <a:r>
              <a:rPr lang="en-US" b="0" i="0" baseline="0" dirty="0" err="1" smtClean="0"/>
              <a:t>acceso</a:t>
            </a:r>
            <a:r>
              <a:rPr lang="en-US" b="0" i="0" baseline="0" dirty="0" smtClean="0"/>
              <a:t> </a:t>
            </a:r>
            <a:r>
              <a:rPr lang="en-US" b="0" i="0" baseline="0" dirty="0" err="1" smtClean="0"/>
              <a:t>para</a:t>
            </a:r>
            <a:r>
              <a:rPr lang="en-US" b="0" i="0" baseline="0" dirty="0" smtClean="0"/>
              <a:t> registrar </a:t>
            </a:r>
            <a:r>
              <a:rPr lang="en-US" b="0" i="0" baseline="0" dirty="0" err="1" smtClean="0"/>
              <a:t>las</a:t>
            </a:r>
            <a:r>
              <a:rPr lang="en-US" b="0" i="0" baseline="0" dirty="0" smtClean="0"/>
              <a:t> </a:t>
            </a:r>
            <a:r>
              <a:rPr lang="en-US" b="0" i="0" baseline="0" dirty="0" err="1" smtClean="0"/>
              <a:t>fechas</a:t>
            </a:r>
            <a:r>
              <a:rPr lang="en-US" b="0" i="0" baseline="0" dirty="0" smtClean="0"/>
              <a:t>. Hay </a:t>
            </a:r>
            <a:r>
              <a:rPr lang="en-US" b="0" i="0" baseline="0" dirty="0" err="1" smtClean="0"/>
              <a:t>otras</a:t>
            </a:r>
            <a:r>
              <a:rPr lang="en-US" b="0" i="0" baseline="0" dirty="0" smtClean="0"/>
              <a:t> </a:t>
            </a:r>
            <a:r>
              <a:rPr lang="en-US" b="0" i="0" baseline="0" dirty="0" err="1" smtClean="0"/>
              <a:t>prácticas</a:t>
            </a:r>
            <a:r>
              <a:rPr lang="en-US" b="0" i="0" baseline="0" dirty="0" smtClean="0"/>
              <a:t> </a:t>
            </a:r>
            <a:r>
              <a:rPr lang="en-US" b="0" i="0" baseline="0" dirty="0" err="1" smtClean="0"/>
              <a:t>que</a:t>
            </a:r>
            <a:r>
              <a:rPr lang="en-US" b="0" i="0" baseline="0" dirty="0" smtClean="0"/>
              <a:t> </a:t>
            </a:r>
            <a:r>
              <a:rPr lang="en-US" b="0" i="0" baseline="0" dirty="0" err="1" smtClean="0"/>
              <a:t>es</a:t>
            </a:r>
            <a:r>
              <a:rPr lang="en-US" b="0" i="0" baseline="0" dirty="0" smtClean="0"/>
              <a:t> </a:t>
            </a:r>
            <a:r>
              <a:rPr lang="en-US" b="0" i="0" baseline="0" dirty="0" err="1" smtClean="0"/>
              <a:t>posible</a:t>
            </a:r>
            <a:r>
              <a:rPr lang="en-US" b="0" i="0" baseline="0" dirty="0" smtClean="0"/>
              <a:t> </a:t>
            </a:r>
            <a:r>
              <a:rPr lang="en-US" b="0" i="0" baseline="0" dirty="0" err="1" smtClean="0"/>
              <a:t>aplicar</a:t>
            </a:r>
            <a:r>
              <a:rPr lang="en-US" b="0" i="0" baseline="0" dirty="0" smtClean="0"/>
              <a:t> </a:t>
            </a:r>
            <a:r>
              <a:rPr lang="en-US" b="0" i="0" baseline="0" dirty="0" err="1" smtClean="0"/>
              <a:t>bajo</a:t>
            </a:r>
            <a:r>
              <a:rPr lang="en-US" b="0" i="0" baseline="0" dirty="0" smtClean="0"/>
              <a:t> RDA (</a:t>
            </a:r>
            <a:r>
              <a:rPr lang="en-US" b="0" i="0" baseline="0" dirty="0" err="1" smtClean="0"/>
              <a:t>por</a:t>
            </a:r>
            <a:r>
              <a:rPr lang="en-US" b="0" i="0" baseline="0" dirty="0" smtClean="0"/>
              <a:t> </a:t>
            </a:r>
            <a:r>
              <a:rPr lang="en-US" b="0" i="0" baseline="0" dirty="0" err="1" smtClean="0"/>
              <a:t>ejemplo</a:t>
            </a:r>
            <a:r>
              <a:rPr lang="en-US" b="0" i="0" baseline="0" dirty="0" smtClean="0"/>
              <a:t>, “born 1825” (</a:t>
            </a:r>
            <a:r>
              <a:rPr lang="en-US" b="0" i="0" baseline="0" dirty="0" err="1" smtClean="0"/>
              <a:t>nació</a:t>
            </a:r>
            <a:r>
              <a:rPr lang="en-US" b="0" i="0" baseline="0" dirty="0" smtClean="0"/>
              <a:t> en 1825) </a:t>
            </a:r>
            <a:r>
              <a:rPr lang="en-US" b="0" i="0" baseline="0" dirty="0" err="1" smtClean="0"/>
              <a:t>mejor</a:t>
            </a:r>
            <a:r>
              <a:rPr lang="en-US" b="0" i="0" baseline="0" dirty="0" smtClean="0"/>
              <a:t> </a:t>
            </a:r>
            <a:r>
              <a:rPr lang="en-US" b="0" i="0" baseline="0" dirty="0" err="1" smtClean="0"/>
              <a:t>que</a:t>
            </a:r>
            <a:r>
              <a:rPr lang="en-US" b="0" i="0" baseline="0" dirty="0" smtClean="0"/>
              <a:t> “1825-”)</a:t>
            </a:r>
            <a:endParaRPr lang="en-US" i="1" dirty="0" smtClean="0"/>
          </a:p>
          <a:p>
            <a:pPr marL="171450" indent="-171450" eaLnBrk="1" hangingPunct="1">
              <a:spcBef>
                <a:spcPct val="0"/>
              </a:spcBef>
              <a:buFontTx/>
              <a:buChar char="-"/>
            </a:pPr>
            <a:endParaRPr lang="en-US" dirty="0" smtClean="0"/>
          </a:p>
        </p:txBody>
      </p:sp>
      <p:sp>
        <p:nvSpPr>
          <p:cNvPr id="148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30B7AB-5C5E-415B-8E30-37C4BE3D6CDF}" type="slidenum">
              <a:rPr lang="en-US">
                <a:cs typeface="Arial" charset="0"/>
              </a:rPr>
              <a:pPr fontAlgn="base">
                <a:spcBef>
                  <a:spcPct val="0"/>
                </a:spcBef>
                <a:spcAft>
                  <a:spcPct val="0"/>
                </a:spcAft>
                <a:defRPr/>
              </a:pPr>
              <a:t>80</a:t>
            </a:fld>
            <a:endParaRPr lang="en-US">
              <a:cs typeface="Arial" charset="0"/>
            </a:endParaRPr>
          </a:p>
        </p:txBody>
      </p:sp>
      <p:sp>
        <p:nvSpPr>
          <p:cNvPr id="14848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bwMode="auto">
          <a:noFill/>
          <a:ln>
            <a:solidFill>
              <a:srgbClr val="000000"/>
            </a:solidFill>
            <a:miter lim="800000"/>
            <a:headEnd/>
            <a:tailEnd/>
          </a:ln>
        </p:spPr>
      </p:sp>
      <p:sp>
        <p:nvSpPr>
          <p:cNvPr id="15053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Cuando</a:t>
            </a:r>
            <a:r>
              <a:rPr lang="en-US" dirty="0" smtClean="0"/>
              <a:t> </a:t>
            </a:r>
            <a:r>
              <a:rPr lang="en-US" dirty="0" err="1" smtClean="0"/>
              <a:t>registramos</a:t>
            </a:r>
            <a:r>
              <a:rPr lang="en-US" dirty="0" smtClean="0"/>
              <a:t> </a:t>
            </a:r>
            <a:r>
              <a:rPr lang="en-US" dirty="0" err="1" smtClean="0"/>
              <a:t>una</a:t>
            </a:r>
            <a:r>
              <a:rPr lang="en-US" dirty="0" smtClean="0"/>
              <a:t> </a:t>
            </a:r>
            <a:r>
              <a:rPr lang="en-US" dirty="0" err="1" smtClean="0"/>
              <a:t>fecha</a:t>
            </a:r>
            <a:r>
              <a:rPr lang="en-US" dirty="0" smtClean="0"/>
              <a:t> </a:t>
            </a:r>
            <a:r>
              <a:rPr lang="en-US" dirty="0" err="1" smtClean="0"/>
              <a:t>que</a:t>
            </a:r>
            <a:r>
              <a:rPr lang="en-US" dirty="0" smtClean="0"/>
              <a:t> no </a:t>
            </a:r>
            <a:r>
              <a:rPr lang="en-US" dirty="0" err="1" smtClean="0"/>
              <a:t>es</a:t>
            </a:r>
            <a:r>
              <a:rPr lang="en-US" dirty="0" smtClean="0"/>
              <a:t> </a:t>
            </a:r>
            <a:r>
              <a:rPr lang="en-US" dirty="0" err="1" smtClean="0"/>
              <a:t>apropiada</a:t>
            </a:r>
            <a:r>
              <a:rPr lang="en-US" dirty="0" smtClean="0"/>
              <a:t> en un</a:t>
            </a:r>
            <a:r>
              <a:rPr lang="en-US" baseline="0" dirty="0" smtClean="0"/>
              <a:t> </a:t>
            </a:r>
            <a:r>
              <a:rPr lang="en-US" baseline="0" dirty="0" err="1" smtClean="0"/>
              <a:t>punto</a:t>
            </a:r>
            <a:r>
              <a:rPr lang="en-US" baseline="0" dirty="0" smtClean="0"/>
              <a:t> de </a:t>
            </a:r>
            <a:r>
              <a:rPr lang="en-US" baseline="0" dirty="0" err="1" smtClean="0"/>
              <a:t>acceso</a:t>
            </a:r>
            <a:r>
              <a:rPr lang="en-US" baseline="0" dirty="0" smtClean="0"/>
              <a:t> para RDA, </a:t>
            </a:r>
            <a:r>
              <a:rPr lang="en-US" baseline="0" dirty="0" err="1" smtClean="0"/>
              <a:t>registre</a:t>
            </a:r>
            <a:r>
              <a:rPr lang="en-US" baseline="0" dirty="0" smtClean="0"/>
              <a:t> el </a:t>
            </a:r>
            <a:r>
              <a:rPr lang="en-US" baseline="0" dirty="0" err="1" smtClean="0"/>
              <a:t>encabezamiento</a:t>
            </a:r>
            <a:r>
              <a:rPr lang="en-US" baseline="0" dirty="0" smtClean="0"/>
              <a:t> RCA2 en un campo 400 con </a:t>
            </a:r>
            <a:r>
              <a:rPr lang="en-US" baseline="0" dirty="0" err="1" smtClean="0"/>
              <a:t>subcampo</a:t>
            </a:r>
            <a:r>
              <a:rPr lang="en-US" baseline="0" dirty="0" smtClean="0"/>
              <a:t> $w </a:t>
            </a:r>
            <a:r>
              <a:rPr lang="en-US" baseline="0" dirty="0" err="1" smtClean="0"/>
              <a:t>nnea</a:t>
            </a:r>
            <a:r>
              <a:rPr lang="en-US" baseline="0" dirty="0" smtClean="0"/>
              <a:t> (a </a:t>
            </a:r>
            <a:r>
              <a:rPr lang="en-US" baseline="0" dirty="0" err="1" smtClean="0"/>
              <a:t>menos</a:t>
            </a:r>
            <a:r>
              <a:rPr lang="en-US" baseline="0" dirty="0" smtClean="0"/>
              <a:t> </a:t>
            </a:r>
            <a:r>
              <a:rPr lang="en-US" baseline="0" dirty="0" err="1" smtClean="0"/>
              <a:t>que</a:t>
            </a:r>
            <a:r>
              <a:rPr lang="en-US" baseline="0" dirty="0" smtClean="0"/>
              <a:t> </a:t>
            </a:r>
            <a:r>
              <a:rPr lang="en-US" baseline="0" dirty="0" err="1" smtClean="0"/>
              <a:t>suceda</a:t>
            </a:r>
            <a:r>
              <a:rPr lang="en-US" baseline="0" dirty="0" smtClean="0"/>
              <a:t> </a:t>
            </a:r>
            <a:r>
              <a:rPr lang="en-US" baseline="0" dirty="0" err="1" smtClean="0"/>
              <a:t>que</a:t>
            </a:r>
            <a:r>
              <a:rPr lang="en-US" baseline="0" dirty="0" smtClean="0"/>
              <a:t> el </a:t>
            </a:r>
            <a:r>
              <a:rPr lang="en-US" baseline="0" dirty="0" err="1" smtClean="0"/>
              <a:t>punto</a:t>
            </a:r>
            <a:r>
              <a:rPr lang="en-US" baseline="0" dirty="0" smtClean="0"/>
              <a:t> de </a:t>
            </a:r>
            <a:r>
              <a:rPr lang="en-US" baseline="0" dirty="0" err="1" smtClean="0"/>
              <a:t>acceso</a:t>
            </a:r>
            <a:r>
              <a:rPr lang="en-US" baseline="0" dirty="0" smtClean="0"/>
              <a:t> en el campo 400 sea </a:t>
            </a:r>
            <a:r>
              <a:rPr lang="en-US" baseline="0" dirty="0" err="1" smtClean="0"/>
              <a:t>válido</a:t>
            </a:r>
            <a:r>
              <a:rPr lang="en-US" baseline="0" dirty="0" smtClean="0"/>
              <a:t> </a:t>
            </a:r>
            <a:r>
              <a:rPr lang="en-US" baseline="0" dirty="0" err="1" smtClean="0"/>
              <a:t>como</a:t>
            </a:r>
            <a:r>
              <a:rPr lang="en-US" baseline="0" dirty="0" smtClean="0"/>
              <a:t> un </a:t>
            </a:r>
            <a:r>
              <a:rPr lang="en-US" baseline="0" dirty="0" err="1" smtClean="0"/>
              <a:t>punto</a:t>
            </a:r>
            <a:r>
              <a:rPr lang="en-US" baseline="0" dirty="0" smtClean="0"/>
              <a:t> de </a:t>
            </a:r>
            <a:r>
              <a:rPr lang="en-US" baseline="0" dirty="0" err="1" smtClean="0"/>
              <a:t>acceso</a:t>
            </a:r>
            <a:r>
              <a:rPr lang="en-US" baseline="0" dirty="0" smtClean="0"/>
              <a:t> de </a:t>
            </a:r>
            <a:r>
              <a:rPr lang="en-US" baseline="0" dirty="0" err="1" smtClean="0"/>
              <a:t>variante</a:t>
            </a:r>
            <a:r>
              <a:rPr lang="en-US" baseline="0" dirty="0" smtClean="0"/>
              <a:t>).</a:t>
            </a:r>
            <a:endParaRPr lang="en-US" dirty="0" smtClean="0"/>
          </a:p>
        </p:txBody>
      </p:sp>
      <p:sp>
        <p:nvSpPr>
          <p:cNvPr id="150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E8A2F4-EFBC-4551-AF5A-F364D37DAC2C}" type="slidenum">
              <a:rPr lang="en-US">
                <a:cs typeface="Arial" charset="0"/>
              </a:rPr>
              <a:pPr fontAlgn="base">
                <a:spcBef>
                  <a:spcPct val="0"/>
                </a:spcBef>
                <a:spcAft>
                  <a:spcPct val="0"/>
                </a:spcAft>
                <a:defRPr/>
              </a:pPr>
              <a:t>81</a:t>
            </a:fld>
            <a:endParaRPr lang="en-US">
              <a:cs typeface="Arial" charset="0"/>
            </a:endParaRPr>
          </a:p>
        </p:txBody>
      </p:sp>
      <p:sp>
        <p:nvSpPr>
          <p:cNvPr id="15053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Slide Image Placeholder 1"/>
          <p:cNvSpPr>
            <a:spLocks noGrp="1" noRot="1" noChangeAspect="1"/>
          </p:cNvSpPr>
          <p:nvPr>
            <p:ph type="sldImg"/>
          </p:nvPr>
        </p:nvSpPr>
        <p:spPr bwMode="auto">
          <a:noFill/>
          <a:ln>
            <a:solidFill>
              <a:srgbClr val="000000"/>
            </a:solidFill>
            <a:miter lim="800000"/>
            <a:headEnd/>
            <a:tailEnd/>
          </a:ln>
        </p:spPr>
      </p:sp>
      <p:sp>
        <p:nvSpPr>
          <p:cNvPr id="1525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err="1" smtClean="0"/>
              <a:t>Revisión</a:t>
            </a:r>
            <a:r>
              <a:rPr lang="en-US" dirty="0" smtClean="0"/>
              <a:t>: 6 </a:t>
            </a:r>
            <a:r>
              <a:rPr lang="en-US" dirty="0" err="1" smtClean="0"/>
              <a:t>junio</a:t>
            </a:r>
            <a:r>
              <a:rPr lang="en-US" dirty="0" smtClean="0"/>
              <a:t> 2014</a:t>
            </a:r>
          </a:p>
          <a:p>
            <a:pPr eaLnBrk="1" hangingPunct="1">
              <a:spcBef>
                <a:spcPct val="0"/>
              </a:spcBef>
            </a:pPr>
            <a:r>
              <a:rPr lang="en-US" dirty="0" smtClean="0"/>
              <a:t>Los </a:t>
            </a:r>
            <a:r>
              <a:rPr lang="en-US" dirty="0" err="1" smtClean="0"/>
              <a:t>asientos</a:t>
            </a:r>
            <a:r>
              <a:rPr lang="en-US" baseline="0" dirty="0" smtClean="0"/>
              <a:t> de RCA2 </a:t>
            </a:r>
            <a:r>
              <a:rPr lang="en-US" baseline="0" dirty="0" err="1" smtClean="0"/>
              <a:t>que</a:t>
            </a:r>
            <a:r>
              <a:rPr lang="en-US" baseline="0" dirty="0" smtClean="0"/>
              <a:t> </a:t>
            </a:r>
            <a:r>
              <a:rPr lang="en-US" baseline="0" dirty="0" err="1" smtClean="0"/>
              <a:t>incluyen</a:t>
            </a:r>
            <a:r>
              <a:rPr lang="en-US" baseline="0" dirty="0" smtClean="0"/>
              <a:t> la forma </a:t>
            </a:r>
            <a:r>
              <a:rPr lang="en-US" baseline="0" dirty="0" err="1" smtClean="0"/>
              <a:t>más</a:t>
            </a:r>
            <a:r>
              <a:rPr lang="en-US" baseline="0" dirty="0" smtClean="0"/>
              <a:t> </a:t>
            </a:r>
            <a:r>
              <a:rPr lang="en-US" baseline="0" dirty="0" err="1" smtClean="0"/>
              <a:t>completa</a:t>
            </a:r>
            <a:r>
              <a:rPr lang="en-US" baseline="0" dirty="0" smtClean="0"/>
              <a:t> del </a:t>
            </a:r>
            <a:r>
              <a:rPr lang="en-US" baseline="0" dirty="0" err="1" smtClean="0"/>
              <a:t>nombre</a:t>
            </a:r>
            <a:r>
              <a:rPr lang="en-US" baseline="0" dirty="0" smtClean="0"/>
              <a:t>, son </a:t>
            </a:r>
            <a:r>
              <a:rPr lang="en-US" baseline="0" dirty="0" err="1" smtClean="0"/>
              <a:t>aceptables</a:t>
            </a:r>
            <a:r>
              <a:rPr lang="en-US" baseline="0" dirty="0" smtClean="0"/>
              <a:t> en RDA </a:t>
            </a:r>
            <a:r>
              <a:rPr lang="en-US" baseline="0" dirty="0" err="1" smtClean="0"/>
              <a:t>puesto</a:t>
            </a:r>
            <a:r>
              <a:rPr lang="en-US" baseline="0" dirty="0" smtClean="0"/>
              <a:t> </a:t>
            </a:r>
            <a:r>
              <a:rPr lang="en-US" baseline="0" dirty="0" err="1" smtClean="0"/>
              <a:t>que</a:t>
            </a:r>
            <a:r>
              <a:rPr lang="en-US" baseline="0" dirty="0" smtClean="0"/>
              <a:t> no se </a:t>
            </a:r>
            <a:r>
              <a:rPr lang="en-US" baseline="0" dirty="0" err="1" smtClean="0"/>
              <a:t>consideran</a:t>
            </a:r>
            <a:r>
              <a:rPr lang="en-US" baseline="0" dirty="0" smtClean="0"/>
              <a:t> </a:t>
            </a:r>
            <a:r>
              <a:rPr lang="en-US" baseline="0" dirty="0" err="1" smtClean="0"/>
              <a:t>incorrectos</a:t>
            </a:r>
            <a:r>
              <a:rPr lang="en-US" baseline="0" dirty="0" smtClean="0"/>
              <a:t> en </a:t>
            </a:r>
            <a:r>
              <a:rPr lang="en-US" baseline="0" dirty="0" err="1" smtClean="0"/>
              <a:t>las</a:t>
            </a:r>
            <a:r>
              <a:rPr lang="en-US" baseline="0" dirty="0" smtClean="0"/>
              <a:t> </a:t>
            </a:r>
            <a:r>
              <a:rPr lang="en-US" baseline="0" dirty="0" err="1" smtClean="0"/>
              <a:t>instrucciones</a:t>
            </a:r>
            <a:r>
              <a:rPr lang="en-US" baseline="0" dirty="0" smtClean="0"/>
              <a:t> de RDA (</a:t>
            </a:r>
            <a:r>
              <a:rPr lang="en-US" baseline="0" dirty="0" err="1" smtClean="0"/>
              <a:t>Adición</a:t>
            </a:r>
            <a:r>
              <a:rPr lang="en-US" baseline="0" dirty="0" smtClean="0"/>
              <a:t> </a:t>
            </a:r>
            <a:r>
              <a:rPr lang="en-US" baseline="0" dirty="0" err="1" smtClean="0"/>
              <a:t>Opcional</a:t>
            </a:r>
            <a:r>
              <a:rPr lang="en-US" baseline="0" dirty="0" smtClean="0"/>
              <a:t> RDA). Deben </a:t>
            </a:r>
            <a:r>
              <a:rPr lang="en-US" baseline="0" dirty="0" err="1" smtClean="0"/>
              <a:t>mantenerse</a:t>
            </a:r>
            <a:r>
              <a:rPr lang="en-US" baseline="0" dirty="0" smtClean="0"/>
              <a:t> en los </a:t>
            </a:r>
            <a:r>
              <a:rPr lang="en-US" baseline="0" dirty="0" err="1" smtClean="0"/>
              <a:t>puntos</a:t>
            </a:r>
            <a:r>
              <a:rPr lang="en-US" baseline="0" dirty="0" smtClean="0"/>
              <a:t> de </a:t>
            </a:r>
            <a:r>
              <a:rPr lang="en-US" baseline="0" dirty="0" err="1" smtClean="0"/>
              <a:t>acceso</a:t>
            </a:r>
            <a:r>
              <a:rPr lang="en-US" baseline="0" dirty="0" smtClean="0"/>
              <a:t> </a:t>
            </a:r>
            <a:r>
              <a:rPr lang="en-US" baseline="0" dirty="0" err="1" smtClean="0"/>
              <a:t>autorizados</a:t>
            </a:r>
            <a:r>
              <a:rPr lang="en-US" baseline="0" dirty="0" smtClean="0"/>
              <a:t> </a:t>
            </a:r>
            <a:r>
              <a:rPr lang="en-US" baseline="0" dirty="0" err="1" smtClean="0"/>
              <a:t>que</a:t>
            </a:r>
            <a:r>
              <a:rPr lang="en-US" baseline="0" dirty="0" smtClean="0"/>
              <a:t> se </a:t>
            </a:r>
            <a:r>
              <a:rPr lang="en-US" baseline="0" dirty="0" err="1" smtClean="0"/>
              <a:t>recodifican</a:t>
            </a:r>
            <a:r>
              <a:rPr lang="en-US" baseline="0" dirty="0" smtClean="0"/>
              <a:t> </a:t>
            </a:r>
            <a:r>
              <a:rPr lang="en-US" baseline="0" dirty="0" err="1" smtClean="0"/>
              <a:t>para</a:t>
            </a:r>
            <a:r>
              <a:rPr lang="en-US" baseline="0" dirty="0" smtClean="0"/>
              <a:t> RDA.</a:t>
            </a:r>
          </a:p>
          <a:p>
            <a:pPr eaLnBrk="1" hangingPunct="1">
              <a:spcBef>
                <a:spcPct val="0"/>
              </a:spcBef>
            </a:pPr>
            <a:endParaRPr lang="en-US" baseline="0" dirty="0" smtClean="0"/>
          </a:p>
          <a:p>
            <a:pPr eaLnBrk="1" hangingPunct="1">
              <a:spcBef>
                <a:spcPct val="0"/>
              </a:spcBef>
            </a:pPr>
            <a:r>
              <a:rPr lang="en-US" baseline="0" dirty="0" err="1" smtClean="0"/>
              <a:t>Esto</a:t>
            </a:r>
            <a:r>
              <a:rPr lang="en-US" baseline="0" dirty="0" smtClean="0"/>
              <a:t> </a:t>
            </a:r>
            <a:r>
              <a:rPr lang="en-US" baseline="0" dirty="0" err="1" smtClean="0"/>
              <a:t>concluye</a:t>
            </a:r>
            <a:r>
              <a:rPr lang="en-US" baseline="0" dirty="0" smtClean="0"/>
              <a:t> la </a:t>
            </a:r>
            <a:r>
              <a:rPr lang="en-US" baseline="0" dirty="0" err="1" smtClean="0"/>
              <a:t>revisión</a:t>
            </a:r>
            <a:r>
              <a:rPr lang="en-US" baseline="0" dirty="0" smtClean="0"/>
              <a:t> de </a:t>
            </a:r>
            <a:r>
              <a:rPr lang="en-US" baseline="0" dirty="0" err="1" smtClean="0"/>
              <a:t>las</a:t>
            </a:r>
            <a:r>
              <a:rPr lang="en-US" baseline="0" dirty="0" smtClean="0"/>
              <a:t> </a:t>
            </a:r>
            <a:r>
              <a:rPr lang="en-US" baseline="0" dirty="0" err="1" smtClean="0"/>
              <a:t>adiciones</a:t>
            </a:r>
            <a:r>
              <a:rPr lang="en-US" baseline="0" dirty="0" smtClean="0"/>
              <a:t> al </a:t>
            </a:r>
            <a:r>
              <a:rPr lang="en-US" baseline="0" dirty="0" err="1" smtClean="0"/>
              <a:t>Nombre</a:t>
            </a:r>
            <a:r>
              <a:rPr lang="en-US" baseline="0" dirty="0" smtClean="0"/>
              <a:t> </a:t>
            </a:r>
            <a:r>
              <a:rPr lang="en-US" baseline="0" dirty="0" err="1" smtClean="0"/>
              <a:t>Preferido</a:t>
            </a:r>
            <a:r>
              <a:rPr lang="en-US" baseline="0" dirty="0" smtClean="0"/>
              <a:t> de </a:t>
            </a:r>
            <a:r>
              <a:rPr lang="en-US" baseline="0" dirty="0" err="1" smtClean="0"/>
              <a:t>una</a:t>
            </a:r>
            <a:r>
              <a:rPr lang="en-US" baseline="0" dirty="0" smtClean="0"/>
              <a:t> Persona al </a:t>
            </a:r>
            <a:r>
              <a:rPr lang="en-US" baseline="0" dirty="0" err="1" smtClean="0"/>
              <a:t>construir</a:t>
            </a:r>
            <a:r>
              <a:rPr lang="en-US" baseline="0" dirty="0" smtClean="0"/>
              <a:t> el Punto de </a:t>
            </a:r>
            <a:r>
              <a:rPr lang="en-US" baseline="0" dirty="0" err="1" smtClean="0"/>
              <a:t>Acceso</a:t>
            </a:r>
            <a:r>
              <a:rPr lang="en-US" baseline="0" dirty="0" smtClean="0"/>
              <a:t> </a:t>
            </a:r>
            <a:r>
              <a:rPr lang="en-US" baseline="0" dirty="0" err="1" smtClean="0"/>
              <a:t>Autorizado</a:t>
            </a:r>
            <a:r>
              <a:rPr lang="en-US" baseline="0" dirty="0" smtClean="0"/>
              <a:t>. </a:t>
            </a:r>
            <a:r>
              <a:rPr lang="en-US" baseline="0" dirty="0" err="1" smtClean="0"/>
              <a:t>Recuerden</a:t>
            </a:r>
            <a:r>
              <a:rPr lang="en-US" baseline="0" dirty="0" smtClean="0"/>
              <a:t>, no </a:t>
            </a:r>
            <a:r>
              <a:rPr lang="en-US" baseline="0" dirty="0" err="1" smtClean="0"/>
              <a:t>usamos</a:t>
            </a:r>
            <a:r>
              <a:rPr lang="en-US" baseline="0" dirty="0" smtClean="0"/>
              <a:t> </a:t>
            </a:r>
            <a:r>
              <a:rPr lang="en-US" baseline="0" dirty="0" err="1" smtClean="0"/>
              <a:t>más</a:t>
            </a:r>
            <a:r>
              <a:rPr lang="en-US" baseline="0" dirty="0" smtClean="0"/>
              <a:t> un RAN no-</a:t>
            </a:r>
            <a:r>
              <a:rPr lang="en-US" baseline="0" dirty="0" err="1" smtClean="0"/>
              <a:t>diferenciado</a:t>
            </a:r>
            <a:r>
              <a:rPr lang="en-US" baseline="0" dirty="0" smtClean="0"/>
              <a:t>, </a:t>
            </a:r>
            <a:r>
              <a:rPr lang="en-US" baseline="0" dirty="0" err="1" smtClean="0"/>
              <a:t>por</a:t>
            </a:r>
            <a:r>
              <a:rPr lang="en-US" baseline="0" dirty="0" smtClean="0"/>
              <a:t> </a:t>
            </a:r>
            <a:r>
              <a:rPr lang="en-US" baseline="0" dirty="0" err="1" smtClean="0"/>
              <a:t>eso</a:t>
            </a:r>
            <a:r>
              <a:rPr lang="en-US" baseline="0" dirty="0" smtClean="0"/>
              <a:t> </a:t>
            </a:r>
            <a:r>
              <a:rPr lang="en-US" baseline="0" dirty="0" err="1" smtClean="0"/>
              <a:t>es</a:t>
            </a:r>
            <a:r>
              <a:rPr lang="en-US" baseline="0" dirty="0" smtClean="0"/>
              <a:t> </a:t>
            </a:r>
            <a:r>
              <a:rPr lang="en-US" baseline="0" dirty="0" err="1" smtClean="0"/>
              <a:t>necesario</a:t>
            </a:r>
            <a:r>
              <a:rPr lang="en-US" baseline="0" dirty="0" smtClean="0"/>
              <a:t> </a:t>
            </a:r>
            <a:r>
              <a:rPr lang="en-US" baseline="0" dirty="0" err="1" smtClean="0"/>
              <a:t>encontrar</a:t>
            </a:r>
            <a:r>
              <a:rPr lang="en-US" baseline="0" dirty="0" smtClean="0"/>
              <a:t> </a:t>
            </a:r>
            <a:r>
              <a:rPr lang="en-US" baseline="0" dirty="0" err="1" smtClean="0"/>
              <a:t>una</a:t>
            </a:r>
            <a:r>
              <a:rPr lang="en-US" baseline="0" dirty="0" smtClean="0"/>
              <a:t> </a:t>
            </a:r>
            <a:r>
              <a:rPr lang="en-US" baseline="0" dirty="0" err="1" smtClean="0"/>
              <a:t>manera</a:t>
            </a:r>
            <a:r>
              <a:rPr lang="en-US" baseline="0" dirty="0" smtClean="0"/>
              <a:t> de </a:t>
            </a:r>
            <a:r>
              <a:rPr lang="en-US" baseline="0" dirty="0" err="1" smtClean="0"/>
              <a:t>diferenciar</a:t>
            </a:r>
            <a:r>
              <a:rPr lang="en-US" baseline="0" dirty="0" smtClean="0"/>
              <a:t> personas con el </a:t>
            </a:r>
            <a:r>
              <a:rPr lang="en-US" baseline="0" dirty="0" err="1" smtClean="0"/>
              <a:t>mismo</a:t>
            </a:r>
            <a:r>
              <a:rPr lang="en-US" baseline="0" dirty="0" smtClean="0"/>
              <a:t> </a:t>
            </a:r>
            <a:r>
              <a:rPr lang="en-US" baseline="0" dirty="0" err="1" smtClean="0"/>
              <a:t>nombre</a:t>
            </a:r>
            <a:r>
              <a:rPr lang="en-US" baseline="0" dirty="0" smtClean="0"/>
              <a:t>. RDA </a:t>
            </a:r>
            <a:r>
              <a:rPr lang="en-US" baseline="0" dirty="0" err="1" smtClean="0"/>
              <a:t>nos</a:t>
            </a:r>
            <a:r>
              <a:rPr lang="en-US" baseline="0" dirty="0" smtClean="0"/>
              <a:t> da </a:t>
            </a:r>
            <a:r>
              <a:rPr lang="en-US" baseline="0" dirty="0" err="1" smtClean="0"/>
              <a:t>múltiples</a:t>
            </a:r>
            <a:r>
              <a:rPr lang="en-US" baseline="0" dirty="0" smtClean="0"/>
              <a:t> </a:t>
            </a:r>
            <a:r>
              <a:rPr lang="en-US" baseline="0" dirty="0" err="1" smtClean="0"/>
              <a:t>maneras</a:t>
            </a:r>
            <a:r>
              <a:rPr lang="en-US" baseline="0" dirty="0" smtClean="0"/>
              <a:t> de </a:t>
            </a:r>
            <a:r>
              <a:rPr lang="en-US" baseline="0" dirty="0" err="1" smtClean="0"/>
              <a:t>lograrlo</a:t>
            </a:r>
            <a:r>
              <a:rPr lang="en-US" baseline="0" dirty="0" smtClean="0"/>
              <a:t>.</a:t>
            </a:r>
            <a:endParaRPr lang="en-US" dirty="0" smtClean="0"/>
          </a:p>
        </p:txBody>
      </p:sp>
      <p:sp>
        <p:nvSpPr>
          <p:cNvPr id="152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A8D5CE-AED1-4742-9AE3-A55DFEAD5B0A}" type="slidenum">
              <a:rPr lang="en-US">
                <a:cs typeface="Arial" charset="0"/>
              </a:rPr>
              <a:pPr fontAlgn="base">
                <a:spcBef>
                  <a:spcPct val="0"/>
                </a:spcBef>
                <a:spcAft>
                  <a:spcPct val="0"/>
                </a:spcAft>
                <a:defRPr/>
              </a:pPr>
              <a:t>82</a:t>
            </a:fld>
            <a:endParaRPr lang="en-US">
              <a:cs typeface="Arial" charset="0"/>
            </a:endParaRPr>
          </a:p>
        </p:txBody>
      </p:sp>
      <p:sp>
        <p:nvSpPr>
          <p:cNvPr id="15258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bwMode="auto">
          <a:noFill/>
          <a:ln>
            <a:solidFill>
              <a:srgbClr val="000000"/>
            </a:solidFill>
            <a:miter lim="800000"/>
            <a:headEnd/>
            <a:tailEnd/>
          </a:ln>
        </p:spPr>
      </p:sp>
      <p:sp>
        <p:nvSpPr>
          <p:cNvPr id="15462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28688" rtl="0" eaLnBrk="1" fontAlgn="base" latinLnBrk="0" hangingPunct="1">
              <a:lnSpc>
                <a:spcPct val="100000"/>
              </a:lnSpc>
              <a:spcBef>
                <a:spcPct val="0"/>
              </a:spcBef>
              <a:spcAft>
                <a:spcPct val="0"/>
              </a:spcAft>
              <a:buClrTx/>
              <a:buSzTx/>
              <a:buFontTx/>
              <a:buNone/>
              <a:tabLst/>
              <a:defRPr/>
            </a:pPr>
            <a:r>
              <a:rPr lang="en-US" dirty="0" smtClean="0"/>
              <a:t>1 mayo 2013</a:t>
            </a:r>
          </a:p>
          <a:p>
            <a:pPr defTabSz="928688" eaLnBrk="1" hangingPunct="1">
              <a:spcBef>
                <a:spcPct val="0"/>
              </a:spcBef>
            </a:pPr>
            <a:r>
              <a:rPr lang="en-US" dirty="0" err="1" smtClean="0"/>
              <a:t>Construya</a:t>
            </a:r>
            <a:r>
              <a:rPr lang="en-US" dirty="0" smtClean="0"/>
              <a:t> un </a:t>
            </a:r>
            <a:r>
              <a:rPr lang="en-US" dirty="0" err="1" smtClean="0"/>
              <a:t>punto</a:t>
            </a:r>
            <a:r>
              <a:rPr lang="en-US" dirty="0" smtClean="0"/>
              <a:t> de </a:t>
            </a:r>
            <a:r>
              <a:rPr lang="en-US" dirty="0" err="1" smtClean="0"/>
              <a:t>acceso</a:t>
            </a:r>
            <a:r>
              <a:rPr lang="en-US" dirty="0" smtClean="0"/>
              <a:t> de </a:t>
            </a:r>
            <a:r>
              <a:rPr lang="en-US" dirty="0" err="1" smtClean="0"/>
              <a:t>variante</a:t>
            </a:r>
            <a:r>
              <a:rPr lang="en-US" dirty="0" smtClean="0"/>
              <a:t> </a:t>
            </a:r>
            <a:r>
              <a:rPr lang="en-US" dirty="0" err="1" smtClean="0"/>
              <a:t>como</a:t>
            </a:r>
            <a:r>
              <a:rPr lang="en-US" dirty="0" smtClean="0"/>
              <a:t> </a:t>
            </a:r>
            <a:r>
              <a:rPr lang="en-US" dirty="0" err="1" smtClean="0"/>
              <a:t>si</a:t>
            </a:r>
            <a:r>
              <a:rPr lang="en-US" baseline="0" dirty="0" smtClean="0"/>
              <a:t> </a:t>
            </a:r>
            <a:r>
              <a:rPr lang="en-US" baseline="0" dirty="0" err="1" smtClean="0"/>
              <a:t>fuera</a:t>
            </a:r>
            <a:r>
              <a:rPr lang="en-US" baseline="0" dirty="0" smtClean="0"/>
              <a:t> un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a:t>
            </a:r>
            <a:r>
              <a:rPr lang="en-US" baseline="0" dirty="0" err="1" smtClean="0"/>
              <a:t>trate</a:t>
            </a:r>
            <a:r>
              <a:rPr lang="en-US" baseline="0" dirty="0" smtClean="0"/>
              <a:t> </a:t>
            </a:r>
            <a:r>
              <a:rPr lang="en-US" baseline="0" dirty="0" err="1" smtClean="0"/>
              <a:t>las</a:t>
            </a:r>
            <a:r>
              <a:rPr lang="en-US" baseline="0" dirty="0" smtClean="0"/>
              <a:t> </a:t>
            </a:r>
            <a:r>
              <a:rPr lang="en-US" baseline="0" dirty="0" err="1" smtClean="0"/>
              <a:t>variantes</a:t>
            </a:r>
            <a:r>
              <a:rPr lang="en-US" baseline="0" dirty="0" smtClean="0"/>
              <a:t> </a:t>
            </a:r>
            <a:r>
              <a:rPr lang="en-US" baseline="0" dirty="0" err="1" smtClean="0"/>
              <a:t>como</a:t>
            </a:r>
            <a:r>
              <a:rPr lang="en-US" baseline="0" dirty="0" smtClean="0"/>
              <a:t> </a:t>
            </a:r>
            <a:r>
              <a:rPr lang="en-US" baseline="0" dirty="0" err="1" smtClean="0"/>
              <a:t>si</a:t>
            </a:r>
            <a:r>
              <a:rPr lang="en-US" baseline="0" dirty="0" smtClean="0"/>
              <a:t> </a:t>
            </a:r>
            <a:r>
              <a:rPr lang="en-US" baseline="0" dirty="0" err="1" smtClean="0"/>
              <a:t>fuera</a:t>
            </a:r>
            <a:r>
              <a:rPr lang="en-US" baseline="0" dirty="0" smtClean="0"/>
              <a:t> un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lo </a:t>
            </a:r>
            <a:r>
              <a:rPr lang="en-US" baseline="0" dirty="0" err="1" smtClean="0"/>
              <a:t>que</a:t>
            </a:r>
            <a:r>
              <a:rPr lang="en-US" baseline="0" dirty="0" smtClean="0"/>
              <a:t> </a:t>
            </a:r>
            <a:r>
              <a:rPr lang="en-US" baseline="0" dirty="0" err="1" smtClean="0"/>
              <a:t>significa</a:t>
            </a:r>
            <a:r>
              <a:rPr lang="en-US" baseline="0" dirty="0" smtClean="0"/>
              <a:t> </a:t>
            </a:r>
            <a:r>
              <a:rPr lang="en-US" baseline="0" dirty="0" err="1" smtClean="0"/>
              <a:t>que</a:t>
            </a:r>
            <a:r>
              <a:rPr lang="en-US" baseline="0" dirty="0" smtClean="0"/>
              <a:t> </a:t>
            </a:r>
            <a:r>
              <a:rPr lang="en-US" baseline="0" dirty="0" err="1" smtClean="0"/>
              <a:t>todas</a:t>
            </a:r>
            <a:r>
              <a:rPr lang="en-US" baseline="0" dirty="0" smtClean="0"/>
              <a:t> </a:t>
            </a:r>
            <a:r>
              <a:rPr lang="en-US" baseline="0" dirty="0" err="1" smtClean="0"/>
              <a:t>las</a:t>
            </a:r>
            <a:r>
              <a:rPr lang="en-US" baseline="0" dirty="0" smtClean="0"/>
              <a:t> </a:t>
            </a:r>
            <a:r>
              <a:rPr lang="en-US" baseline="0" dirty="0" err="1" smtClean="0"/>
              <a:t>adiciones</a:t>
            </a:r>
            <a:r>
              <a:rPr lang="en-US" baseline="0" dirty="0" smtClean="0"/>
              <a:t> </a:t>
            </a:r>
            <a:r>
              <a:rPr lang="en-US" baseline="0" dirty="0" err="1" smtClean="0"/>
              <a:t>que</a:t>
            </a:r>
            <a:r>
              <a:rPr lang="en-US" baseline="0" dirty="0" smtClean="0"/>
              <a:t> </a:t>
            </a:r>
            <a:r>
              <a:rPr lang="en-US" baseline="0" dirty="0" err="1" smtClean="0"/>
              <a:t>están</a:t>
            </a:r>
            <a:r>
              <a:rPr lang="en-US" baseline="0" dirty="0" smtClean="0"/>
              <a:t> </a:t>
            </a:r>
            <a:r>
              <a:rPr lang="en-US" baseline="0" dirty="0" err="1" smtClean="0"/>
              <a:t>permitidas</a:t>
            </a:r>
            <a:r>
              <a:rPr lang="en-US" baseline="0" dirty="0" smtClean="0"/>
              <a:t> pen un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son </a:t>
            </a:r>
            <a:r>
              <a:rPr lang="en-US" baseline="0" dirty="0" err="1" smtClean="0"/>
              <a:t>también</a:t>
            </a:r>
            <a:r>
              <a:rPr lang="en-US" baseline="0" dirty="0" smtClean="0"/>
              <a:t> </a:t>
            </a:r>
            <a:r>
              <a:rPr lang="en-US" baseline="0" dirty="0" err="1" smtClean="0"/>
              <a:t>apropiadas</a:t>
            </a:r>
            <a:r>
              <a:rPr lang="en-US" baseline="0" dirty="0" smtClean="0"/>
              <a:t> en los </a:t>
            </a:r>
            <a:r>
              <a:rPr lang="en-US" baseline="0" dirty="0" err="1" smtClean="0"/>
              <a:t>puntos</a:t>
            </a:r>
            <a:r>
              <a:rPr lang="en-US" baseline="0" dirty="0" smtClean="0"/>
              <a:t> de </a:t>
            </a:r>
            <a:r>
              <a:rPr lang="en-US" baseline="0" dirty="0" err="1" smtClean="0"/>
              <a:t>acceso</a:t>
            </a:r>
            <a:r>
              <a:rPr lang="en-US" baseline="0" dirty="0" smtClean="0"/>
              <a:t> de </a:t>
            </a:r>
            <a:r>
              <a:rPr lang="en-US" baseline="0" dirty="0" err="1" smtClean="0"/>
              <a:t>variantes</a:t>
            </a:r>
            <a:r>
              <a:rPr lang="en-US" baseline="0" dirty="0" smtClean="0"/>
              <a:t>. </a:t>
            </a:r>
            <a:r>
              <a:rPr lang="en-US" i="1" baseline="0" dirty="0" smtClean="0"/>
              <a:t>Nota:</a:t>
            </a:r>
            <a:r>
              <a:rPr lang="en-US" i="0" baseline="0" dirty="0" smtClean="0"/>
              <a:t> los </a:t>
            </a:r>
            <a:r>
              <a:rPr lang="en-US" i="0" baseline="0" dirty="0" err="1" smtClean="0"/>
              <a:t>puntos</a:t>
            </a:r>
            <a:r>
              <a:rPr lang="en-US" i="0" baseline="0" dirty="0" smtClean="0"/>
              <a:t> de </a:t>
            </a:r>
            <a:r>
              <a:rPr lang="en-US" i="0" baseline="0" dirty="0" err="1" smtClean="0"/>
              <a:t>acceso</a:t>
            </a:r>
            <a:r>
              <a:rPr lang="en-US" i="0" baseline="0" dirty="0" smtClean="0"/>
              <a:t> de </a:t>
            </a:r>
            <a:r>
              <a:rPr lang="en-US" i="0" baseline="0" dirty="0" err="1" smtClean="0"/>
              <a:t>variantes</a:t>
            </a:r>
            <a:r>
              <a:rPr lang="en-US" i="0" baseline="0" dirty="0" smtClean="0"/>
              <a:t> de </a:t>
            </a:r>
            <a:r>
              <a:rPr lang="en-US" i="0" baseline="0" dirty="0" err="1" smtClean="0"/>
              <a:t>una</a:t>
            </a:r>
            <a:r>
              <a:rPr lang="en-US" i="0" baseline="0" dirty="0" smtClean="0"/>
              <a:t> persona son </a:t>
            </a:r>
            <a:r>
              <a:rPr lang="en-US" i="0" u="sng" baseline="0" dirty="0" err="1" smtClean="0"/>
              <a:t>opcionales</a:t>
            </a:r>
            <a:r>
              <a:rPr lang="en-US" i="0" u="none" baseline="0" dirty="0" smtClean="0"/>
              <a:t>: “Los </a:t>
            </a:r>
            <a:r>
              <a:rPr lang="en-US" i="0" u="none" baseline="0" dirty="0" err="1" smtClean="0"/>
              <a:t>nombres</a:t>
            </a:r>
            <a:r>
              <a:rPr lang="en-US" i="0" u="none" baseline="0" dirty="0" smtClean="0"/>
              <a:t> y </a:t>
            </a:r>
            <a:r>
              <a:rPr lang="en-US" i="0" u="none" baseline="0" dirty="0" err="1" smtClean="0"/>
              <a:t>las</a:t>
            </a:r>
            <a:r>
              <a:rPr lang="en-US" i="0" u="none" baseline="0" dirty="0" smtClean="0"/>
              <a:t> </a:t>
            </a:r>
            <a:r>
              <a:rPr lang="en-US" i="0" u="none" baseline="0" dirty="0" err="1" smtClean="0"/>
              <a:t>formas</a:t>
            </a:r>
            <a:r>
              <a:rPr lang="en-US" i="0" u="none" baseline="0" dirty="0" smtClean="0"/>
              <a:t> del </a:t>
            </a:r>
            <a:r>
              <a:rPr lang="en-US" i="0" u="none" baseline="0" dirty="0" err="1" smtClean="0"/>
              <a:t>nombre</a:t>
            </a:r>
            <a:r>
              <a:rPr lang="en-US" i="0" u="none" baseline="0" dirty="0" smtClean="0"/>
              <a:t> </a:t>
            </a:r>
            <a:r>
              <a:rPr lang="en-US" i="0" u="none" baseline="0" dirty="0" err="1" smtClean="0"/>
              <a:t>que</a:t>
            </a:r>
            <a:r>
              <a:rPr lang="en-US" i="0" u="none" baseline="0" dirty="0" smtClean="0"/>
              <a:t> no </a:t>
            </a:r>
            <a:r>
              <a:rPr lang="en-US" i="0" u="none" baseline="0" dirty="0" err="1" smtClean="0"/>
              <a:t>han</a:t>
            </a:r>
            <a:r>
              <a:rPr lang="en-US" i="0" u="none" baseline="0" dirty="0" smtClean="0"/>
              <a:t> </a:t>
            </a:r>
            <a:r>
              <a:rPr lang="en-US" i="0" u="none" baseline="0" dirty="0" err="1" smtClean="0"/>
              <a:t>sido</a:t>
            </a:r>
            <a:r>
              <a:rPr lang="en-US" i="0" u="none" baseline="0" dirty="0" smtClean="0"/>
              <a:t> </a:t>
            </a:r>
            <a:r>
              <a:rPr lang="en-US" i="0" u="none" baseline="0" dirty="0" err="1" smtClean="0"/>
              <a:t>elegidas</a:t>
            </a:r>
            <a:r>
              <a:rPr lang="en-US" i="0" u="none" baseline="0" dirty="0" smtClean="0"/>
              <a:t> </a:t>
            </a:r>
            <a:r>
              <a:rPr lang="en-US" i="0" u="none" baseline="0" dirty="0" err="1" smtClean="0"/>
              <a:t>como</a:t>
            </a:r>
            <a:r>
              <a:rPr lang="en-US" i="0" u="none" baseline="0" dirty="0" smtClean="0"/>
              <a:t> el </a:t>
            </a:r>
            <a:r>
              <a:rPr lang="en-US" i="0" u="none" baseline="0" dirty="0" err="1" smtClean="0"/>
              <a:t>nombre</a:t>
            </a:r>
            <a:r>
              <a:rPr lang="en-US" i="0" u="none" baseline="0" dirty="0" smtClean="0"/>
              <a:t> </a:t>
            </a:r>
            <a:r>
              <a:rPr lang="en-US" i="0" u="none" baseline="0" dirty="0" err="1" smtClean="0"/>
              <a:t>preferido</a:t>
            </a:r>
            <a:r>
              <a:rPr lang="en-US" i="0" u="none" baseline="0" dirty="0" smtClean="0"/>
              <a:t>, </a:t>
            </a:r>
            <a:r>
              <a:rPr lang="en-US" b="1" i="0" u="none" baseline="0" dirty="0" err="1" smtClean="0"/>
              <a:t>pueden</a:t>
            </a:r>
            <a:r>
              <a:rPr lang="en-US" b="0" i="0" u="none" baseline="0" dirty="0" smtClean="0"/>
              <a:t> </a:t>
            </a:r>
            <a:r>
              <a:rPr lang="en-US" b="0" i="0" u="none" baseline="0" dirty="0" err="1" smtClean="0"/>
              <a:t>registrarse</a:t>
            </a:r>
            <a:r>
              <a:rPr lang="en-US" b="0" i="0" u="none" baseline="0" dirty="0" smtClean="0"/>
              <a:t> </a:t>
            </a:r>
            <a:r>
              <a:rPr lang="en-US" b="0" i="0" u="none" baseline="0" dirty="0" err="1" smtClean="0"/>
              <a:t>como</a:t>
            </a:r>
            <a:r>
              <a:rPr lang="en-US" b="0" i="0" u="none" baseline="0" dirty="0" smtClean="0"/>
              <a:t> </a:t>
            </a:r>
            <a:r>
              <a:rPr lang="en-US" b="0" i="0" u="none" baseline="0" dirty="0" err="1" smtClean="0"/>
              <a:t>variantes</a:t>
            </a:r>
            <a:r>
              <a:rPr lang="en-US" b="0" i="0" u="none" baseline="0" dirty="0" smtClean="0"/>
              <a:t> del </a:t>
            </a:r>
            <a:r>
              <a:rPr lang="en-US" b="0" i="0" u="none" baseline="0" dirty="0" err="1" smtClean="0"/>
              <a:t>nombre</a:t>
            </a:r>
            <a:r>
              <a:rPr lang="en-US" b="0" i="0" u="none" baseline="0" dirty="0" smtClean="0"/>
              <a:t>” (9.2).</a:t>
            </a:r>
            <a:endParaRPr lang="en-US" dirty="0" smtClean="0"/>
          </a:p>
        </p:txBody>
      </p:sp>
      <p:sp>
        <p:nvSpPr>
          <p:cNvPr id="154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91B439-FE35-430B-A572-AC2BA4C86FD4}" type="slidenum">
              <a:rPr lang="en-US">
                <a:cs typeface="Arial" charset="0"/>
              </a:rPr>
              <a:pPr fontAlgn="base">
                <a:spcBef>
                  <a:spcPct val="0"/>
                </a:spcBef>
                <a:spcAft>
                  <a:spcPct val="0"/>
                </a:spcAft>
                <a:defRPr/>
              </a:pPr>
              <a:t>83</a:t>
            </a:fld>
            <a:endParaRPr lang="en-US">
              <a:cs typeface="Arial" charset="0"/>
            </a:endParaRPr>
          </a:p>
        </p:txBody>
      </p:sp>
      <p:sp>
        <p:nvSpPr>
          <p:cNvPr id="15462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Slide Image Placeholder 1"/>
          <p:cNvSpPr>
            <a:spLocks noGrp="1" noRot="1" noChangeAspect="1"/>
          </p:cNvSpPr>
          <p:nvPr>
            <p:ph type="sldImg"/>
          </p:nvPr>
        </p:nvSpPr>
        <p:spPr bwMode="auto">
          <a:noFill/>
          <a:ln>
            <a:solidFill>
              <a:srgbClr val="000000"/>
            </a:solidFill>
            <a:miter lim="800000"/>
            <a:headEnd/>
            <a:tailEnd/>
          </a:ln>
        </p:spPr>
      </p:sp>
      <p:sp>
        <p:nvSpPr>
          <p:cNvPr id="15667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err="1" smtClean="0"/>
              <a:t>Aquí</a:t>
            </a:r>
            <a:r>
              <a:rPr lang="en-US" dirty="0" smtClean="0"/>
              <a:t> </a:t>
            </a:r>
            <a:r>
              <a:rPr lang="en-US" dirty="0" err="1" smtClean="0"/>
              <a:t>tenemos</a:t>
            </a:r>
            <a:r>
              <a:rPr lang="en-US" dirty="0" smtClean="0"/>
              <a:t> un par de</a:t>
            </a:r>
            <a:r>
              <a:rPr lang="en-US" baseline="0" dirty="0" smtClean="0"/>
              <a:t> </a:t>
            </a:r>
            <a:r>
              <a:rPr lang="en-US" baseline="0" dirty="0" err="1" smtClean="0"/>
              <a:t>ejemplos</a:t>
            </a:r>
            <a:r>
              <a:rPr lang="en-US" baseline="0" dirty="0" smtClean="0"/>
              <a:t> de </a:t>
            </a:r>
            <a:r>
              <a:rPr lang="en-US" baseline="0" dirty="0" err="1" smtClean="0"/>
              <a:t>adiciones</a:t>
            </a:r>
            <a:r>
              <a:rPr lang="en-US" baseline="0" dirty="0" smtClean="0"/>
              <a:t> </a:t>
            </a:r>
            <a:r>
              <a:rPr lang="en-US" baseline="0" dirty="0" err="1" smtClean="0"/>
              <a:t>realizadas</a:t>
            </a:r>
            <a:r>
              <a:rPr lang="en-US" baseline="0" dirty="0" smtClean="0"/>
              <a:t> para </a:t>
            </a:r>
            <a:r>
              <a:rPr lang="en-US" baseline="0" dirty="0" err="1" smtClean="0"/>
              <a:t>diferenciar</a:t>
            </a:r>
            <a:r>
              <a:rPr lang="en-US" baseline="0" dirty="0" smtClean="0"/>
              <a:t> entre </a:t>
            </a:r>
            <a:r>
              <a:rPr lang="en-US" baseline="0" dirty="0" err="1" smtClean="0"/>
              <a:t>puntos</a:t>
            </a:r>
            <a:r>
              <a:rPr lang="en-US" baseline="0" dirty="0" smtClean="0"/>
              <a:t> de </a:t>
            </a:r>
            <a:r>
              <a:rPr lang="en-US" baseline="0" dirty="0" err="1" smtClean="0"/>
              <a:t>acceso</a:t>
            </a:r>
            <a:r>
              <a:rPr lang="en-US" baseline="0" dirty="0" smtClean="0"/>
              <a:t> de </a:t>
            </a:r>
            <a:r>
              <a:rPr lang="en-US" baseline="0" dirty="0" err="1" smtClean="0"/>
              <a:t>variantes</a:t>
            </a:r>
            <a:r>
              <a:rPr lang="en-US" baseline="0" dirty="0" smtClean="0"/>
              <a:t> y el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de </a:t>
            </a:r>
            <a:r>
              <a:rPr lang="en-US" baseline="0" dirty="0" err="1" smtClean="0"/>
              <a:t>otra</a:t>
            </a:r>
            <a:r>
              <a:rPr lang="en-US" baseline="0" dirty="0" smtClean="0"/>
              <a:t> persona.</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r>
              <a:rPr lang="en-US" dirty="0" smtClean="0"/>
              <a:t>100 	1_ |a Hayward, William |q (William L.)</a:t>
            </a:r>
          </a:p>
          <a:p>
            <a:pPr eaLnBrk="1" hangingPunct="1">
              <a:spcBef>
                <a:spcPct val="0"/>
              </a:spcBef>
            </a:pPr>
            <a:r>
              <a:rPr lang="en-US" dirty="0" smtClean="0"/>
              <a:t>400 	1_ |a Hayward, Bill, |d 1941-2008  </a:t>
            </a:r>
            <a:r>
              <a:rPr lang="en-US" dirty="0" smtClean="0">
                <a:sym typeface="Wingdings" pitchFamily="2" charset="2"/>
              </a:rPr>
              <a:t> </a:t>
            </a:r>
            <a:r>
              <a:rPr lang="en-US" u="sng" dirty="0" smtClean="0">
                <a:sym typeface="Wingdings" pitchFamily="2" charset="2"/>
              </a:rPr>
              <a:t>CONFLICTO CON</a:t>
            </a:r>
            <a:r>
              <a:rPr lang="en-US" dirty="0" smtClean="0">
                <a:sym typeface="Wingdings" pitchFamily="2" charset="2"/>
              </a:rPr>
              <a:t> </a:t>
            </a:r>
            <a:r>
              <a:rPr lang="en-US" dirty="0" smtClean="0"/>
              <a:t>n 93077146</a:t>
            </a:r>
          </a:p>
          <a:p>
            <a:pPr eaLnBrk="1" hangingPunct="1">
              <a:spcBef>
                <a:spcPct val="0"/>
              </a:spcBef>
            </a:pPr>
            <a:r>
              <a:rPr lang="en-US" dirty="0" smtClean="0"/>
              <a:t>670 	__ |a The hired hand, c2003: |b credits (William Hayward)</a:t>
            </a:r>
          </a:p>
          <a:p>
            <a:pPr eaLnBrk="1" hangingPunct="1">
              <a:spcBef>
                <a:spcPct val="0"/>
              </a:spcBef>
            </a:pPr>
            <a:r>
              <a:rPr lang="en-US" dirty="0" smtClean="0"/>
              <a:t>670 	__ |a </a:t>
            </a:r>
            <a:r>
              <a:rPr lang="en-US" dirty="0" err="1" smtClean="0"/>
              <a:t>IMDb</a:t>
            </a:r>
            <a:r>
              <a:rPr lang="en-US" dirty="0" smtClean="0"/>
              <a:t>, 22 Feb. 2006 |b (William Hayward (I), sometimes credited as Bill Hayward, William L. Hayward; producer, 1960s- )</a:t>
            </a:r>
          </a:p>
          <a:p>
            <a:pPr eaLnBrk="1" hangingPunct="1">
              <a:spcBef>
                <a:spcPct val="0"/>
              </a:spcBef>
            </a:pPr>
            <a:r>
              <a:rPr lang="en-US" dirty="0" smtClean="0"/>
              <a:t>670 	__ |a New York times WWW site, Mar. 24, 2008 |b (in obituary published Mar. 22: William L. Hayward, known as Bill; b. William Leland Hayward III, Mar. 27, 1941, Los Angeles; found dead Mar. 9, Castaic, Calif., aged 66; lawyer and producer whose best-known films include Haywire, a television movie based on a memoir by his sister Brooke about their charmed, tragic Hollywood family)</a:t>
            </a:r>
          </a:p>
          <a:p>
            <a:pPr eaLnBrk="1" hangingPunct="1">
              <a:spcBef>
                <a:spcPct val="0"/>
              </a:spcBef>
            </a:pPr>
            <a:endParaRPr lang="en-US" dirty="0" smtClean="0"/>
          </a:p>
          <a:p>
            <a:pPr eaLnBrk="1" hangingPunct="1">
              <a:spcBef>
                <a:spcPct val="0"/>
              </a:spcBef>
            </a:pPr>
            <a:r>
              <a:rPr lang="en-US" dirty="0" smtClean="0"/>
              <a:t>100 	1_ |a </a:t>
            </a:r>
            <a:r>
              <a:rPr lang="en-US" dirty="0" err="1" smtClean="0"/>
              <a:t>Cerioni</a:t>
            </a:r>
            <a:r>
              <a:rPr lang="en-US" dirty="0" smtClean="0"/>
              <a:t>, Giorgio</a:t>
            </a:r>
          </a:p>
          <a:p>
            <a:pPr eaLnBrk="1" hangingPunct="1">
              <a:spcBef>
                <a:spcPct val="0"/>
              </a:spcBef>
            </a:pPr>
            <a:r>
              <a:rPr lang="en-US" dirty="0" smtClean="0"/>
              <a:t>400 	1_ |a Greenwood, George |c (Actor)  </a:t>
            </a:r>
            <a:r>
              <a:rPr lang="en-US" dirty="0" smtClean="0">
                <a:sym typeface="Wingdings" pitchFamily="2" charset="2"/>
              </a:rPr>
              <a:t> </a:t>
            </a:r>
            <a:r>
              <a:rPr lang="en-US" u="sng" dirty="0" smtClean="0">
                <a:sym typeface="Wingdings" pitchFamily="2" charset="2"/>
              </a:rPr>
              <a:t>CONFLICTO CON</a:t>
            </a:r>
            <a:r>
              <a:rPr lang="en-US" dirty="0" smtClean="0">
                <a:sym typeface="Wingdings" pitchFamily="2" charset="2"/>
              </a:rPr>
              <a:t> </a:t>
            </a:r>
            <a:r>
              <a:rPr lang="en-US" dirty="0" smtClean="0"/>
              <a:t>nr 91034190</a:t>
            </a:r>
          </a:p>
          <a:p>
            <a:pPr eaLnBrk="1" hangingPunct="1">
              <a:spcBef>
                <a:spcPct val="0"/>
              </a:spcBef>
            </a:pPr>
            <a:r>
              <a:rPr lang="en-US" dirty="0" smtClean="0"/>
              <a:t>400 	1_ |a McGraw, George</a:t>
            </a:r>
          </a:p>
          <a:p>
            <a:pPr eaLnBrk="1" hangingPunct="1">
              <a:spcBef>
                <a:spcPct val="0"/>
              </a:spcBef>
            </a:pPr>
            <a:r>
              <a:rPr lang="en-US" dirty="0" smtClean="0"/>
              <a:t>670 	__ |a Jacob, the man who fought with God, 2005: |b credits (Giorgio </a:t>
            </a:r>
            <a:r>
              <a:rPr lang="en-US" dirty="0" err="1" smtClean="0"/>
              <a:t>Cerioni</a:t>
            </a:r>
            <a:r>
              <a:rPr lang="en-US" dirty="0" smtClean="0"/>
              <a:t>)</a:t>
            </a:r>
          </a:p>
          <a:p>
            <a:pPr eaLnBrk="1" hangingPunct="1">
              <a:spcBef>
                <a:spcPct val="0"/>
              </a:spcBef>
            </a:pPr>
            <a:r>
              <a:rPr lang="en-US" dirty="0" smtClean="0"/>
              <a:t>670 	__ |a </a:t>
            </a:r>
            <a:r>
              <a:rPr lang="en-US" dirty="0" err="1" smtClean="0"/>
              <a:t>IMDb</a:t>
            </a:r>
            <a:r>
              <a:rPr lang="en-US" dirty="0" smtClean="0"/>
              <a:t>, Mar. 10, 2006 |b (Giorgio </a:t>
            </a:r>
            <a:r>
              <a:rPr lang="en-US" dirty="0" err="1" smtClean="0"/>
              <a:t>Cerioni</a:t>
            </a:r>
            <a:r>
              <a:rPr lang="en-US" dirty="0" smtClean="0"/>
              <a:t>; sometimes credited as George Greenwood, George McGraw; actor)</a:t>
            </a:r>
          </a:p>
          <a:p>
            <a:pPr eaLnBrk="1" hangingPunct="1">
              <a:spcBef>
                <a:spcPct val="0"/>
              </a:spcBef>
            </a:pPr>
            <a:r>
              <a:rPr lang="en-US" dirty="0" smtClean="0"/>
              <a:t>670 	__ |a </a:t>
            </a:r>
            <a:r>
              <a:rPr lang="en-US" dirty="0" err="1" smtClean="0"/>
              <a:t>Virgilio</a:t>
            </a:r>
            <a:r>
              <a:rPr lang="en-US" dirty="0" smtClean="0"/>
              <a:t> Cinema web site, Mar. 10, 2006 |b (Giorgio </a:t>
            </a:r>
            <a:r>
              <a:rPr lang="en-US" dirty="0" err="1" smtClean="0"/>
              <a:t>Cerioni</a:t>
            </a:r>
            <a:r>
              <a:rPr lang="en-US" dirty="0" smtClean="0"/>
              <a:t>; actor)</a:t>
            </a:r>
          </a:p>
          <a:p>
            <a:pPr eaLnBrk="1" hangingPunct="1">
              <a:spcBef>
                <a:spcPct val="0"/>
              </a:spcBef>
            </a:pPr>
            <a:endParaRPr lang="en-US" dirty="0" smtClean="0"/>
          </a:p>
          <a:p>
            <a:pPr eaLnBrk="1" hangingPunct="1">
              <a:spcBef>
                <a:spcPct val="0"/>
              </a:spcBef>
            </a:pPr>
            <a:endParaRPr lang="en-US" dirty="0" smtClean="0"/>
          </a:p>
        </p:txBody>
      </p:sp>
      <p:sp>
        <p:nvSpPr>
          <p:cNvPr id="156675"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5667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C5E6CB-94EB-406E-AF04-F8E443EE2CA4}" type="slidenum">
              <a:rPr lang="en-US">
                <a:cs typeface="Arial" charset="0"/>
              </a:rPr>
              <a:pPr fontAlgn="base">
                <a:spcBef>
                  <a:spcPct val="0"/>
                </a:spcBef>
                <a:spcAft>
                  <a:spcPct val="0"/>
                </a:spcAft>
                <a:defRPr/>
              </a:pPr>
              <a:t>84</a:t>
            </a:fld>
            <a:endParaRPr lang="en-US">
              <a:cs typeface="Arial"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bwMode="auto">
          <a:noFill/>
          <a:ln>
            <a:solidFill>
              <a:srgbClr val="000000"/>
            </a:solidFill>
            <a:miter lim="800000"/>
            <a:headEnd/>
            <a:tailEnd/>
          </a:ln>
        </p:spPr>
      </p:sp>
      <p:sp>
        <p:nvSpPr>
          <p:cNvPr id="15872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28688" rtl="0" eaLnBrk="1" fontAlgn="base" latinLnBrk="0" hangingPunct="1">
              <a:lnSpc>
                <a:spcPct val="100000"/>
              </a:lnSpc>
              <a:spcBef>
                <a:spcPct val="0"/>
              </a:spcBef>
              <a:spcAft>
                <a:spcPct val="0"/>
              </a:spcAft>
              <a:buClrTx/>
              <a:buSzTx/>
              <a:buFontTx/>
              <a:buNone/>
              <a:tabLst/>
              <a:defRPr/>
            </a:pPr>
            <a:r>
              <a:rPr lang="en-US" dirty="0" smtClean="0"/>
              <a:t>1 mayo 2013</a:t>
            </a:r>
          </a:p>
          <a:p>
            <a:pPr defTabSz="928688" eaLnBrk="1" hangingPunct="1">
              <a:spcBef>
                <a:spcPct val="0"/>
              </a:spcBef>
            </a:pPr>
            <a:r>
              <a:rPr lang="en-US" dirty="0" smtClean="0"/>
              <a:t>EJERCICIO 6:</a:t>
            </a:r>
          </a:p>
          <a:p>
            <a:pPr defTabSz="928688" eaLnBrk="1" hangingPunct="1">
              <a:spcBef>
                <a:spcPct val="0"/>
              </a:spcBef>
            </a:pPr>
            <a:endParaRPr lang="en-US" dirty="0" smtClean="0"/>
          </a:p>
          <a:p>
            <a:pPr defTabSz="928688" eaLnBrk="1" hangingPunct="1">
              <a:spcBef>
                <a:spcPct val="0"/>
              </a:spcBef>
            </a:pPr>
            <a:r>
              <a:rPr lang="en-US" dirty="0" err="1" smtClean="0"/>
              <a:t>Revisemos</a:t>
            </a:r>
            <a:r>
              <a:rPr lang="en-US" dirty="0" smtClean="0"/>
              <a:t> </a:t>
            </a:r>
            <a:r>
              <a:rPr lang="en-US" dirty="0" err="1" smtClean="0"/>
              <a:t>nuevamente</a:t>
            </a:r>
            <a:r>
              <a:rPr lang="en-US" dirty="0" smtClean="0"/>
              <a:t> </a:t>
            </a:r>
            <a:r>
              <a:rPr lang="en-US" dirty="0" err="1" smtClean="0"/>
              <a:t>las</a:t>
            </a:r>
            <a:r>
              <a:rPr lang="en-US" dirty="0" smtClean="0"/>
              <a:t> </a:t>
            </a:r>
            <a:r>
              <a:rPr lang="en-US" dirty="0" err="1" smtClean="0"/>
              <a:t>dispositivas</a:t>
            </a:r>
            <a:r>
              <a:rPr lang="en-US" dirty="0" smtClean="0"/>
              <a:t> </a:t>
            </a:r>
            <a:r>
              <a:rPr lang="en-US" dirty="0" err="1" smtClean="0"/>
              <a:t>que</a:t>
            </a:r>
            <a:r>
              <a:rPr lang="en-US" dirty="0" smtClean="0"/>
              <a:t> </a:t>
            </a:r>
            <a:r>
              <a:rPr lang="en-US" dirty="0" err="1" smtClean="0"/>
              <a:t>hemos</a:t>
            </a:r>
            <a:r>
              <a:rPr lang="en-US" dirty="0" smtClean="0"/>
              <a:t> </a:t>
            </a:r>
            <a:r>
              <a:rPr lang="en-US" dirty="0" err="1" smtClean="0"/>
              <a:t>visto</a:t>
            </a:r>
            <a:r>
              <a:rPr lang="en-US" dirty="0" smtClean="0"/>
              <a:t> </a:t>
            </a:r>
            <a:r>
              <a:rPr lang="en-US" dirty="0" err="1" smtClean="0"/>
              <a:t>anteriormente</a:t>
            </a:r>
            <a:r>
              <a:rPr lang="en-US" dirty="0" smtClean="0"/>
              <a:t>: la </a:t>
            </a:r>
            <a:r>
              <a:rPr lang="en-US" dirty="0" err="1" smtClean="0"/>
              <a:t>diapositiva</a:t>
            </a:r>
            <a:r>
              <a:rPr lang="en-US" dirty="0" smtClean="0"/>
              <a:t> con la </a:t>
            </a:r>
            <a:r>
              <a:rPr lang="en-US" dirty="0" err="1" smtClean="0"/>
              <a:t>Portada</a:t>
            </a:r>
            <a:r>
              <a:rPr lang="en-US" dirty="0" smtClean="0"/>
              <a:t> y la </a:t>
            </a:r>
            <a:r>
              <a:rPr lang="en-US" dirty="0" err="1" smtClean="0"/>
              <a:t>diapositiva</a:t>
            </a:r>
            <a:r>
              <a:rPr lang="en-US" dirty="0" smtClean="0"/>
              <a:t> con los </a:t>
            </a:r>
            <a:r>
              <a:rPr lang="en-US" dirty="0" err="1" smtClean="0"/>
              <a:t>datos</a:t>
            </a:r>
            <a:r>
              <a:rPr lang="en-US" dirty="0" smtClean="0"/>
              <a:t> de Wikipedia </a:t>
            </a:r>
            <a:r>
              <a:rPr lang="en-US" dirty="0" err="1" smtClean="0"/>
              <a:t>para</a:t>
            </a:r>
            <a:r>
              <a:rPr lang="en-US" dirty="0" smtClean="0"/>
              <a:t> Octavio Paz; </a:t>
            </a:r>
            <a:r>
              <a:rPr lang="en-US" dirty="0" err="1" smtClean="0"/>
              <a:t>para</a:t>
            </a:r>
            <a:r>
              <a:rPr lang="en-US" dirty="0" smtClean="0"/>
              <a:t> </a:t>
            </a:r>
            <a:r>
              <a:rPr lang="en-US" dirty="0" err="1" smtClean="0"/>
              <a:t>terminar</a:t>
            </a:r>
            <a:r>
              <a:rPr lang="en-US" dirty="0" smtClean="0"/>
              <a:t> el </a:t>
            </a:r>
            <a:r>
              <a:rPr lang="en-US" dirty="0" err="1" smtClean="0"/>
              <a:t>registro</a:t>
            </a:r>
            <a:r>
              <a:rPr lang="en-US" dirty="0" smtClean="0"/>
              <a:t> de </a:t>
            </a:r>
            <a:r>
              <a:rPr lang="en-US" dirty="0" err="1" smtClean="0"/>
              <a:t>autoridad</a:t>
            </a:r>
            <a:r>
              <a:rPr lang="en-US" dirty="0" smtClean="0"/>
              <a:t>.</a:t>
            </a:r>
          </a:p>
          <a:p>
            <a:pPr defTabSz="928688" eaLnBrk="1" hangingPunct="1">
              <a:spcBef>
                <a:spcPct val="0"/>
              </a:spcBef>
            </a:pPr>
            <a:endParaRPr lang="en-US" dirty="0" smtClean="0"/>
          </a:p>
        </p:txBody>
      </p:sp>
      <p:sp>
        <p:nvSpPr>
          <p:cNvPr id="158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E15218-CED8-4E49-B53D-650B4B9E492E}" type="slidenum">
              <a:rPr lang="en-US">
                <a:cs typeface="Arial" charset="0"/>
              </a:rPr>
              <a:pPr fontAlgn="base">
                <a:spcBef>
                  <a:spcPct val="0"/>
                </a:spcBef>
                <a:spcAft>
                  <a:spcPct val="0"/>
                </a:spcAft>
                <a:defRPr/>
              </a:pPr>
              <a:t>85</a:t>
            </a:fld>
            <a:endParaRPr lang="en-US">
              <a:cs typeface="Arial" charset="0"/>
            </a:endParaRPr>
          </a:p>
        </p:txBody>
      </p:sp>
      <p:sp>
        <p:nvSpPr>
          <p:cNvPr id="15872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Image Placeholder 1"/>
          <p:cNvSpPr>
            <a:spLocks noGrp="1" noRot="1" noChangeAspect="1"/>
          </p:cNvSpPr>
          <p:nvPr>
            <p:ph type="sldImg"/>
          </p:nvPr>
        </p:nvSpPr>
        <p:spPr bwMode="auto">
          <a:noFill/>
          <a:ln>
            <a:solidFill>
              <a:srgbClr val="000000"/>
            </a:solidFill>
            <a:miter lim="800000"/>
            <a:headEnd/>
            <a:tailEnd/>
          </a:ln>
        </p:spPr>
      </p:sp>
      <p:sp>
        <p:nvSpPr>
          <p:cNvPr id="16077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endParaRPr lang="en-US" dirty="0" smtClean="0"/>
          </a:p>
        </p:txBody>
      </p:sp>
      <p:sp>
        <p:nvSpPr>
          <p:cNvPr id="160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A0A072-F61C-4D90-94E6-6BF940CE9BA5}" type="slidenum">
              <a:rPr lang="en-US">
                <a:cs typeface="Arial" charset="0"/>
              </a:rPr>
              <a:pPr fontAlgn="base">
                <a:spcBef>
                  <a:spcPct val="0"/>
                </a:spcBef>
                <a:spcAft>
                  <a:spcPct val="0"/>
                </a:spcAft>
                <a:defRPr/>
              </a:pPr>
              <a:t>86</a:t>
            </a:fld>
            <a:endParaRPr lang="en-US">
              <a:cs typeface="Arial" charset="0"/>
            </a:endParaRPr>
          </a:p>
        </p:txBody>
      </p:sp>
      <p:sp>
        <p:nvSpPr>
          <p:cNvPr id="16077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p:cNvSpPr>
            <a:spLocks noGrp="1" noRot="1" noChangeAspect="1"/>
          </p:cNvSpPr>
          <p:nvPr>
            <p:ph type="sldImg"/>
          </p:nvPr>
        </p:nvSpPr>
        <p:spPr bwMode="auto">
          <a:noFill/>
          <a:ln>
            <a:solidFill>
              <a:srgbClr val="000000"/>
            </a:solidFill>
            <a:miter lim="800000"/>
            <a:headEnd/>
            <a:tailEnd/>
          </a:ln>
        </p:spPr>
      </p:sp>
      <p:sp>
        <p:nvSpPr>
          <p:cNvPr id="16281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endParaRPr lang="en-US" dirty="0" smtClean="0"/>
          </a:p>
        </p:txBody>
      </p:sp>
      <p:sp>
        <p:nvSpPr>
          <p:cNvPr id="162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A8FC691-FB67-4173-8FCD-8DABE7D1F04E}" type="slidenum">
              <a:rPr lang="en-US">
                <a:cs typeface="Arial" charset="0"/>
              </a:rPr>
              <a:pPr fontAlgn="base">
                <a:spcBef>
                  <a:spcPct val="0"/>
                </a:spcBef>
                <a:spcAft>
                  <a:spcPct val="0"/>
                </a:spcAft>
                <a:defRPr/>
              </a:pPr>
              <a:t>87</a:t>
            </a:fld>
            <a:endParaRPr lang="en-US">
              <a:cs typeface="Arial" charset="0"/>
            </a:endParaRPr>
          </a:p>
        </p:txBody>
      </p:sp>
      <p:sp>
        <p:nvSpPr>
          <p:cNvPr id="16282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p:cNvSpPr>
          <p:nvPr>
            <p:ph type="sldImg"/>
          </p:nvPr>
        </p:nvSpPr>
        <p:spPr bwMode="auto">
          <a:noFill/>
          <a:ln>
            <a:solidFill>
              <a:srgbClr val="000000"/>
            </a:solidFill>
            <a:miter lim="800000"/>
            <a:headEnd/>
            <a:tailEnd/>
          </a:ln>
        </p:spPr>
      </p:sp>
      <p:sp>
        <p:nvSpPr>
          <p:cNvPr id="16486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28688" rtl="0" eaLnBrk="1" fontAlgn="base" latinLnBrk="0" hangingPunct="1">
              <a:lnSpc>
                <a:spcPct val="100000"/>
              </a:lnSpc>
              <a:spcBef>
                <a:spcPct val="0"/>
              </a:spcBef>
              <a:spcAft>
                <a:spcPct val="0"/>
              </a:spcAft>
              <a:buClrTx/>
              <a:buSzTx/>
              <a:buFontTx/>
              <a:buNone/>
              <a:tabLst/>
              <a:defRPr/>
            </a:pPr>
            <a:r>
              <a:rPr lang="en-US" dirty="0" smtClean="0"/>
              <a:t>1 mayo 2013</a:t>
            </a:r>
          </a:p>
          <a:p>
            <a:pPr defTabSz="928688" eaLnBrk="1" hangingPunct="1">
              <a:spcBef>
                <a:spcPct val="0"/>
              </a:spcBef>
            </a:pPr>
            <a:endParaRPr lang="en-US" dirty="0" smtClean="0"/>
          </a:p>
        </p:txBody>
      </p:sp>
      <p:sp>
        <p:nvSpPr>
          <p:cNvPr id="164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7267CC-D3FC-4CA6-9BC6-2465E6C1FD27}" type="slidenum">
              <a:rPr lang="en-US">
                <a:cs typeface="Arial" charset="0"/>
              </a:rPr>
              <a:pPr fontAlgn="base">
                <a:spcBef>
                  <a:spcPct val="0"/>
                </a:spcBef>
                <a:spcAft>
                  <a:spcPct val="0"/>
                </a:spcAft>
                <a:defRPr/>
              </a:pPr>
              <a:t>88</a:t>
            </a:fld>
            <a:endParaRPr lang="en-US">
              <a:cs typeface="Arial" charset="0"/>
            </a:endParaRPr>
          </a:p>
        </p:txBody>
      </p:sp>
      <p:sp>
        <p:nvSpPr>
          <p:cNvPr id="16486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p:cNvSpPr>
          <p:nvPr>
            <p:ph type="sldImg"/>
          </p:nvPr>
        </p:nvSpPr>
        <p:spPr bwMode="auto">
          <a:noFill/>
          <a:ln>
            <a:solidFill>
              <a:srgbClr val="000000"/>
            </a:solidFill>
            <a:miter lim="800000"/>
            <a:headEnd/>
            <a:tailEnd/>
          </a:ln>
        </p:spPr>
      </p:sp>
      <p:sp>
        <p:nvSpPr>
          <p:cNvPr id="16691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28688" rtl="0" eaLnBrk="1" fontAlgn="base" latinLnBrk="0" hangingPunct="1">
              <a:lnSpc>
                <a:spcPct val="100000"/>
              </a:lnSpc>
              <a:spcBef>
                <a:spcPct val="0"/>
              </a:spcBef>
              <a:spcAft>
                <a:spcPct val="0"/>
              </a:spcAft>
              <a:buClrTx/>
              <a:buSzTx/>
              <a:buFontTx/>
              <a:buNone/>
              <a:tabLst/>
              <a:defRPr/>
            </a:pPr>
            <a:r>
              <a:rPr lang="en-US" dirty="0" smtClean="0"/>
              <a:t>1 mayo 2013</a:t>
            </a:r>
          </a:p>
          <a:p>
            <a:pPr defTabSz="928688" eaLnBrk="1" hangingPunct="1">
              <a:spcBef>
                <a:spcPct val="0"/>
              </a:spcBef>
            </a:pPr>
            <a:r>
              <a:rPr lang="en-US" dirty="0" smtClean="0"/>
              <a:t>Las</a:t>
            </a:r>
            <a:r>
              <a:rPr lang="en-US" baseline="0" dirty="0" smtClean="0"/>
              <a:t> </a:t>
            </a:r>
            <a:r>
              <a:rPr lang="en-US" baseline="0" dirty="0" err="1" smtClean="0"/>
              <a:t>Relaciones</a:t>
            </a:r>
            <a:r>
              <a:rPr lang="en-US" baseline="0" dirty="0" smtClean="0"/>
              <a:t> son </a:t>
            </a:r>
            <a:r>
              <a:rPr lang="en-US" baseline="0" dirty="0" err="1" smtClean="0"/>
              <a:t>una</a:t>
            </a:r>
            <a:r>
              <a:rPr lang="en-US" baseline="0" dirty="0" smtClean="0"/>
              <a:t> parte </a:t>
            </a:r>
            <a:r>
              <a:rPr lang="en-US" baseline="0" dirty="0" err="1" smtClean="0"/>
              <a:t>importante</a:t>
            </a:r>
            <a:r>
              <a:rPr lang="en-US" baseline="0" dirty="0" smtClean="0"/>
              <a:t> de RDA. </a:t>
            </a:r>
            <a:r>
              <a:rPr lang="en-US" baseline="0" dirty="0" err="1" smtClean="0"/>
              <a:t>Expresar</a:t>
            </a:r>
            <a:r>
              <a:rPr lang="en-US" baseline="0" dirty="0" smtClean="0"/>
              <a:t> </a:t>
            </a:r>
            <a:r>
              <a:rPr lang="en-US" baseline="0" dirty="0" err="1" smtClean="0"/>
              <a:t>las</a:t>
            </a:r>
            <a:r>
              <a:rPr lang="en-US" baseline="0" dirty="0" smtClean="0"/>
              <a:t> </a:t>
            </a:r>
            <a:r>
              <a:rPr lang="en-US" baseline="0" dirty="0" err="1" smtClean="0"/>
              <a:t>relaciones</a:t>
            </a:r>
            <a:r>
              <a:rPr lang="en-US" baseline="0" dirty="0" smtClean="0"/>
              <a:t> en </a:t>
            </a:r>
            <a:r>
              <a:rPr lang="en-US" baseline="0" dirty="0" err="1" smtClean="0"/>
              <a:t>registros</a:t>
            </a:r>
            <a:r>
              <a:rPr lang="en-US" baseline="0" dirty="0" smtClean="0"/>
              <a:t> </a:t>
            </a:r>
            <a:r>
              <a:rPr lang="en-US" baseline="0" dirty="0" err="1" smtClean="0"/>
              <a:t>bibliográficos</a:t>
            </a:r>
            <a:r>
              <a:rPr lang="en-US" baseline="0" dirty="0" smtClean="0"/>
              <a:t> y de </a:t>
            </a:r>
            <a:r>
              <a:rPr lang="en-US" baseline="0" dirty="0" err="1" smtClean="0"/>
              <a:t>autoridad</a:t>
            </a:r>
            <a:r>
              <a:rPr lang="en-US" baseline="0" dirty="0" smtClean="0"/>
              <a:t> </a:t>
            </a:r>
            <a:r>
              <a:rPr lang="en-US" baseline="0" dirty="0" err="1" smtClean="0"/>
              <a:t>ayuda</a:t>
            </a:r>
            <a:r>
              <a:rPr lang="en-US" baseline="0" dirty="0" smtClean="0"/>
              <a:t> a los </a:t>
            </a:r>
            <a:r>
              <a:rPr lang="en-US" baseline="0" dirty="0" err="1" smtClean="0"/>
              <a:t>usuarios</a:t>
            </a:r>
            <a:r>
              <a:rPr lang="en-US" baseline="0" dirty="0" smtClean="0"/>
              <a:t> a </a:t>
            </a:r>
            <a:r>
              <a:rPr lang="en-US" baseline="0" dirty="0" err="1" smtClean="0"/>
              <a:t>encontrar</a:t>
            </a:r>
            <a:r>
              <a:rPr lang="en-US" baseline="0" dirty="0" smtClean="0"/>
              <a:t> lo </a:t>
            </a:r>
            <a:r>
              <a:rPr lang="en-US" baseline="0" dirty="0" err="1" smtClean="0"/>
              <a:t>que</a:t>
            </a:r>
            <a:r>
              <a:rPr lang="en-US" baseline="0" dirty="0" smtClean="0"/>
              <a:t> </a:t>
            </a:r>
            <a:r>
              <a:rPr lang="en-US" baseline="0" dirty="0" err="1" smtClean="0"/>
              <a:t>andan</a:t>
            </a:r>
            <a:r>
              <a:rPr lang="en-US" baseline="0" dirty="0" smtClean="0"/>
              <a:t> </a:t>
            </a:r>
            <a:r>
              <a:rPr lang="en-US" baseline="0" dirty="0" err="1" smtClean="0"/>
              <a:t>buscando</a:t>
            </a:r>
            <a:r>
              <a:rPr lang="en-US" baseline="0" dirty="0" smtClean="0"/>
              <a:t> y les </a:t>
            </a:r>
            <a:r>
              <a:rPr lang="en-US" baseline="0" dirty="0" err="1" smtClean="0"/>
              <a:t>indica</a:t>
            </a:r>
            <a:r>
              <a:rPr lang="en-US" baseline="0" dirty="0" smtClean="0"/>
              <a:t> </a:t>
            </a:r>
            <a:r>
              <a:rPr lang="en-US" baseline="0" dirty="0" err="1" smtClean="0"/>
              <a:t>si</a:t>
            </a:r>
            <a:r>
              <a:rPr lang="en-US" baseline="0" dirty="0" smtClean="0"/>
              <a:t> hay </a:t>
            </a:r>
            <a:r>
              <a:rPr lang="en-US" baseline="0" dirty="0" err="1" smtClean="0"/>
              <a:t>otros</a:t>
            </a:r>
            <a:r>
              <a:rPr lang="en-US" baseline="0" dirty="0" smtClean="0"/>
              <a:t> recursos. </a:t>
            </a:r>
            <a:r>
              <a:rPr lang="en-US" baseline="0" dirty="0" err="1" smtClean="0"/>
              <a:t>Necesitamos</a:t>
            </a:r>
            <a:r>
              <a:rPr lang="en-US" baseline="0" dirty="0" smtClean="0"/>
              <a:t> </a:t>
            </a:r>
            <a:r>
              <a:rPr lang="en-US" baseline="0" dirty="0" err="1" smtClean="0"/>
              <a:t>reflejar</a:t>
            </a:r>
            <a:r>
              <a:rPr lang="en-US" baseline="0" dirty="0" smtClean="0"/>
              <a:t> </a:t>
            </a:r>
            <a:r>
              <a:rPr lang="en-US" baseline="0" dirty="0" err="1" smtClean="0"/>
              <a:t>relaciones</a:t>
            </a:r>
            <a:r>
              <a:rPr lang="en-US" baseline="0" dirty="0" smtClean="0"/>
              <a:t> </a:t>
            </a:r>
            <a:r>
              <a:rPr lang="en-US" baseline="0" dirty="0" err="1" smtClean="0"/>
              <a:t>importantes</a:t>
            </a:r>
            <a:r>
              <a:rPr lang="en-US" baseline="0" dirty="0" smtClean="0"/>
              <a:t> en </a:t>
            </a:r>
            <a:r>
              <a:rPr lang="en-US" baseline="0" dirty="0" err="1" smtClean="0"/>
              <a:t>nuestros</a:t>
            </a:r>
            <a:r>
              <a:rPr lang="en-US" baseline="0" dirty="0" smtClean="0"/>
              <a:t> </a:t>
            </a:r>
            <a:r>
              <a:rPr lang="en-US" baseline="0" dirty="0" err="1" smtClean="0"/>
              <a:t>catálogos</a:t>
            </a:r>
            <a:r>
              <a:rPr lang="en-US" baseline="0" dirty="0" smtClean="0"/>
              <a:t> y </a:t>
            </a:r>
            <a:r>
              <a:rPr lang="en-US" baseline="0" dirty="0" err="1" smtClean="0"/>
              <a:t>sistemas</a:t>
            </a:r>
            <a:r>
              <a:rPr lang="en-US" baseline="0" dirty="0" smtClean="0"/>
              <a:t> de </a:t>
            </a:r>
            <a:r>
              <a:rPr lang="en-US" baseline="0" dirty="0" err="1" smtClean="0"/>
              <a:t>descubrimiento</a:t>
            </a:r>
            <a:r>
              <a:rPr lang="en-US" baseline="0" dirty="0" smtClean="0"/>
              <a:t> de recursos </a:t>
            </a:r>
            <a:r>
              <a:rPr lang="en-US" baseline="0" dirty="0" err="1" smtClean="0"/>
              <a:t>para</a:t>
            </a:r>
            <a:r>
              <a:rPr lang="en-US" baseline="0" dirty="0" smtClean="0"/>
              <a:t> </a:t>
            </a:r>
            <a:r>
              <a:rPr lang="en-US" baseline="0" dirty="0" err="1" smtClean="0"/>
              <a:t>que</a:t>
            </a:r>
            <a:r>
              <a:rPr lang="en-US" baseline="0" dirty="0" smtClean="0"/>
              <a:t> los </a:t>
            </a:r>
            <a:r>
              <a:rPr lang="en-US" baseline="0" dirty="0" err="1" smtClean="0"/>
              <a:t>metadatos</a:t>
            </a:r>
            <a:r>
              <a:rPr lang="en-US" baseline="0" dirty="0" smtClean="0"/>
              <a:t> </a:t>
            </a:r>
            <a:r>
              <a:rPr lang="en-US" baseline="0" dirty="0" err="1" smtClean="0"/>
              <a:t>puedan</a:t>
            </a:r>
            <a:r>
              <a:rPr lang="en-US" baseline="0" dirty="0" smtClean="0"/>
              <a:t> </a:t>
            </a:r>
            <a:r>
              <a:rPr lang="en-US" baseline="0" dirty="0" err="1" smtClean="0"/>
              <a:t>vincularse</a:t>
            </a:r>
            <a:r>
              <a:rPr lang="en-US" baseline="0" dirty="0" smtClean="0"/>
              <a:t> a </a:t>
            </a:r>
            <a:r>
              <a:rPr lang="en-US" baseline="0" dirty="0" err="1" smtClean="0"/>
              <a:t>otros</a:t>
            </a:r>
            <a:r>
              <a:rPr lang="en-US" baseline="0" dirty="0" smtClean="0"/>
              <a:t> recursos </a:t>
            </a:r>
            <a:r>
              <a:rPr lang="en-US" baseline="0" dirty="0" err="1" smtClean="0"/>
              <a:t>relacionados</a:t>
            </a:r>
            <a:r>
              <a:rPr lang="en-US" baseline="0" dirty="0" smtClean="0"/>
              <a:t>.</a:t>
            </a:r>
          </a:p>
          <a:p>
            <a:pPr defTabSz="928688" eaLnBrk="1" hangingPunct="1">
              <a:spcBef>
                <a:spcPct val="0"/>
              </a:spcBef>
            </a:pPr>
            <a:endParaRPr lang="en-US" baseline="0" dirty="0" smtClean="0"/>
          </a:p>
          <a:p>
            <a:pPr defTabSz="928688" eaLnBrk="1" hangingPunct="1">
              <a:spcBef>
                <a:spcPct val="0"/>
              </a:spcBef>
            </a:pPr>
            <a:r>
              <a:rPr lang="en-US" baseline="0" dirty="0" smtClean="0"/>
              <a:t>En </a:t>
            </a:r>
            <a:r>
              <a:rPr lang="en-US" baseline="0" dirty="0" err="1" smtClean="0"/>
              <a:t>nuestro</a:t>
            </a:r>
            <a:r>
              <a:rPr lang="en-US" baseline="0" dirty="0" smtClean="0"/>
              <a:t> </a:t>
            </a:r>
            <a:r>
              <a:rPr lang="en-US" baseline="0" dirty="0" err="1" smtClean="0"/>
              <a:t>trabajo</a:t>
            </a:r>
            <a:r>
              <a:rPr lang="en-US" baseline="0" dirty="0" smtClean="0"/>
              <a:t> de NACO y en </a:t>
            </a:r>
            <a:r>
              <a:rPr lang="en-US" baseline="0" dirty="0" err="1" smtClean="0"/>
              <a:t>este</a:t>
            </a:r>
            <a:r>
              <a:rPr lang="en-US" baseline="0" dirty="0" smtClean="0"/>
              <a:t> </a:t>
            </a:r>
            <a:r>
              <a:rPr lang="en-US" baseline="0" dirty="0" err="1" smtClean="0"/>
              <a:t>módulo</a:t>
            </a:r>
            <a:r>
              <a:rPr lang="en-US" baseline="0" dirty="0" smtClean="0"/>
              <a:t>, </a:t>
            </a:r>
            <a:r>
              <a:rPr lang="en-US" baseline="0" dirty="0" err="1" smtClean="0"/>
              <a:t>estamos</a:t>
            </a:r>
            <a:r>
              <a:rPr lang="en-US" baseline="0" dirty="0" smtClean="0"/>
              <a:t> </a:t>
            </a:r>
            <a:r>
              <a:rPr lang="en-US" baseline="0" dirty="0" err="1" smtClean="0"/>
              <a:t>interesados</a:t>
            </a:r>
            <a:r>
              <a:rPr lang="en-US" baseline="0" dirty="0" smtClean="0"/>
              <a:t> en </a:t>
            </a:r>
            <a:r>
              <a:rPr lang="en-US" baseline="0" dirty="0" err="1" smtClean="0"/>
              <a:t>las</a:t>
            </a:r>
            <a:r>
              <a:rPr lang="en-US" baseline="0" dirty="0" smtClean="0"/>
              <a:t> </a:t>
            </a:r>
            <a:r>
              <a:rPr lang="en-US" baseline="0" dirty="0" err="1" smtClean="0"/>
              <a:t>relaciones</a:t>
            </a:r>
            <a:r>
              <a:rPr lang="en-US" baseline="0" dirty="0" smtClean="0"/>
              <a:t> entre </a:t>
            </a:r>
            <a:r>
              <a:rPr lang="en-US" baseline="0" dirty="0" err="1" smtClean="0"/>
              <a:t>entidades</a:t>
            </a:r>
            <a:r>
              <a:rPr lang="en-US" baseline="0" dirty="0" smtClean="0"/>
              <a:t> del </a:t>
            </a:r>
            <a:r>
              <a:rPr lang="en-US" baseline="0" dirty="0" err="1" smtClean="0"/>
              <a:t>Grupo</a:t>
            </a:r>
            <a:r>
              <a:rPr lang="en-US" baseline="0" dirty="0" smtClean="0"/>
              <a:t> 2: Personas, </a:t>
            </a:r>
            <a:r>
              <a:rPr lang="en-US" baseline="0" dirty="0" err="1" smtClean="0"/>
              <a:t>Familias</a:t>
            </a:r>
            <a:r>
              <a:rPr lang="en-US" baseline="0" dirty="0" smtClean="0"/>
              <a:t>, y </a:t>
            </a:r>
            <a:r>
              <a:rPr lang="en-US" baseline="0" dirty="0" err="1" smtClean="0"/>
              <a:t>Entidades</a:t>
            </a:r>
            <a:r>
              <a:rPr lang="en-US" baseline="0" dirty="0" smtClean="0"/>
              <a:t> </a:t>
            </a:r>
            <a:r>
              <a:rPr lang="en-US" baseline="0" dirty="0" err="1" smtClean="0"/>
              <a:t>Corporativas</a:t>
            </a:r>
            <a:r>
              <a:rPr lang="en-US" baseline="0" dirty="0" smtClean="0"/>
              <a:t>, y la forma </a:t>
            </a:r>
            <a:r>
              <a:rPr lang="en-US" baseline="0" dirty="0" err="1" smtClean="0"/>
              <a:t>cómo</a:t>
            </a:r>
            <a:r>
              <a:rPr lang="en-US" baseline="0" dirty="0" smtClean="0"/>
              <a:t> </a:t>
            </a:r>
            <a:r>
              <a:rPr lang="en-US" baseline="0" dirty="0" err="1" smtClean="0"/>
              <a:t>éstas</a:t>
            </a:r>
            <a:r>
              <a:rPr lang="en-US" baseline="0" dirty="0" smtClean="0"/>
              <a:t> se </a:t>
            </a:r>
            <a:r>
              <a:rPr lang="en-US" baseline="0" dirty="0" err="1" smtClean="0"/>
              <a:t>relacionan</a:t>
            </a:r>
            <a:r>
              <a:rPr lang="en-US" baseline="0" dirty="0" smtClean="0"/>
              <a:t> entre </a:t>
            </a:r>
            <a:r>
              <a:rPr lang="en-US" baseline="0" dirty="0" err="1" smtClean="0"/>
              <a:t>sí</a:t>
            </a:r>
            <a:r>
              <a:rPr lang="en-US" baseline="0" dirty="0" smtClean="0"/>
              <a:t>.</a:t>
            </a:r>
          </a:p>
          <a:p>
            <a:pPr defTabSz="928688" eaLnBrk="1" hangingPunct="1">
              <a:spcBef>
                <a:spcPct val="0"/>
              </a:spcBef>
            </a:pPr>
            <a:endParaRPr lang="en-US" baseline="0" dirty="0" smtClean="0"/>
          </a:p>
          <a:p>
            <a:pPr defTabSz="928688" eaLnBrk="1" hangingPunct="1">
              <a:spcBef>
                <a:spcPct val="0"/>
              </a:spcBef>
            </a:pPr>
            <a:r>
              <a:rPr lang="en-US" baseline="0" dirty="0" err="1" smtClean="0"/>
              <a:t>Ustedes</a:t>
            </a:r>
            <a:r>
              <a:rPr lang="en-US" baseline="0" dirty="0" smtClean="0"/>
              <a:t> </a:t>
            </a:r>
            <a:r>
              <a:rPr lang="en-US" baseline="0" dirty="0" err="1" smtClean="0"/>
              <a:t>encontrarán</a:t>
            </a:r>
            <a:r>
              <a:rPr lang="en-US" baseline="0" dirty="0" smtClean="0"/>
              <a:t> </a:t>
            </a:r>
            <a:r>
              <a:rPr lang="en-US" baseline="0" dirty="0" err="1" smtClean="0"/>
              <a:t>las</a:t>
            </a:r>
            <a:r>
              <a:rPr lang="en-US" baseline="0" dirty="0" smtClean="0"/>
              <a:t> </a:t>
            </a:r>
            <a:r>
              <a:rPr lang="en-US" baseline="0" dirty="0" err="1" smtClean="0"/>
              <a:t>pautas</a:t>
            </a:r>
            <a:r>
              <a:rPr lang="en-US" baseline="0" dirty="0" smtClean="0"/>
              <a:t> </a:t>
            </a:r>
            <a:r>
              <a:rPr lang="en-US" baseline="0" dirty="0" err="1" smtClean="0"/>
              <a:t>para</a:t>
            </a:r>
            <a:r>
              <a:rPr lang="en-US" baseline="0" dirty="0" smtClean="0"/>
              <a:t> registrar </a:t>
            </a:r>
            <a:r>
              <a:rPr lang="en-US" baseline="0" dirty="0" err="1" smtClean="0"/>
              <a:t>las</a:t>
            </a:r>
            <a:r>
              <a:rPr lang="en-US" baseline="0" dirty="0" smtClean="0"/>
              <a:t> </a:t>
            </a:r>
            <a:r>
              <a:rPr lang="en-US" baseline="0" dirty="0" err="1" smtClean="0"/>
              <a:t>relaciones</a:t>
            </a:r>
            <a:r>
              <a:rPr lang="en-US" baseline="0" dirty="0" smtClean="0"/>
              <a:t> entre Personas, </a:t>
            </a:r>
            <a:r>
              <a:rPr lang="en-US" baseline="0" dirty="0" err="1" smtClean="0"/>
              <a:t>Familias</a:t>
            </a:r>
            <a:r>
              <a:rPr lang="en-US" baseline="0" dirty="0" smtClean="0"/>
              <a:t> y </a:t>
            </a:r>
            <a:r>
              <a:rPr lang="en-US" baseline="0" dirty="0" err="1" smtClean="0"/>
              <a:t>Entidades</a:t>
            </a:r>
            <a:r>
              <a:rPr lang="en-US" baseline="0" dirty="0" smtClean="0"/>
              <a:t> </a:t>
            </a:r>
            <a:r>
              <a:rPr lang="en-US" baseline="0" dirty="0" err="1" smtClean="0"/>
              <a:t>Corporativas</a:t>
            </a:r>
            <a:r>
              <a:rPr lang="en-US" baseline="0" dirty="0" smtClean="0"/>
              <a:t> en el </a:t>
            </a:r>
            <a:r>
              <a:rPr lang="en-US" baseline="0" dirty="0" err="1" smtClean="0"/>
              <a:t>Capítulo</a:t>
            </a:r>
            <a:r>
              <a:rPr lang="en-US" baseline="0" dirty="0" smtClean="0"/>
              <a:t> 29. Los </a:t>
            </a:r>
            <a:r>
              <a:rPr lang="en-US" baseline="0" dirty="0" err="1" smtClean="0"/>
              <a:t>Capítulos</a:t>
            </a:r>
            <a:r>
              <a:rPr lang="en-US" baseline="0" dirty="0" smtClean="0"/>
              <a:t> 30-32 </a:t>
            </a:r>
            <a:r>
              <a:rPr lang="en-US" baseline="0" dirty="0" err="1" smtClean="0"/>
              <a:t>proporcionan</a:t>
            </a:r>
            <a:r>
              <a:rPr lang="en-US" baseline="0" dirty="0" smtClean="0"/>
              <a:t> </a:t>
            </a:r>
            <a:r>
              <a:rPr lang="en-US" baseline="0" dirty="0" err="1" smtClean="0"/>
              <a:t>mayores</a:t>
            </a:r>
            <a:r>
              <a:rPr lang="en-US" baseline="0" dirty="0" smtClean="0"/>
              <a:t> </a:t>
            </a:r>
            <a:r>
              <a:rPr lang="en-US" baseline="0" dirty="0" err="1" smtClean="0"/>
              <a:t>detalles</a:t>
            </a:r>
            <a:r>
              <a:rPr lang="en-US" baseline="0" dirty="0" smtClean="0"/>
              <a:t> </a:t>
            </a:r>
            <a:r>
              <a:rPr lang="en-US" baseline="0" dirty="0" err="1" smtClean="0"/>
              <a:t>sobre</a:t>
            </a:r>
            <a:r>
              <a:rPr lang="en-US" baseline="0" dirty="0" smtClean="0"/>
              <a:t> la </a:t>
            </a:r>
            <a:r>
              <a:rPr lang="en-US" baseline="0" dirty="0" err="1" smtClean="0"/>
              <a:t>descripción</a:t>
            </a:r>
            <a:r>
              <a:rPr lang="en-US" baseline="0" dirty="0" smtClean="0"/>
              <a:t>, el </a:t>
            </a:r>
            <a:r>
              <a:rPr lang="en-US" baseline="0" dirty="0" err="1" smtClean="0"/>
              <a:t>propósito</a:t>
            </a:r>
            <a:r>
              <a:rPr lang="en-US" baseline="0" dirty="0" smtClean="0"/>
              <a:t> y </a:t>
            </a:r>
            <a:r>
              <a:rPr lang="en-US" baseline="0" dirty="0" err="1" smtClean="0"/>
              <a:t>alcance</a:t>
            </a:r>
            <a:r>
              <a:rPr lang="en-US" baseline="0" dirty="0" smtClean="0"/>
              <a:t>.</a:t>
            </a:r>
          </a:p>
          <a:p>
            <a:pPr defTabSz="928688" eaLnBrk="1" hangingPunct="1">
              <a:spcBef>
                <a:spcPct val="0"/>
              </a:spcBef>
            </a:pPr>
            <a:endParaRPr lang="en-US" dirty="0" smtClean="0"/>
          </a:p>
        </p:txBody>
      </p:sp>
      <p:sp>
        <p:nvSpPr>
          <p:cNvPr id="166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6AD857-9F7B-4DED-A0EA-5FBAA125A4A0}" type="slidenum">
              <a:rPr lang="en-US">
                <a:cs typeface="Arial" charset="0"/>
              </a:rPr>
              <a:pPr fontAlgn="base">
                <a:spcBef>
                  <a:spcPct val="0"/>
                </a:spcBef>
                <a:spcAft>
                  <a:spcPct val="0"/>
                </a:spcAft>
                <a:defRPr/>
              </a:pPr>
              <a:t>89</a:t>
            </a:fld>
            <a:endParaRPr lang="en-US">
              <a:cs typeface="Arial" charset="0"/>
            </a:endParaRPr>
          </a:p>
        </p:txBody>
      </p:sp>
      <p:sp>
        <p:nvSpPr>
          <p:cNvPr id="16691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bwMode="auto">
          <a:noFill/>
          <a:ln>
            <a:solidFill>
              <a:srgbClr val="000000"/>
            </a:solidFill>
            <a:miter lim="800000"/>
            <a:headEnd/>
            <a:tailEnd/>
          </a:ln>
        </p:spPr>
      </p:sp>
      <p:sp>
        <p:nvSpPr>
          <p:cNvPr id="168962" name="Notes Placeholder 2"/>
          <p:cNvSpPr>
            <a:spLocks noGrp="1"/>
          </p:cNvSpPr>
          <p:nvPr>
            <p:ph type="body" idx="1"/>
          </p:nvPr>
        </p:nvSpPr>
        <p:spPr bwMode="auto">
          <a:noFill/>
        </p:spPr>
        <p:txBody>
          <a:bodyPr wrap="square" numCol="1" anchor="t" anchorCtr="0" compatLnSpc="1">
            <a:prstTxWarp prst="textNoShape">
              <a:avLst/>
            </a:prstTxWarp>
          </a:bodyPr>
          <a:lstStyle/>
          <a:p>
            <a:pPr defTabSz="913458" eaLnBrk="1" hangingPunct="1">
              <a:spcBef>
                <a:spcPct val="0"/>
              </a:spcBef>
              <a:defRPr/>
            </a:pPr>
            <a:r>
              <a:rPr lang="en-US" dirty="0" smtClean="0"/>
              <a:t>20 </a:t>
            </a:r>
            <a:r>
              <a:rPr lang="en-US" dirty="0" err="1" smtClean="0"/>
              <a:t>marzo</a:t>
            </a:r>
            <a:r>
              <a:rPr lang="en-US" dirty="0" smtClean="0"/>
              <a:t> 2017: updated to reflect current RDA language.  </a:t>
            </a:r>
            <a:r>
              <a:rPr lang="en-US" b="1" dirty="0" err="1" smtClean="0"/>
              <a:t>Agentes</a:t>
            </a:r>
            <a:r>
              <a:rPr lang="en-US" b="1" dirty="0" smtClean="0"/>
              <a:t> </a:t>
            </a:r>
            <a:r>
              <a:rPr lang="en-US" b="1" dirty="0" err="1" smtClean="0"/>
              <a:t>en</a:t>
            </a:r>
            <a:r>
              <a:rPr lang="en-US" b="1" dirty="0" smtClean="0"/>
              <a:t> </a:t>
            </a:r>
            <a:r>
              <a:rPr lang="en-US" b="1" dirty="0" err="1" smtClean="0"/>
              <a:t>vez</a:t>
            </a:r>
            <a:r>
              <a:rPr lang="en-US" b="1" dirty="0" smtClean="0"/>
              <a:t> de personas, </a:t>
            </a:r>
            <a:r>
              <a:rPr lang="en-US" b="1" dirty="0" err="1" smtClean="0"/>
              <a:t>familias</a:t>
            </a:r>
            <a:r>
              <a:rPr lang="en-US" b="1" dirty="0" smtClean="0"/>
              <a:t>,</a:t>
            </a:r>
            <a:r>
              <a:rPr lang="en-US" b="1" baseline="0" dirty="0" smtClean="0"/>
              <a:t> y </a:t>
            </a:r>
            <a:r>
              <a:rPr lang="en-US" b="1" baseline="0" dirty="0" err="1" smtClean="0"/>
              <a:t>entidades</a:t>
            </a:r>
            <a:r>
              <a:rPr lang="en-US" b="1" baseline="0" dirty="0" smtClean="0"/>
              <a:t> </a:t>
            </a:r>
            <a:r>
              <a:rPr lang="en-US" b="1" baseline="0" dirty="0" err="1" smtClean="0"/>
              <a:t>corporativas</a:t>
            </a:r>
            <a:endParaRPr lang="en-US" b="1" dirty="0" smtClean="0"/>
          </a:p>
          <a:p>
            <a:pPr defTabSz="913458" eaLnBrk="1" hangingPunct="1">
              <a:spcBef>
                <a:spcPct val="0"/>
              </a:spcBef>
            </a:pPr>
            <a:r>
              <a:rPr lang="en-US" dirty="0" smtClean="0">
                <a:latin typeface="Arial" charset="0"/>
              </a:rPr>
              <a:t>Relationship designators are terms used to describe relationships among resources, persons, families, and corporate bodies. The terms describe relationships between entities represented by authorized access points, descriptions, and/or identifiers. </a:t>
            </a:r>
          </a:p>
          <a:p>
            <a:pPr defTabSz="913458" eaLnBrk="1" hangingPunct="1">
              <a:spcBef>
                <a:spcPct val="0"/>
              </a:spcBef>
            </a:pPr>
            <a:endParaRPr lang="en-US" dirty="0" smtClean="0">
              <a:latin typeface="Arial" charset="0"/>
            </a:endParaRPr>
          </a:p>
          <a:p>
            <a:pPr defTabSz="913458" eaLnBrk="1" hangingPunct="1">
              <a:spcBef>
                <a:spcPct val="0"/>
              </a:spcBef>
            </a:pPr>
            <a:r>
              <a:rPr lang="en-US" dirty="0" smtClean="0">
                <a:latin typeface="Arial" charset="0"/>
              </a:rPr>
              <a:t>New designators may be proposed by contacting the PCC Standing Committee on Standards.  If the PCC approves, they will submit the proposal to the RSC that will fast track the approval process.</a:t>
            </a:r>
            <a:endParaRPr lang="en-US" dirty="0" smtClean="0"/>
          </a:p>
          <a:p>
            <a:pPr defTabSz="928688" eaLnBrk="1" hangingPunct="1">
              <a:spcBef>
                <a:spcPct val="0"/>
              </a:spcBef>
            </a:pPr>
            <a:endParaRPr lang="en-US" dirty="0" smtClean="0">
              <a:latin typeface="Arial" charset="0"/>
            </a:endParaRPr>
          </a:p>
          <a:p>
            <a:pPr defTabSz="928688" eaLnBrk="1" hangingPunct="1">
              <a:spcBef>
                <a:spcPct val="0"/>
              </a:spcBef>
            </a:pPr>
            <a:r>
              <a:rPr lang="en-US" dirty="0" smtClean="0">
                <a:latin typeface="Arial" charset="0"/>
              </a:rPr>
              <a:t>Los </a:t>
            </a:r>
            <a:r>
              <a:rPr lang="en-US" dirty="0" err="1" smtClean="0">
                <a:latin typeface="Arial" charset="0"/>
              </a:rPr>
              <a:t>designadores</a:t>
            </a:r>
            <a:r>
              <a:rPr lang="en-US" dirty="0" smtClean="0">
                <a:latin typeface="Arial" charset="0"/>
              </a:rPr>
              <a:t> de </a:t>
            </a:r>
            <a:r>
              <a:rPr lang="en-US" dirty="0" err="1" smtClean="0">
                <a:latin typeface="Arial" charset="0"/>
              </a:rPr>
              <a:t>relación</a:t>
            </a:r>
            <a:r>
              <a:rPr lang="en-US" dirty="0" smtClean="0">
                <a:latin typeface="Arial" charset="0"/>
              </a:rPr>
              <a:t> son </a:t>
            </a:r>
            <a:r>
              <a:rPr lang="en-US" dirty="0" err="1" smtClean="0">
                <a:latin typeface="Arial" charset="0"/>
              </a:rPr>
              <a:t>términos</a:t>
            </a:r>
            <a:r>
              <a:rPr lang="en-US" dirty="0" smtClean="0">
                <a:latin typeface="Arial" charset="0"/>
              </a:rPr>
              <a:t> </a:t>
            </a:r>
            <a:r>
              <a:rPr lang="en-US" dirty="0" err="1" smtClean="0">
                <a:latin typeface="Arial" charset="0"/>
              </a:rPr>
              <a:t>utilizados</a:t>
            </a:r>
            <a:r>
              <a:rPr lang="en-US" dirty="0" smtClean="0">
                <a:latin typeface="Arial" charset="0"/>
              </a:rPr>
              <a:t> para </a:t>
            </a:r>
            <a:r>
              <a:rPr lang="en-US" dirty="0" err="1" smtClean="0">
                <a:latin typeface="Arial" charset="0"/>
              </a:rPr>
              <a:t>describir</a:t>
            </a:r>
            <a:r>
              <a:rPr lang="en-US" dirty="0" smtClean="0">
                <a:latin typeface="Arial" charset="0"/>
              </a:rPr>
              <a:t> </a:t>
            </a:r>
            <a:r>
              <a:rPr lang="en-US" dirty="0" err="1" smtClean="0">
                <a:latin typeface="Arial" charset="0"/>
              </a:rPr>
              <a:t>relaciones</a:t>
            </a:r>
            <a:r>
              <a:rPr lang="en-US" dirty="0" smtClean="0">
                <a:latin typeface="Arial" charset="0"/>
              </a:rPr>
              <a:t> entre recursos, personas, </a:t>
            </a:r>
            <a:r>
              <a:rPr lang="en-US" dirty="0" err="1" smtClean="0">
                <a:latin typeface="Arial" charset="0"/>
              </a:rPr>
              <a:t>familias</a:t>
            </a:r>
            <a:r>
              <a:rPr lang="en-US" dirty="0" smtClean="0">
                <a:latin typeface="Arial" charset="0"/>
              </a:rPr>
              <a:t>, y </a:t>
            </a:r>
            <a:r>
              <a:rPr lang="en-US" dirty="0" err="1" smtClean="0">
                <a:latin typeface="Arial" charset="0"/>
              </a:rPr>
              <a:t>entidades</a:t>
            </a:r>
            <a:r>
              <a:rPr lang="en-US" dirty="0" smtClean="0">
                <a:latin typeface="Arial" charset="0"/>
              </a:rPr>
              <a:t> </a:t>
            </a:r>
            <a:r>
              <a:rPr lang="en-US" dirty="0" err="1" smtClean="0">
                <a:latin typeface="Arial" charset="0"/>
              </a:rPr>
              <a:t>corporativas</a:t>
            </a:r>
            <a:r>
              <a:rPr lang="en-US" dirty="0" smtClean="0">
                <a:latin typeface="Arial" charset="0"/>
              </a:rPr>
              <a:t>. Los </a:t>
            </a:r>
            <a:r>
              <a:rPr lang="en-US" dirty="0" err="1" smtClean="0">
                <a:latin typeface="Arial" charset="0"/>
              </a:rPr>
              <a:t>términos</a:t>
            </a:r>
            <a:r>
              <a:rPr lang="en-US" dirty="0" smtClean="0">
                <a:latin typeface="Arial" charset="0"/>
              </a:rPr>
              <a:t> </a:t>
            </a:r>
            <a:r>
              <a:rPr lang="en-US" dirty="0" err="1" smtClean="0">
                <a:latin typeface="Arial" charset="0"/>
              </a:rPr>
              <a:t>describen</a:t>
            </a:r>
            <a:r>
              <a:rPr lang="en-US" dirty="0" smtClean="0">
                <a:latin typeface="Arial" charset="0"/>
              </a:rPr>
              <a:t> </a:t>
            </a:r>
            <a:r>
              <a:rPr lang="en-US" dirty="0" err="1" smtClean="0">
                <a:latin typeface="Arial" charset="0"/>
              </a:rPr>
              <a:t>las</a:t>
            </a:r>
            <a:r>
              <a:rPr lang="en-US" dirty="0" smtClean="0">
                <a:latin typeface="Arial" charset="0"/>
              </a:rPr>
              <a:t> </a:t>
            </a:r>
            <a:r>
              <a:rPr lang="en-US" dirty="0" err="1" smtClean="0">
                <a:latin typeface="Arial" charset="0"/>
              </a:rPr>
              <a:t>relaciones</a:t>
            </a:r>
            <a:r>
              <a:rPr lang="en-US" dirty="0" smtClean="0">
                <a:latin typeface="Arial" charset="0"/>
              </a:rPr>
              <a:t> entre </a:t>
            </a:r>
            <a:r>
              <a:rPr lang="en-US" dirty="0" err="1" smtClean="0">
                <a:latin typeface="Arial" charset="0"/>
              </a:rPr>
              <a:t>las</a:t>
            </a:r>
            <a:r>
              <a:rPr lang="en-US" dirty="0" smtClean="0">
                <a:latin typeface="Arial" charset="0"/>
              </a:rPr>
              <a:t> </a:t>
            </a:r>
            <a:r>
              <a:rPr lang="en-US" dirty="0" err="1" smtClean="0">
                <a:latin typeface="Arial" charset="0"/>
              </a:rPr>
              <a:t>entidades</a:t>
            </a:r>
            <a:r>
              <a:rPr lang="en-US" dirty="0" smtClean="0">
                <a:latin typeface="Arial" charset="0"/>
              </a:rPr>
              <a:t> </a:t>
            </a:r>
            <a:r>
              <a:rPr lang="en-US" dirty="0" err="1" smtClean="0">
                <a:latin typeface="Arial" charset="0"/>
              </a:rPr>
              <a:t>representadas</a:t>
            </a:r>
            <a:r>
              <a:rPr lang="en-US" dirty="0" smtClean="0">
                <a:latin typeface="Arial" charset="0"/>
              </a:rPr>
              <a:t> </a:t>
            </a:r>
            <a:r>
              <a:rPr lang="en-US" dirty="0" err="1" smtClean="0">
                <a:latin typeface="Arial" charset="0"/>
              </a:rPr>
              <a:t>por</a:t>
            </a:r>
            <a:r>
              <a:rPr lang="en-US" dirty="0" smtClean="0">
                <a:latin typeface="Arial" charset="0"/>
              </a:rPr>
              <a:t> </a:t>
            </a:r>
            <a:r>
              <a:rPr lang="en-US" dirty="0" err="1" smtClean="0">
                <a:latin typeface="Arial" charset="0"/>
              </a:rPr>
              <a:t>puntos</a:t>
            </a:r>
            <a:r>
              <a:rPr lang="en-US" dirty="0" smtClean="0">
                <a:latin typeface="Arial" charset="0"/>
              </a:rPr>
              <a:t> de </a:t>
            </a:r>
            <a:r>
              <a:rPr lang="en-US" dirty="0" err="1" smtClean="0">
                <a:latin typeface="Arial" charset="0"/>
              </a:rPr>
              <a:t>acceso</a:t>
            </a:r>
            <a:r>
              <a:rPr lang="en-US" dirty="0" smtClean="0">
                <a:latin typeface="Arial" charset="0"/>
              </a:rPr>
              <a:t> </a:t>
            </a:r>
            <a:r>
              <a:rPr lang="en-US" dirty="0" err="1" smtClean="0">
                <a:latin typeface="Arial" charset="0"/>
              </a:rPr>
              <a:t>autorizado</a:t>
            </a:r>
            <a:r>
              <a:rPr lang="en-US" dirty="0" smtClean="0">
                <a:latin typeface="Arial" charset="0"/>
              </a:rPr>
              <a:t>, </a:t>
            </a:r>
            <a:r>
              <a:rPr lang="en-US" dirty="0" err="1" smtClean="0">
                <a:latin typeface="Arial" charset="0"/>
              </a:rPr>
              <a:t>descripciones</a:t>
            </a:r>
            <a:r>
              <a:rPr lang="en-US" baseline="0" dirty="0" smtClean="0">
                <a:latin typeface="Arial" charset="0"/>
              </a:rPr>
              <a:t> y/o </a:t>
            </a:r>
            <a:r>
              <a:rPr lang="en-US" baseline="0" dirty="0" err="1" smtClean="0">
                <a:latin typeface="Arial" charset="0"/>
              </a:rPr>
              <a:t>identificadores</a:t>
            </a:r>
            <a:r>
              <a:rPr lang="en-US" baseline="0" dirty="0" smtClean="0">
                <a:latin typeface="Arial" charset="0"/>
              </a:rPr>
              <a:t>.</a:t>
            </a:r>
          </a:p>
          <a:p>
            <a:pPr defTabSz="928688" eaLnBrk="1" hangingPunct="1">
              <a:spcBef>
                <a:spcPct val="0"/>
              </a:spcBef>
            </a:pPr>
            <a:endParaRPr lang="en-US" dirty="0" smtClean="0">
              <a:latin typeface="Arial" charset="0"/>
            </a:endParaRPr>
          </a:p>
          <a:p>
            <a:pPr defTabSz="928688" eaLnBrk="1" hangingPunct="1">
              <a:spcBef>
                <a:spcPct val="0"/>
              </a:spcBef>
            </a:pPr>
            <a:r>
              <a:rPr lang="en-US" dirty="0" smtClean="0">
                <a:latin typeface="Arial" charset="0"/>
              </a:rPr>
              <a:t>Se </a:t>
            </a:r>
            <a:r>
              <a:rPr lang="en-US" dirty="0" err="1" smtClean="0">
                <a:latin typeface="Arial" charset="0"/>
              </a:rPr>
              <a:t>puede</a:t>
            </a:r>
            <a:r>
              <a:rPr lang="en-US" dirty="0" smtClean="0">
                <a:latin typeface="Arial" charset="0"/>
              </a:rPr>
              <a:t> </a:t>
            </a:r>
            <a:r>
              <a:rPr lang="en-US" dirty="0" err="1" smtClean="0">
                <a:latin typeface="Arial" charset="0"/>
              </a:rPr>
              <a:t>proponer</a:t>
            </a:r>
            <a:r>
              <a:rPr lang="en-US" dirty="0" smtClean="0">
                <a:latin typeface="Arial" charset="0"/>
              </a:rPr>
              <a:t> </a:t>
            </a:r>
            <a:r>
              <a:rPr lang="en-US" dirty="0" err="1" smtClean="0">
                <a:latin typeface="Arial" charset="0"/>
              </a:rPr>
              <a:t>nuevos</a:t>
            </a:r>
            <a:r>
              <a:rPr lang="en-US" dirty="0" smtClean="0">
                <a:latin typeface="Arial" charset="0"/>
              </a:rPr>
              <a:t> </a:t>
            </a:r>
            <a:r>
              <a:rPr lang="en-US" dirty="0" err="1" smtClean="0">
                <a:latin typeface="Arial" charset="0"/>
              </a:rPr>
              <a:t>designadores</a:t>
            </a:r>
            <a:r>
              <a:rPr lang="en-US" dirty="0" smtClean="0">
                <a:latin typeface="Arial" charset="0"/>
              </a:rPr>
              <a:t> al </a:t>
            </a:r>
            <a:r>
              <a:rPr lang="en-US" dirty="0" err="1" smtClean="0">
                <a:latin typeface="Arial" charset="0"/>
              </a:rPr>
              <a:t>Comité</a:t>
            </a:r>
            <a:r>
              <a:rPr lang="en-US" dirty="0" smtClean="0">
                <a:latin typeface="Arial" charset="0"/>
              </a:rPr>
              <a:t> Permanente de </a:t>
            </a:r>
            <a:r>
              <a:rPr lang="en-US" dirty="0" err="1" smtClean="0">
                <a:latin typeface="Arial" charset="0"/>
              </a:rPr>
              <a:t>Normas</a:t>
            </a:r>
            <a:r>
              <a:rPr lang="en-US" dirty="0" smtClean="0">
                <a:latin typeface="Arial" charset="0"/>
              </a:rPr>
              <a:t>  (Standing Committee on Standards)</a:t>
            </a:r>
            <a:r>
              <a:rPr lang="en-US" baseline="0" dirty="0" smtClean="0">
                <a:latin typeface="Arial" charset="0"/>
              </a:rPr>
              <a:t> </a:t>
            </a:r>
            <a:r>
              <a:rPr lang="en-US" dirty="0" smtClean="0">
                <a:latin typeface="Arial" charset="0"/>
              </a:rPr>
              <a:t>del PCC. Si el </a:t>
            </a:r>
            <a:r>
              <a:rPr lang="en-US" dirty="0" err="1" smtClean="0">
                <a:latin typeface="Arial" charset="0"/>
              </a:rPr>
              <a:t>PCC</a:t>
            </a:r>
            <a:r>
              <a:rPr lang="en-US" dirty="0" smtClean="0">
                <a:latin typeface="Arial" charset="0"/>
              </a:rPr>
              <a:t> lo </a:t>
            </a:r>
            <a:r>
              <a:rPr lang="en-US" dirty="0" err="1" smtClean="0">
                <a:latin typeface="Arial" charset="0"/>
              </a:rPr>
              <a:t>aprueba</a:t>
            </a:r>
            <a:r>
              <a:rPr lang="en-US" dirty="0" smtClean="0">
                <a:latin typeface="Arial" charset="0"/>
              </a:rPr>
              <a:t>, la </a:t>
            </a:r>
            <a:r>
              <a:rPr lang="en-US" dirty="0" err="1" smtClean="0">
                <a:latin typeface="Arial" charset="0"/>
              </a:rPr>
              <a:t>propuesta</a:t>
            </a:r>
            <a:r>
              <a:rPr lang="en-US" dirty="0" smtClean="0">
                <a:latin typeface="Arial" charset="0"/>
              </a:rPr>
              <a:t> se</a:t>
            </a:r>
            <a:r>
              <a:rPr lang="en-US" baseline="0" dirty="0" smtClean="0">
                <a:latin typeface="Arial" charset="0"/>
              </a:rPr>
              <a:t> </a:t>
            </a:r>
            <a:r>
              <a:rPr lang="en-US" baseline="0" dirty="0" err="1" smtClean="0">
                <a:latin typeface="Arial" charset="0"/>
              </a:rPr>
              <a:t>somete</a:t>
            </a:r>
            <a:r>
              <a:rPr lang="en-US" dirty="0" smtClean="0">
                <a:latin typeface="Arial" charset="0"/>
              </a:rPr>
              <a:t> al JSC </a:t>
            </a:r>
            <a:r>
              <a:rPr lang="en-US" dirty="0" err="1" smtClean="0">
                <a:latin typeface="Arial" charset="0"/>
              </a:rPr>
              <a:t>para</a:t>
            </a:r>
            <a:r>
              <a:rPr lang="en-US" dirty="0" smtClean="0">
                <a:latin typeface="Arial" charset="0"/>
              </a:rPr>
              <a:t> </a:t>
            </a:r>
            <a:r>
              <a:rPr lang="en-US" dirty="0" err="1" smtClean="0">
                <a:latin typeface="Arial" charset="0"/>
              </a:rPr>
              <a:t>agilizar</a:t>
            </a:r>
            <a:r>
              <a:rPr lang="en-US" dirty="0" smtClean="0">
                <a:latin typeface="Arial" charset="0"/>
              </a:rPr>
              <a:t> el </a:t>
            </a:r>
            <a:r>
              <a:rPr lang="en-US" dirty="0" err="1" smtClean="0">
                <a:latin typeface="Arial" charset="0"/>
              </a:rPr>
              <a:t>proceso</a:t>
            </a:r>
            <a:r>
              <a:rPr lang="en-US" dirty="0" smtClean="0">
                <a:latin typeface="Arial" charset="0"/>
              </a:rPr>
              <a:t> de </a:t>
            </a:r>
            <a:r>
              <a:rPr lang="en-US" dirty="0" err="1" smtClean="0">
                <a:latin typeface="Arial" charset="0"/>
              </a:rPr>
              <a:t>aprobación</a:t>
            </a:r>
            <a:r>
              <a:rPr lang="en-US" dirty="0" smtClean="0">
                <a:latin typeface="Arial" charset="0"/>
              </a:rPr>
              <a:t>.</a:t>
            </a:r>
          </a:p>
          <a:p>
            <a:pPr defTabSz="928688" eaLnBrk="1" hangingPunct="1">
              <a:spcBef>
                <a:spcPct val="0"/>
              </a:spcBef>
            </a:pPr>
            <a:endParaRPr lang="en-US" dirty="0" smtClean="0">
              <a:latin typeface="Arial" charset="0"/>
            </a:endParaRPr>
          </a:p>
        </p:txBody>
      </p:sp>
      <p:sp>
        <p:nvSpPr>
          <p:cNvPr id="168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5779B8-2782-4133-8BD2-143046FE9338}" type="slidenum">
              <a:rPr lang="en-US">
                <a:cs typeface="Arial" charset="0"/>
              </a:rPr>
              <a:pPr fontAlgn="base">
                <a:spcBef>
                  <a:spcPct val="0"/>
                </a:spcBef>
                <a:spcAft>
                  <a:spcPct val="0"/>
                </a:spcAft>
                <a:defRPr/>
              </a:pPr>
              <a:t>90</a:t>
            </a:fld>
            <a:endParaRPr lang="en-US">
              <a:cs typeface="Arial" charset="0"/>
            </a:endParaRPr>
          </a:p>
        </p:txBody>
      </p:sp>
      <p:sp>
        <p:nvSpPr>
          <p:cNvPr id="16896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noFill/>
          <a:ln>
            <a:solidFill>
              <a:srgbClr val="000000"/>
            </a:solidFill>
            <a:miter lim="800000"/>
            <a:headEnd/>
            <a:tailEnd/>
          </a:ln>
        </p:spPr>
      </p:sp>
      <p:sp>
        <p:nvSpPr>
          <p:cNvPr id="17101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Los </a:t>
            </a:r>
            <a:r>
              <a:rPr lang="en-US" dirty="0" err="1" smtClean="0"/>
              <a:t>catalogadores</a:t>
            </a:r>
            <a:r>
              <a:rPr lang="en-US" dirty="0" smtClean="0"/>
              <a:t> NACO </a:t>
            </a:r>
            <a:r>
              <a:rPr lang="en-US" dirty="0" err="1" smtClean="0"/>
              <a:t>pueden</a:t>
            </a:r>
            <a:r>
              <a:rPr lang="en-US" dirty="0" smtClean="0"/>
              <a:t> </a:t>
            </a:r>
            <a:r>
              <a:rPr lang="en-US" dirty="0" err="1" smtClean="0"/>
              <a:t>utilizar</a:t>
            </a:r>
            <a:r>
              <a:rPr lang="en-US" dirty="0" smtClean="0"/>
              <a:t> el </a:t>
            </a:r>
            <a:r>
              <a:rPr lang="en-US" dirty="0" err="1" smtClean="0"/>
              <a:t>subcampo</a:t>
            </a:r>
            <a:r>
              <a:rPr lang="en-US" dirty="0" smtClean="0"/>
              <a:t> $i (</a:t>
            </a:r>
            <a:r>
              <a:rPr lang="en-US" dirty="0" err="1" smtClean="0"/>
              <a:t>información</a:t>
            </a:r>
            <a:r>
              <a:rPr lang="en-US" dirty="0" smtClean="0"/>
              <a:t> de la </a:t>
            </a:r>
            <a:r>
              <a:rPr lang="en-US" dirty="0" err="1" smtClean="0"/>
              <a:t>Relación</a:t>
            </a:r>
            <a:r>
              <a:rPr lang="en-US" dirty="0" smtClean="0"/>
              <a:t>) </a:t>
            </a:r>
            <a:r>
              <a:rPr lang="en-US" dirty="0" err="1" smtClean="0"/>
              <a:t>en</a:t>
            </a:r>
            <a:r>
              <a:rPr lang="en-US" dirty="0" smtClean="0"/>
              <a:t> los RANs</a:t>
            </a:r>
            <a:r>
              <a:rPr lang="en-US" baseline="0" dirty="0" smtClean="0"/>
              <a:t> para </a:t>
            </a:r>
            <a:r>
              <a:rPr lang="en-US" baseline="0" dirty="0" err="1" smtClean="0"/>
              <a:t>proveer</a:t>
            </a:r>
            <a:r>
              <a:rPr lang="en-US" baseline="0" dirty="0" smtClean="0"/>
              <a:t> </a:t>
            </a:r>
            <a:r>
              <a:rPr lang="en-US" baseline="0" dirty="0" err="1" smtClean="0"/>
              <a:t>información</a:t>
            </a:r>
            <a:r>
              <a:rPr lang="en-US" baseline="0" dirty="0" smtClean="0"/>
              <a:t> entre </a:t>
            </a:r>
            <a:r>
              <a:rPr lang="en-US" baseline="0" dirty="0" err="1" smtClean="0"/>
              <a:t>puntos</a:t>
            </a:r>
            <a:r>
              <a:rPr lang="en-US" baseline="0" dirty="0" smtClean="0"/>
              <a:t> de </a:t>
            </a:r>
            <a:r>
              <a:rPr lang="en-US" baseline="0" dirty="0" err="1" smtClean="0"/>
              <a:t>acceso</a:t>
            </a:r>
            <a:r>
              <a:rPr lang="en-US" baseline="0" dirty="0" smtClean="0"/>
              <a:t> </a:t>
            </a:r>
            <a:r>
              <a:rPr lang="en-US" baseline="0" dirty="0" err="1" smtClean="0"/>
              <a:t>autorizados</a:t>
            </a:r>
            <a:r>
              <a:rPr lang="en-US" baseline="0" dirty="0" smtClean="0"/>
              <a:t> </a:t>
            </a:r>
            <a:r>
              <a:rPr lang="en-US" b="1" baseline="0" dirty="0" err="1" smtClean="0"/>
              <a:t>excepto</a:t>
            </a:r>
            <a:r>
              <a:rPr lang="en-US" b="1" baseline="0" dirty="0" smtClean="0"/>
              <a:t> para</a:t>
            </a:r>
            <a:r>
              <a:rPr lang="en-US" b="0" baseline="0" dirty="0" smtClean="0"/>
              <a:t> </a:t>
            </a:r>
            <a:r>
              <a:rPr lang="en-US" b="0" baseline="0" dirty="0" err="1" smtClean="0"/>
              <a:t>relaciones</a:t>
            </a:r>
            <a:r>
              <a:rPr lang="en-US" b="0" baseline="0" dirty="0" smtClean="0"/>
              <a:t> de </a:t>
            </a:r>
            <a:r>
              <a:rPr lang="en-US" b="0" baseline="0" dirty="0" err="1" smtClean="0"/>
              <a:t>seudónimos</a:t>
            </a:r>
            <a:r>
              <a:rPr lang="en-US" b="0" baseline="0" dirty="0" smtClean="0"/>
              <a:t> (</a:t>
            </a:r>
            <a:r>
              <a:rPr lang="en-US" b="0" baseline="0" dirty="0" err="1" smtClean="0"/>
              <a:t>identidades</a:t>
            </a:r>
            <a:r>
              <a:rPr lang="en-US" b="0" baseline="0" dirty="0" smtClean="0"/>
              <a:t>) </a:t>
            </a:r>
            <a:r>
              <a:rPr lang="en-US" b="0" baseline="0" dirty="0" err="1" smtClean="0"/>
              <a:t>múltiples</a:t>
            </a:r>
            <a:r>
              <a:rPr lang="en-US" b="0" baseline="0" dirty="0" smtClean="0"/>
              <a:t>, para los </a:t>
            </a:r>
            <a:r>
              <a:rPr lang="en-US" b="0" baseline="0" dirty="0" err="1" smtClean="0"/>
              <a:t>cuales</a:t>
            </a:r>
            <a:r>
              <a:rPr lang="en-US" b="0" baseline="0" dirty="0" smtClean="0"/>
              <a:t> se </a:t>
            </a:r>
            <a:r>
              <a:rPr lang="en-US" b="0" baseline="0" dirty="0" err="1" smtClean="0"/>
              <a:t>utiliza</a:t>
            </a:r>
            <a:r>
              <a:rPr lang="en-US" b="0" baseline="0" dirty="0" smtClean="0"/>
              <a:t> $w </a:t>
            </a:r>
            <a:r>
              <a:rPr lang="en-US" b="0" baseline="0" dirty="0" err="1" smtClean="0"/>
              <a:t>nnnc</a:t>
            </a:r>
            <a:r>
              <a:rPr lang="en-US" b="0" baseline="0" dirty="0" smtClean="0"/>
              <a:t> y </a:t>
            </a:r>
            <a:r>
              <a:rPr lang="en-US" b="0" baseline="0" dirty="0" err="1" smtClean="0"/>
              <a:t>una</a:t>
            </a:r>
            <a:r>
              <a:rPr lang="en-US" b="0" baseline="0" dirty="0" smtClean="0"/>
              <a:t> nota </a:t>
            </a:r>
            <a:r>
              <a:rPr lang="en-US" b="0" baseline="0" dirty="0" err="1" smtClean="0"/>
              <a:t>en</a:t>
            </a:r>
            <a:r>
              <a:rPr lang="en-US" b="0" baseline="0" dirty="0" smtClean="0"/>
              <a:t> el 663. </a:t>
            </a:r>
            <a:r>
              <a:rPr lang="en-US" b="0" baseline="0" dirty="0" err="1" smtClean="0"/>
              <a:t>Vea</a:t>
            </a:r>
            <a:r>
              <a:rPr lang="en-US" b="0" baseline="0" dirty="0" smtClean="0"/>
              <a:t> LC/PCC RDA and AACR2 Practice for Creating Persons Who Use Pseudonyms (http://www.loc.gov/catdir/cpso/pseud.pdf).</a:t>
            </a:r>
          </a:p>
          <a:p>
            <a:pPr eaLnBrk="1" hangingPunct="1">
              <a:spcBef>
                <a:spcPct val="0"/>
              </a:spcBef>
            </a:pPr>
            <a:r>
              <a:rPr lang="en-US" b="0" baseline="0" dirty="0" err="1" smtClean="0"/>
              <a:t>Cuando</a:t>
            </a:r>
            <a:r>
              <a:rPr lang="en-US" b="0" baseline="0" dirty="0" smtClean="0"/>
              <a:t> se </a:t>
            </a:r>
            <a:r>
              <a:rPr lang="en-US" b="0" baseline="0" dirty="0" err="1" smtClean="0"/>
              <a:t>modifique</a:t>
            </a:r>
            <a:r>
              <a:rPr lang="en-US" b="0" baseline="0" dirty="0" smtClean="0"/>
              <a:t> un </a:t>
            </a:r>
            <a:r>
              <a:rPr lang="es-MX" baseline="0" dirty="0" err="1" smtClean="0"/>
              <a:t>RAN</a:t>
            </a:r>
            <a:r>
              <a:rPr lang="es-MX" baseline="0" dirty="0" smtClean="0"/>
              <a:t> que contiene códigos obsoletos en el </a:t>
            </a:r>
            <a:r>
              <a:rPr lang="es-MX" baseline="0" dirty="0" err="1" smtClean="0"/>
              <a:t>subcampo</a:t>
            </a:r>
            <a:r>
              <a:rPr lang="es-MX" baseline="0" dirty="0" smtClean="0"/>
              <a:t> $w, los catalogadores del PCC deben actualizar el RAN, según lo que corresponda.</a:t>
            </a:r>
            <a:r>
              <a:rPr lang="en-US" baseline="0" dirty="0" smtClean="0"/>
              <a:t> </a:t>
            </a:r>
            <a:endParaRPr lang="en-US" dirty="0" smtClean="0"/>
          </a:p>
          <a:p>
            <a:pPr eaLnBrk="1" hangingPunct="1">
              <a:spcBef>
                <a:spcPct val="0"/>
              </a:spcBef>
            </a:pPr>
            <a:endParaRPr lang="en-US" dirty="0" smtClean="0"/>
          </a:p>
          <a:p>
            <a:pPr eaLnBrk="1" hangingPunct="1">
              <a:spcBef>
                <a:spcPct val="0"/>
              </a:spcBef>
            </a:pPr>
            <a:r>
              <a:rPr lang="en-US" dirty="0" smtClean="0"/>
              <a:t>. </a:t>
            </a:r>
          </a:p>
        </p:txBody>
      </p:sp>
      <p:sp>
        <p:nvSpPr>
          <p:cNvPr id="1710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6270D89-10E2-44A6-8437-E10F4327A8C3}" type="slidenum">
              <a:rPr lang="en-US">
                <a:cs typeface="Arial" charset="0"/>
              </a:rPr>
              <a:pPr fontAlgn="base">
                <a:spcBef>
                  <a:spcPct val="0"/>
                </a:spcBef>
                <a:spcAft>
                  <a:spcPct val="0"/>
                </a:spcAft>
                <a:defRPr/>
              </a:pPr>
              <a:t>91</a:t>
            </a:fld>
            <a:endParaRPr lang="en-US">
              <a:cs typeface="Arial" charset="0"/>
            </a:endParaRPr>
          </a:p>
        </p:txBody>
      </p:sp>
      <p:sp>
        <p:nvSpPr>
          <p:cNvPr id="17101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bwMode="auto">
          <a:noFill/>
          <a:ln>
            <a:solidFill>
              <a:srgbClr val="000000"/>
            </a:solidFill>
            <a:miter lim="800000"/>
            <a:headEnd/>
            <a:tailEnd/>
          </a:ln>
        </p:spPr>
      </p:sp>
      <p:sp>
        <p:nvSpPr>
          <p:cNvPr id="173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err="1" smtClean="0"/>
              <a:t>Revisión</a:t>
            </a:r>
            <a:r>
              <a:rPr lang="en-US" dirty="0" smtClean="0"/>
              <a:t>: 6 </a:t>
            </a:r>
            <a:r>
              <a:rPr lang="en-US" dirty="0" err="1" smtClean="0"/>
              <a:t>junio</a:t>
            </a:r>
            <a:r>
              <a:rPr lang="en-US" dirty="0" smtClean="0"/>
              <a:t> 2014</a:t>
            </a:r>
          </a:p>
          <a:p>
            <a:pPr eaLnBrk="1" hangingPunct="1">
              <a:spcBef>
                <a:spcPct val="0"/>
              </a:spcBef>
            </a:pPr>
            <a:r>
              <a:rPr lang="en-US" dirty="0" err="1" smtClean="0"/>
              <a:t>En</a:t>
            </a:r>
            <a:r>
              <a:rPr lang="en-US" dirty="0" smtClean="0"/>
              <a:t> OCLC el </a:t>
            </a:r>
            <a:r>
              <a:rPr lang="en-US" dirty="0" err="1" smtClean="0"/>
              <a:t>subcampo</a:t>
            </a:r>
            <a:r>
              <a:rPr lang="en-US" dirty="0" smtClean="0"/>
              <a:t> "$w r" se </a:t>
            </a:r>
            <a:r>
              <a:rPr lang="en-US" dirty="0" err="1" smtClean="0"/>
              <a:t>despliega</a:t>
            </a:r>
            <a:r>
              <a:rPr lang="en-US" dirty="0" smtClean="0"/>
              <a:t> al final del campo. </a:t>
            </a:r>
            <a:r>
              <a:rPr lang="es-MX" dirty="0" smtClean="0"/>
              <a:t>De lo contrario</a:t>
            </a:r>
            <a:r>
              <a:rPr lang="es-MX" baseline="0" dirty="0" smtClean="0"/>
              <a:t> será</a:t>
            </a:r>
            <a:r>
              <a:rPr lang="es-MX" dirty="0" smtClean="0"/>
              <a:t> el primer </a:t>
            </a:r>
            <a:r>
              <a:rPr lang="es-MX" dirty="0" err="1" smtClean="0"/>
              <a:t>subcampo</a:t>
            </a:r>
            <a:r>
              <a:rPr lang="es-MX" dirty="0" smtClean="0"/>
              <a:t>, que precede el </a:t>
            </a:r>
            <a:r>
              <a:rPr lang="es-MX" dirty="0" err="1" smtClean="0"/>
              <a:t>subcampo</a:t>
            </a:r>
            <a:r>
              <a:rPr lang="es-MX" dirty="0" smtClean="0"/>
              <a:t> $i.</a:t>
            </a:r>
            <a:endParaRPr lang="en-US" dirty="0" smtClean="0"/>
          </a:p>
          <a:p>
            <a:pPr eaLnBrk="1" hangingPunct="1">
              <a:spcBef>
                <a:spcPct val="0"/>
              </a:spcBef>
            </a:pPr>
            <a:endParaRPr lang="en-US" dirty="0" smtClean="0"/>
          </a:p>
        </p:txBody>
      </p:sp>
      <p:sp>
        <p:nvSpPr>
          <p:cNvPr id="173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9A1F71-4306-4B03-B2A1-819A7CAD9ADE}" type="slidenum">
              <a:rPr lang="en-US">
                <a:cs typeface="Arial" charset="0"/>
              </a:rPr>
              <a:pPr fontAlgn="base">
                <a:spcBef>
                  <a:spcPct val="0"/>
                </a:spcBef>
                <a:spcAft>
                  <a:spcPct val="0"/>
                </a:spcAft>
                <a:defRPr/>
              </a:pPr>
              <a:t>92</a:t>
            </a:fld>
            <a:endParaRPr lang="en-US">
              <a:cs typeface="Arial" charset="0"/>
            </a:endParaRPr>
          </a:p>
        </p:txBody>
      </p:sp>
      <p:sp>
        <p:nvSpPr>
          <p:cNvPr id="17306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bwMode="auto">
          <a:noFill/>
          <a:ln>
            <a:solidFill>
              <a:srgbClr val="000000"/>
            </a:solidFill>
            <a:miter lim="800000"/>
            <a:headEnd/>
            <a:tailEnd/>
          </a:ln>
        </p:spPr>
      </p:sp>
      <p:sp>
        <p:nvSpPr>
          <p:cNvPr id="175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p:txBody>
      </p:sp>
      <p:sp>
        <p:nvSpPr>
          <p:cNvPr id="175107"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75108"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F2BA0A-E75B-4381-923D-7A25093FF925}" type="slidenum">
              <a:rPr lang="en-US">
                <a:cs typeface="Arial" charset="0"/>
              </a:rPr>
              <a:pPr fontAlgn="base">
                <a:spcBef>
                  <a:spcPct val="0"/>
                </a:spcBef>
                <a:spcAft>
                  <a:spcPct val="0"/>
                </a:spcAft>
                <a:defRPr/>
              </a:pPr>
              <a:t>93</a:t>
            </a:fld>
            <a:endParaRPr lang="en-US">
              <a:cs typeface="Arial"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bwMode="auto">
          <a:noFill/>
          <a:ln>
            <a:solidFill>
              <a:srgbClr val="000000"/>
            </a:solidFill>
            <a:miter lim="800000"/>
            <a:headEnd/>
            <a:tailEnd/>
          </a:ln>
        </p:spPr>
      </p:sp>
      <p:sp>
        <p:nvSpPr>
          <p:cNvPr id="177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p:txBody>
      </p:sp>
      <p:sp>
        <p:nvSpPr>
          <p:cNvPr id="177155"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7715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0040DC-4919-4FCD-982E-92BA9DE7612A}" type="slidenum">
              <a:rPr lang="en-US">
                <a:cs typeface="Arial" charset="0"/>
              </a:rPr>
              <a:pPr fontAlgn="base">
                <a:spcBef>
                  <a:spcPct val="0"/>
                </a:spcBef>
                <a:spcAft>
                  <a:spcPct val="0"/>
                </a:spcAft>
                <a:defRPr/>
              </a:pPr>
              <a:t>94</a:t>
            </a:fld>
            <a:endParaRPr lang="en-US">
              <a:cs typeface="Arial"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noFill/>
          <a:ln>
            <a:solidFill>
              <a:srgbClr val="000000"/>
            </a:solidFill>
            <a:miter lim="800000"/>
            <a:headEnd/>
            <a:tailEnd/>
          </a:ln>
        </p:spPr>
      </p:sp>
      <p:sp>
        <p:nvSpPr>
          <p:cNvPr id="179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a:t>
            </a:r>
            <a:r>
              <a:rPr lang="en-US" baseline="0" dirty="0" smtClean="0"/>
              <a:t> 2013</a:t>
            </a:r>
            <a:endParaRPr lang="en-US" dirty="0" smtClean="0"/>
          </a:p>
          <a:p>
            <a:pPr eaLnBrk="1" hangingPunct="1">
              <a:spcBef>
                <a:spcPct val="0"/>
              </a:spcBef>
            </a:pPr>
            <a:r>
              <a:rPr lang="en-US" dirty="0" err="1" smtClean="0"/>
              <a:t>Cuando</a:t>
            </a:r>
            <a:r>
              <a:rPr lang="en-US" dirty="0" smtClean="0"/>
              <a:t> se </a:t>
            </a:r>
            <a:r>
              <a:rPr lang="en-US" dirty="0" err="1" smtClean="0"/>
              <a:t>crea</a:t>
            </a:r>
            <a:r>
              <a:rPr lang="en-US" dirty="0" smtClean="0"/>
              <a:t> un </a:t>
            </a:r>
            <a:r>
              <a:rPr lang="en-US" dirty="0" err="1" smtClean="0"/>
              <a:t>registro</a:t>
            </a:r>
            <a:r>
              <a:rPr lang="en-US" dirty="0" smtClean="0"/>
              <a:t> de </a:t>
            </a:r>
            <a:r>
              <a:rPr lang="en-US" dirty="0" err="1" smtClean="0"/>
              <a:t>autoridad</a:t>
            </a:r>
            <a:r>
              <a:rPr lang="en-US" dirty="0" smtClean="0"/>
              <a:t> de </a:t>
            </a:r>
            <a:r>
              <a:rPr lang="en-US" dirty="0" err="1" smtClean="0"/>
              <a:t>nombre</a:t>
            </a:r>
            <a:r>
              <a:rPr lang="en-US" dirty="0" smtClean="0"/>
              <a:t> de </a:t>
            </a:r>
            <a:r>
              <a:rPr lang="en-US" dirty="0" err="1" smtClean="0"/>
              <a:t>una</a:t>
            </a:r>
            <a:r>
              <a:rPr lang="en-US" dirty="0" smtClean="0"/>
              <a:t> persona con </a:t>
            </a:r>
            <a:r>
              <a:rPr lang="en-US" dirty="0" err="1" smtClean="0"/>
              <a:t>diferentes</a:t>
            </a:r>
            <a:r>
              <a:rPr lang="en-US" dirty="0" smtClean="0"/>
              <a:t> </a:t>
            </a:r>
            <a:r>
              <a:rPr lang="en-US" dirty="0" err="1" smtClean="0"/>
              <a:t>identidades</a:t>
            </a:r>
            <a:r>
              <a:rPr lang="en-US" dirty="0" smtClean="0"/>
              <a:t>, </a:t>
            </a:r>
            <a:r>
              <a:rPr lang="en-US" dirty="0" err="1" smtClean="0"/>
              <a:t>siga</a:t>
            </a:r>
            <a:r>
              <a:rPr lang="en-US" dirty="0" smtClean="0"/>
              <a:t> </a:t>
            </a:r>
            <a:r>
              <a:rPr lang="en-US" dirty="0" err="1" smtClean="0"/>
              <a:t>las</a:t>
            </a:r>
            <a:r>
              <a:rPr lang="en-US" dirty="0" smtClean="0"/>
              <a:t> </a:t>
            </a:r>
            <a:r>
              <a:rPr lang="en-US" dirty="0" err="1" smtClean="0"/>
              <a:t>pautas</a:t>
            </a:r>
            <a:r>
              <a:rPr lang="en-US" dirty="0" smtClean="0"/>
              <a:t> del Manual de </a:t>
            </a:r>
            <a:r>
              <a:rPr lang="en-US" dirty="0" err="1" smtClean="0"/>
              <a:t>Catalogación</a:t>
            </a:r>
            <a:r>
              <a:rPr lang="en-US" dirty="0" smtClean="0"/>
              <a:t> </a:t>
            </a:r>
            <a:r>
              <a:rPr lang="en-US" dirty="0" err="1" smtClean="0"/>
              <a:t>Descriptiva</a:t>
            </a:r>
            <a:r>
              <a:rPr lang="en-US" dirty="0" smtClean="0"/>
              <a:t> </a:t>
            </a:r>
            <a:r>
              <a:rPr lang="en-US" dirty="0" err="1" smtClean="0"/>
              <a:t>sección</a:t>
            </a:r>
            <a:r>
              <a:rPr lang="en-US" baseline="0" dirty="0" smtClean="0"/>
              <a:t> Z1 (DCM Z1) de los </a:t>
            </a:r>
            <a:r>
              <a:rPr lang="en-US" baseline="0" dirty="0" err="1" smtClean="0"/>
              <a:t>campos</a:t>
            </a:r>
            <a:r>
              <a:rPr lang="en-US" baseline="0" dirty="0" smtClean="0"/>
              <a:t> 663 y 667 de MARC. Mayor </a:t>
            </a:r>
            <a:r>
              <a:rPr lang="en-US" baseline="0" dirty="0" err="1" smtClean="0"/>
              <a:t>información</a:t>
            </a:r>
            <a:r>
              <a:rPr lang="en-US" baseline="0" dirty="0" smtClean="0"/>
              <a:t> </a:t>
            </a:r>
            <a:r>
              <a:rPr lang="en-US" baseline="0" dirty="0" err="1" smtClean="0"/>
              <a:t>está</a:t>
            </a:r>
            <a:r>
              <a:rPr lang="en-US" baseline="0" dirty="0" smtClean="0"/>
              <a:t> </a:t>
            </a:r>
            <a:r>
              <a:rPr lang="en-US" baseline="0" dirty="0" err="1" smtClean="0"/>
              <a:t>disponible</a:t>
            </a:r>
            <a:r>
              <a:rPr lang="en-US" baseline="0" dirty="0" smtClean="0"/>
              <a:t> en </a:t>
            </a:r>
            <a:r>
              <a:rPr lang="en-US" baseline="0" dirty="0" err="1" smtClean="0"/>
              <a:t>las</a:t>
            </a:r>
            <a:r>
              <a:rPr lang="en-US" baseline="0" dirty="0" smtClean="0"/>
              <a:t> </a:t>
            </a:r>
            <a:r>
              <a:rPr lang="en-US" baseline="0" dirty="0" err="1" smtClean="0"/>
              <a:t>Preguntas</a:t>
            </a:r>
            <a:r>
              <a:rPr lang="en-US" baseline="0" dirty="0" smtClean="0"/>
              <a:t> </a:t>
            </a:r>
            <a:r>
              <a:rPr lang="en-US" baseline="0" dirty="0" err="1" smtClean="0"/>
              <a:t>Frecuentes</a:t>
            </a:r>
            <a:r>
              <a:rPr lang="en-US" baseline="0" dirty="0" smtClean="0"/>
              <a:t> (FAQ) – </a:t>
            </a:r>
            <a:r>
              <a:rPr lang="en-US" baseline="0" dirty="0" err="1" smtClean="0"/>
              <a:t>Práctica</a:t>
            </a:r>
            <a:r>
              <a:rPr lang="en-US" baseline="0" dirty="0" smtClean="0"/>
              <a:t> de LC/PCC RDA y RCA2 </a:t>
            </a:r>
            <a:r>
              <a:rPr lang="en-US" baseline="0" dirty="0" err="1" smtClean="0"/>
              <a:t>para</a:t>
            </a:r>
            <a:r>
              <a:rPr lang="en-US" baseline="0" dirty="0" smtClean="0"/>
              <a:t> la </a:t>
            </a:r>
            <a:r>
              <a:rPr lang="en-US" baseline="0" dirty="0" err="1" smtClean="0"/>
              <a:t>creación</a:t>
            </a:r>
            <a:r>
              <a:rPr lang="en-US" baseline="0" dirty="0" smtClean="0"/>
              <a:t> de RANs </a:t>
            </a:r>
            <a:r>
              <a:rPr lang="en-US" baseline="0" dirty="0" err="1" smtClean="0"/>
              <a:t>para</a:t>
            </a:r>
            <a:r>
              <a:rPr lang="en-US" baseline="0" dirty="0" smtClean="0"/>
              <a:t> personas </a:t>
            </a:r>
            <a:r>
              <a:rPr lang="en-US" baseline="0" dirty="0" err="1" smtClean="0"/>
              <a:t>que</a:t>
            </a:r>
            <a:r>
              <a:rPr lang="en-US" baseline="0" dirty="0" smtClean="0"/>
              <a:t> </a:t>
            </a:r>
            <a:r>
              <a:rPr lang="en-US" baseline="0" dirty="0" err="1" smtClean="0"/>
              <a:t>utilizan</a:t>
            </a:r>
            <a:r>
              <a:rPr lang="en-US" baseline="0" dirty="0" smtClean="0"/>
              <a:t> </a:t>
            </a:r>
            <a:r>
              <a:rPr lang="en-US" baseline="0" dirty="0" err="1" smtClean="0"/>
              <a:t>seudónimos</a:t>
            </a:r>
            <a:r>
              <a:rPr lang="en-US" baseline="0" dirty="0" smtClean="0"/>
              <a:t>: </a:t>
            </a:r>
            <a:r>
              <a:rPr lang="en-US" b="1" dirty="0" smtClean="0">
                <a:sym typeface="Wingdings" pitchFamily="2" charset="2"/>
              </a:rPr>
              <a:t>http://www.loc.gov/catdir/cpso/pseud.pdf</a:t>
            </a:r>
            <a:endParaRPr lang="en-US" dirty="0" smtClean="0"/>
          </a:p>
          <a:p>
            <a:pPr eaLnBrk="1" hangingPunct="1">
              <a:spcBef>
                <a:spcPct val="0"/>
              </a:spcBef>
            </a:pPr>
            <a:endParaRPr lang="en-US" dirty="0" smtClean="0"/>
          </a:p>
          <a:p>
            <a:pPr eaLnBrk="1" hangingPunct="1">
              <a:spcBef>
                <a:spcPct val="0"/>
              </a:spcBef>
            </a:pPr>
            <a:r>
              <a:rPr lang="en-US" dirty="0" smtClean="0"/>
              <a:t>El </a:t>
            </a:r>
            <a:r>
              <a:rPr lang="en-US" dirty="0" err="1" smtClean="0"/>
              <a:t>subcampo</a:t>
            </a:r>
            <a:r>
              <a:rPr lang="en-US" dirty="0" smtClean="0"/>
              <a:t> “$w r + $</a:t>
            </a:r>
            <a:r>
              <a:rPr lang="en-US" dirty="0" err="1" smtClean="0"/>
              <a:t>i</a:t>
            </a:r>
            <a:r>
              <a:rPr lang="en-US" dirty="0" smtClean="0"/>
              <a:t> [</a:t>
            </a:r>
            <a:r>
              <a:rPr lang="en-US" dirty="0" err="1" smtClean="0"/>
              <a:t>Designador</a:t>
            </a:r>
            <a:r>
              <a:rPr lang="en-US" dirty="0" smtClean="0"/>
              <a:t> de </a:t>
            </a:r>
            <a:r>
              <a:rPr lang="en-US" dirty="0" err="1" smtClean="0"/>
              <a:t>Relación</a:t>
            </a:r>
            <a:r>
              <a:rPr lang="en-US" dirty="0" smtClean="0"/>
              <a:t>]” se </a:t>
            </a:r>
            <a:r>
              <a:rPr lang="en-US" dirty="0" err="1" smtClean="0"/>
              <a:t>utiliza</a:t>
            </a:r>
            <a:r>
              <a:rPr lang="en-US" dirty="0" smtClean="0"/>
              <a:t> </a:t>
            </a:r>
            <a:r>
              <a:rPr lang="en-US" b="1" dirty="0" err="1" smtClean="0"/>
              <a:t>solamente</a:t>
            </a:r>
            <a:r>
              <a:rPr lang="en-US" b="1" dirty="0" smtClean="0"/>
              <a:t> en el </a:t>
            </a:r>
            <a:r>
              <a:rPr lang="en-US" b="1" dirty="0" err="1" smtClean="0"/>
              <a:t>caso</a:t>
            </a:r>
            <a:r>
              <a:rPr lang="en-US" b="1" dirty="0" smtClean="0"/>
              <a:t> de 2 </a:t>
            </a:r>
            <a:r>
              <a:rPr lang="en-US" b="1" dirty="0" err="1" smtClean="0"/>
              <a:t>identidades</a:t>
            </a:r>
            <a:r>
              <a:rPr lang="en-US" b="1" dirty="0" smtClean="0"/>
              <a:t> </a:t>
            </a:r>
            <a:r>
              <a:rPr lang="en-US" dirty="0" err="1" smtClean="0"/>
              <a:t>cuando</a:t>
            </a:r>
            <a:r>
              <a:rPr lang="en-US" dirty="0" smtClean="0"/>
              <a:t> </a:t>
            </a:r>
            <a:r>
              <a:rPr lang="en-US" b="1" dirty="0" err="1" smtClean="0"/>
              <a:t>solamente</a:t>
            </a:r>
            <a:r>
              <a:rPr lang="en-US" b="1" dirty="0" smtClean="0"/>
              <a:t> hay 2 </a:t>
            </a:r>
            <a:r>
              <a:rPr lang="en-US" b="1" dirty="0" err="1" smtClean="0"/>
              <a:t>puntos</a:t>
            </a:r>
            <a:r>
              <a:rPr lang="en-US" b="1" dirty="0" smtClean="0"/>
              <a:t> de </a:t>
            </a:r>
            <a:r>
              <a:rPr lang="en-US" b="1" dirty="0" err="1" smtClean="0"/>
              <a:t>acceso</a:t>
            </a:r>
            <a:r>
              <a:rPr lang="en-US" b="1" dirty="0" smtClean="0"/>
              <a:t> y RANs </a:t>
            </a:r>
            <a:r>
              <a:rPr lang="en-US" b="1" dirty="0" err="1" smtClean="0"/>
              <a:t>creados</a:t>
            </a:r>
            <a:r>
              <a:rPr lang="en-US" b="1" dirty="0" smtClean="0"/>
              <a:t> </a:t>
            </a:r>
            <a:r>
              <a:rPr lang="en-US" b="1" dirty="0" err="1" smtClean="0"/>
              <a:t>para</a:t>
            </a:r>
            <a:r>
              <a:rPr lang="en-US" b="1" dirty="0" smtClean="0"/>
              <a:t> </a:t>
            </a:r>
            <a:r>
              <a:rPr lang="en-US" b="1" dirty="0" err="1" smtClean="0"/>
              <a:t>una</a:t>
            </a:r>
            <a:r>
              <a:rPr lang="en-US" b="1" dirty="0" smtClean="0"/>
              <a:t> persona</a:t>
            </a:r>
            <a:r>
              <a:rPr lang="en-US" dirty="0" smtClean="0"/>
              <a:t>.</a:t>
            </a:r>
          </a:p>
          <a:p>
            <a:pPr eaLnBrk="1" hangingPunct="1">
              <a:spcBef>
                <a:spcPct val="0"/>
              </a:spcBef>
            </a:pPr>
            <a:endParaRPr lang="en-US" dirty="0" smtClean="0"/>
          </a:p>
          <a:p>
            <a:pPr eaLnBrk="1" hangingPunct="1">
              <a:spcBef>
                <a:spcPct val="0"/>
              </a:spcBef>
            </a:pPr>
            <a:r>
              <a:rPr lang="en-US" dirty="0" smtClean="0"/>
              <a:t>En OCLC, el </a:t>
            </a:r>
            <a:r>
              <a:rPr lang="en-US" dirty="0" err="1" smtClean="0"/>
              <a:t>subcampo</a:t>
            </a:r>
            <a:r>
              <a:rPr lang="en-US" dirty="0" smtClean="0"/>
              <a:t> $w r se</a:t>
            </a:r>
            <a:r>
              <a:rPr lang="en-US" baseline="0" dirty="0" smtClean="0"/>
              <a:t> </a:t>
            </a:r>
            <a:r>
              <a:rPr lang="en-US" baseline="0" dirty="0" err="1" smtClean="0"/>
              <a:t>despliega</a:t>
            </a:r>
            <a:r>
              <a:rPr lang="en-US" baseline="0" dirty="0" smtClean="0"/>
              <a:t> al final del campo.</a:t>
            </a:r>
            <a:endParaRPr lang="en-US" dirty="0" smtClean="0"/>
          </a:p>
          <a:p>
            <a:pPr eaLnBrk="1" hangingPunct="1">
              <a:spcBef>
                <a:spcPct val="0"/>
              </a:spcBef>
            </a:pPr>
            <a:r>
              <a:rPr lang="en-US" dirty="0" smtClean="0"/>
              <a:t> </a:t>
            </a:r>
          </a:p>
        </p:txBody>
      </p:sp>
      <p:sp>
        <p:nvSpPr>
          <p:cNvPr id="1792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19F018-4E11-4C48-87AC-C3017CDF65EB}" type="slidenum">
              <a:rPr lang="en-US">
                <a:cs typeface="Arial" charset="0"/>
              </a:rPr>
              <a:pPr fontAlgn="base">
                <a:spcBef>
                  <a:spcPct val="0"/>
                </a:spcBef>
                <a:spcAft>
                  <a:spcPct val="0"/>
                </a:spcAft>
                <a:defRPr/>
              </a:pPr>
              <a:t>95</a:t>
            </a:fld>
            <a:endParaRPr lang="en-US">
              <a:cs typeface="Arial" charset="0"/>
            </a:endParaRPr>
          </a:p>
        </p:txBody>
      </p:sp>
      <p:sp>
        <p:nvSpPr>
          <p:cNvPr id="17920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smtClean="0"/>
              <a:t>1 mayo 2013</a:t>
            </a:r>
          </a:p>
          <a:p>
            <a:pPr defTabSz="928688" eaLnBrk="1" hangingPunct="1">
              <a:spcBef>
                <a:spcPct val="0"/>
              </a:spcBef>
            </a:pPr>
            <a:r>
              <a:rPr lang="en-US" dirty="0" err="1" smtClean="0"/>
              <a:t>En</a:t>
            </a:r>
            <a:r>
              <a:rPr lang="en-US" dirty="0" smtClean="0"/>
              <a:t> </a:t>
            </a:r>
            <a:r>
              <a:rPr lang="en-US" dirty="0" err="1" smtClean="0"/>
              <a:t>casos</a:t>
            </a:r>
            <a:r>
              <a:rPr lang="en-US" dirty="0" smtClean="0"/>
              <a:t> de </a:t>
            </a:r>
            <a:r>
              <a:rPr lang="en-US" dirty="0" err="1" smtClean="0"/>
              <a:t>más</a:t>
            </a:r>
            <a:r>
              <a:rPr lang="en-US" dirty="0" smtClean="0"/>
              <a:t> de dos </a:t>
            </a:r>
            <a:r>
              <a:rPr lang="en-US" dirty="0" err="1" smtClean="0"/>
              <a:t>identidades</a:t>
            </a:r>
            <a:r>
              <a:rPr lang="en-US" dirty="0" smtClean="0"/>
              <a:t>, se </a:t>
            </a:r>
            <a:r>
              <a:rPr lang="en-US" dirty="0" err="1" smtClean="0"/>
              <a:t>utiliza</a:t>
            </a:r>
            <a:r>
              <a:rPr lang="en-US" dirty="0" smtClean="0"/>
              <a:t> </a:t>
            </a:r>
            <a:r>
              <a:rPr lang="en-US" dirty="0" err="1" smtClean="0"/>
              <a:t>una</a:t>
            </a:r>
            <a:r>
              <a:rPr lang="en-US" dirty="0" smtClean="0"/>
              <a:t> </a:t>
            </a:r>
            <a:r>
              <a:rPr lang="en-US" dirty="0" err="1" smtClean="0"/>
              <a:t>combinación</a:t>
            </a:r>
            <a:r>
              <a:rPr lang="en-US" dirty="0" smtClean="0"/>
              <a:t> del</a:t>
            </a:r>
            <a:r>
              <a:rPr lang="en-US" baseline="0" dirty="0" smtClean="0"/>
              <a:t> </a:t>
            </a:r>
            <a:r>
              <a:rPr lang="en-US" baseline="0" dirty="0" err="1" smtClean="0"/>
              <a:t>subcampo</a:t>
            </a:r>
            <a:r>
              <a:rPr lang="en-US" baseline="0" dirty="0" smtClean="0"/>
              <a:t> $w </a:t>
            </a:r>
            <a:r>
              <a:rPr lang="en-US" baseline="0" dirty="0" err="1" smtClean="0"/>
              <a:t>nnnc</a:t>
            </a:r>
            <a:r>
              <a:rPr lang="en-US" baseline="0" dirty="0" smtClean="0"/>
              <a:t> y el campo 663, en </a:t>
            </a:r>
            <a:r>
              <a:rPr lang="en-US" baseline="0" dirty="0" err="1" smtClean="0"/>
              <a:t>lugar</a:t>
            </a:r>
            <a:r>
              <a:rPr lang="en-US" baseline="0" dirty="0" smtClean="0"/>
              <a:t> de los </a:t>
            </a:r>
            <a:r>
              <a:rPr lang="en-US" baseline="0" dirty="0" err="1" smtClean="0"/>
              <a:t>subcampos</a:t>
            </a:r>
            <a:r>
              <a:rPr lang="en-US" baseline="0" dirty="0" smtClean="0"/>
              <a:t> $i [</a:t>
            </a:r>
            <a:r>
              <a:rPr lang="en-US" baseline="0" dirty="0" err="1" smtClean="0"/>
              <a:t>Designador</a:t>
            </a:r>
            <a:r>
              <a:rPr lang="en-US" baseline="0" dirty="0" smtClean="0"/>
              <a:t> de </a:t>
            </a:r>
            <a:r>
              <a:rPr lang="en-US" baseline="0" dirty="0" err="1" smtClean="0"/>
              <a:t>relación</a:t>
            </a:r>
            <a:r>
              <a:rPr lang="en-US" baseline="0" dirty="0" smtClean="0"/>
              <a:t>] y $w r.</a:t>
            </a:r>
          </a:p>
          <a:p>
            <a:pPr defTabSz="928688" eaLnBrk="1" hangingPunct="1">
              <a:spcBef>
                <a:spcPct val="0"/>
              </a:spcBef>
            </a:pPr>
            <a:endParaRPr lang="en-US" baseline="0" dirty="0" smtClean="0"/>
          </a:p>
          <a:p>
            <a:pPr defTabSz="928688" eaLnBrk="1" hangingPunct="1">
              <a:spcBef>
                <a:spcPct val="0"/>
              </a:spcBef>
            </a:pPr>
            <a:r>
              <a:rPr lang="en-US" dirty="0" smtClean="0"/>
              <a:t>El</a:t>
            </a:r>
            <a:r>
              <a:rPr lang="en-US" baseline="0" dirty="0" smtClean="0"/>
              <a:t> DCM Z1, </a:t>
            </a:r>
            <a:r>
              <a:rPr lang="en-US" baseline="0" dirty="0" err="1" smtClean="0"/>
              <a:t>provee</a:t>
            </a:r>
            <a:r>
              <a:rPr lang="en-US" baseline="0" dirty="0" smtClean="0"/>
              <a:t> </a:t>
            </a:r>
            <a:r>
              <a:rPr lang="en-US" baseline="0" dirty="0" err="1" smtClean="0"/>
              <a:t>instrucciones</a:t>
            </a:r>
            <a:r>
              <a:rPr lang="en-US" baseline="0" dirty="0" smtClean="0"/>
              <a:t> </a:t>
            </a:r>
            <a:r>
              <a:rPr lang="en-US" baseline="0" dirty="0" err="1" smtClean="0"/>
              <a:t>detalladas</a:t>
            </a:r>
            <a:r>
              <a:rPr lang="en-US" baseline="0" dirty="0" smtClean="0"/>
              <a:t> </a:t>
            </a:r>
            <a:r>
              <a:rPr lang="en-US" baseline="0" dirty="0" err="1" smtClean="0"/>
              <a:t>sobre</a:t>
            </a:r>
            <a:r>
              <a:rPr lang="en-US" baseline="0" dirty="0" smtClean="0"/>
              <a:t> la Nota </a:t>
            </a:r>
            <a:r>
              <a:rPr lang="en-US" baseline="0" dirty="0" err="1" smtClean="0"/>
              <a:t>Compleja</a:t>
            </a:r>
            <a:r>
              <a:rPr lang="en-US" baseline="0" dirty="0" smtClean="0"/>
              <a:t> de </a:t>
            </a:r>
            <a:r>
              <a:rPr lang="en-US" baseline="0" dirty="0" err="1" smtClean="0"/>
              <a:t>Véase</a:t>
            </a:r>
            <a:r>
              <a:rPr lang="en-US" baseline="0" dirty="0" smtClean="0"/>
              <a:t> </a:t>
            </a:r>
            <a:r>
              <a:rPr lang="en-US" baseline="0" dirty="0" err="1" smtClean="0"/>
              <a:t>Además</a:t>
            </a:r>
            <a:r>
              <a:rPr lang="en-US" baseline="0" dirty="0" smtClean="0"/>
              <a:t> en el campo 663 </a:t>
            </a:r>
            <a:r>
              <a:rPr lang="en-US" baseline="0" dirty="0" err="1" smtClean="0"/>
              <a:t>para</a:t>
            </a:r>
            <a:r>
              <a:rPr lang="en-US" baseline="0" dirty="0" smtClean="0"/>
              <a:t> </a:t>
            </a:r>
            <a:r>
              <a:rPr lang="en-US" baseline="0" dirty="0" err="1" smtClean="0"/>
              <a:t>construir</a:t>
            </a:r>
            <a:r>
              <a:rPr lang="en-US" baseline="0" dirty="0" smtClean="0"/>
              <a:t> </a:t>
            </a:r>
            <a:r>
              <a:rPr lang="en-US" baseline="0" dirty="0" err="1" smtClean="0"/>
              <a:t>RANs</a:t>
            </a:r>
            <a:r>
              <a:rPr lang="en-US" baseline="0" dirty="0" smtClean="0"/>
              <a:t> de personas con </a:t>
            </a:r>
            <a:r>
              <a:rPr lang="en-US" baseline="0" dirty="0" err="1" smtClean="0"/>
              <a:t>más</a:t>
            </a:r>
            <a:r>
              <a:rPr lang="en-US" baseline="0" dirty="0" smtClean="0"/>
              <a:t> de dos </a:t>
            </a:r>
            <a:r>
              <a:rPr lang="en-US" baseline="0" dirty="0" err="1" smtClean="0"/>
              <a:t>identidades</a:t>
            </a:r>
            <a:r>
              <a:rPr lang="en-US" baseline="0" dirty="0" smtClean="0"/>
              <a:t>:</a:t>
            </a:r>
          </a:p>
          <a:p>
            <a:pPr defTabSz="928688" eaLnBrk="1" hangingPunct="1">
              <a:spcBef>
                <a:spcPct val="0"/>
              </a:spcBef>
            </a:pPr>
            <a:endParaRPr lang="en-US" baseline="0" dirty="0" smtClean="0"/>
          </a:p>
          <a:p>
            <a:pPr defTabSz="928688" eaLnBrk="1" hangingPunct="1">
              <a:spcBef>
                <a:spcPct val="0"/>
              </a:spcBef>
            </a:pPr>
            <a:r>
              <a:rPr lang="es-MX" baseline="0" dirty="0" smtClean="0"/>
              <a:t>En el registro de autoridad correspondiente al registro de autoridad del "nombre básico" agregue referencias de véase también en un campo 500 con un </a:t>
            </a:r>
            <a:r>
              <a:rPr lang="es-MX" baseline="0" dirty="0" err="1" smtClean="0"/>
              <a:t>subcampo</a:t>
            </a:r>
            <a:r>
              <a:rPr lang="es-MX" baseline="0" dirty="0" smtClean="0"/>
              <a:t> $w codificado “</a:t>
            </a:r>
            <a:r>
              <a:rPr lang="es-MX" baseline="0" dirty="0" err="1" smtClean="0"/>
              <a:t>nnnc</a:t>
            </a:r>
            <a:r>
              <a:rPr lang="es-MX" baseline="0" dirty="0" smtClean="0"/>
              <a:t>" para todos los otros nombres que se utilizan. Justifique el 500 en campos de fuentes 670 de acuerdo con la práctica normal.</a:t>
            </a:r>
            <a:endParaRPr lang="en-US" baseline="0" dirty="0" smtClean="0"/>
          </a:p>
          <a:p>
            <a:pPr defTabSz="928688" eaLnBrk="1" hangingPunct="1">
              <a:spcBef>
                <a:spcPct val="0"/>
              </a:spcBef>
            </a:pPr>
            <a:endParaRPr lang="en-US" dirty="0" smtClean="0"/>
          </a:p>
        </p:txBody>
      </p:sp>
      <p:sp>
        <p:nvSpPr>
          <p:cNvPr id="181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1C82FF-8564-4AC8-BC4A-3DA90693E29B}" type="slidenum">
              <a:rPr lang="en-US">
                <a:cs typeface="Arial" charset="0"/>
              </a:rPr>
              <a:pPr fontAlgn="base">
                <a:spcBef>
                  <a:spcPct val="0"/>
                </a:spcBef>
                <a:spcAft>
                  <a:spcPct val="0"/>
                </a:spcAft>
                <a:defRPr/>
              </a:pPr>
              <a:t>96</a:t>
            </a:fld>
            <a:endParaRPr lang="en-US">
              <a:cs typeface="Arial" charset="0"/>
            </a:endParaRPr>
          </a:p>
        </p:txBody>
      </p:sp>
      <p:sp>
        <p:nvSpPr>
          <p:cNvPr id="18125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a:p>
            <a:pPr eaLnBrk="1" hangingPunct="1">
              <a:spcBef>
                <a:spcPct val="0"/>
              </a:spcBef>
            </a:pPr>
            <a:endParaRPr lang="en-US" dirty="0" smtClean="0"/>
          </a:p>
          <a:p>
            <a:pPr eaLnBrk="1" hangingPunct="1">
              <a:spcBef>
                <a:spcPct val="0"/>
              </a:spcBef>
            </a:pPr>
            <a:r>
              <a:rPr lang="en-US" b="1" dirty="0" smtClean="0"/>
              <a:t>Mire a RAN n80038417 (Paine, Lauran) para </a:t>
            </a:r>
            <a:r>
              <a:rPr lang="en-US" b="1" dirty="0" err="1" smtClean="0"/>
              <a:t>ver</a:t>
            </a:r>
            <a:r>
              <a:rPr lang="en-US" b="1" dirty="0" smtClean="0"/>
              <a:t> </a:t>
            </a:r>
            <a:r>
              <a:rPr lang="en-US" b="1" dirty="0" err="1" smtClean="0"/>
              <a:t>ejemplo</a:t>
            </a:r>
            <a:r>
              <a:rPr lang="en-US" b="1" dirty="0" smtClean="0"/>
              <a:t> de 500 </a:t>
            </a:r>
            <a:r>
              <a:rPr lang="en-US" b="1" dirty="0" err="1" smtClean="0"/>
              <a:t>relaciones</a:t>
            </a:r>
            <a:r>
              <a:rPr lang="en-US" b="1" dirty="0" smtClean="0"/>
              <a:t> a </a:t>
            </a:r>
            <a:r>
              <a:rPr lang="en-US" b="1" dirty="0" err="1" smtClean="0"/>
              <a:t>pseudónimos</a:t>
            </a:r>
            <a:r>
              <a:rPr lang="en-US" b="1" dirty="0" smtClean="0"/>
              <a:t>.</a:t>
            </a:r>
          </a:p>
        </p:txBody>
      </p:sp>
      <p:sp>
        <p:nvSpPr>
          <p:cNvPr id="183299"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83300"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CD294B4-FA9F-4257-A810-7E7FDB05883B}" type="slidenum">
              <a:rPr lang="en-US">
                <a:cs typeface="Arial" charset="0"/>
              </a:rPr>
              <a:pPr fontAlgn="base">
                <a:spcBef>
                  <a:spcPct val="0"/>
                </a:spcBef>
                <a:spcAft>
                  <a:spcPct val="0"/>
                </a:spcAft>
                <a:defRPr/>
              </a:pPr>
              <a:t>97</a:t>
            </a:fld>
            <a:endParaRPr lang="en-US">
              <a:cs typeface="Arial"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12 </a:t>
            </a:r>
            <a:r>
              <a:rPr lang="en-US" dirty="0" err="1" smtClean="0"/>
              <a:t>marzo</a:t>
            </a:r>
            <a:r>
              <a:rPr lang="en-US" dirty="0" smtClean="0"/>
              <a:t> 2014</a:t>
            </a:r>
          </a:p>
        </p:txBody>
      </p:sp>
      <p:sp>
        <p:nvSpPr>
          <p:cNvPr id="185347"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85348"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FE86AC-71A1-46F8-91B6-F6AF46DCC116}" type="slidenum">
              <a:rPr lang="en-US">
                <a:cs typeface="Arial" charset="0"/>
              </a:rPr>
              <a:pPr fontAlgn="base">
                <a:spcBef>
                  <a:spcPct val="0"/>
                </a:spcBef>
                <a:spcAft>
                  <a:spcPct val="0"/>
                </a:spcAft>
                <a:defRPr/>
              </a:pPr>
              <a:t>98</a:t>
            </a:fld>
            <a:endParaRPr lang="en-US">
              <a:cs typeface="Arial"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p:cNvSpPr>
            <a:spLocks noGrp="1" noRot="1" noChangeAspect="1"/>
          </p:cNvSpPr>
          <p:nvPr>
            <p:ph type="sldImg"/>
          </p:nvPr>
        </p:nvSpPr>
        <p:spPr bwMode="auto">
          <a:noFill/>
          <a:ln>
            <a:solidFill>
              <a:srgbClr val="000000"/>
            </a:solidFill>
            <a:miter lim="800000"/>
            <a:headEnd/>
            <a:tailEnd/>
          </a:ln>
        </p:spPr>
      </p:sp>
      <p:sp>
        <p:nvSpPr>
          <p:cNvPr id="187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p:txBody>
      </p:sp>
      <p:sp>
        <p:nvSpPr>
          <p:cNvPr id="187395"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8739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B85A5D-CEC0-4515-93E4-CE58DA97F15F}" type="slidenum">
              <a:rPr lang="en-US">
                <a:cs typeface="Arial" charset="0"/>
              </a:rPr>
              <a:pPr fontAlgn="base">
                <a:spcBef>
                  <a:spcPct val="0"/>
                </a:spcBef>
                <a:spcAft>
                  <a:spcPct val="0"/>
                </a:spcAft>
                <a:defRPr/>
              </a:pPr>
              <a:t>99</a:t>
            </a:fld>
            <a:endParaRPr lang="en-US">
              <a:cs typeface="Arial"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p:txBody>
      </p:sp>
      <p:sp>
        <p:nvSpPr>
          <p:cNvPr id="189443"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189444"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6BD9C3-4227-4E64-B8D0-5A0C3F1388AE}" type="slidenum">
              <a:rPr lang="en-US">
                <a:cs typeface="Arial" charset="0"/>
              </a:rPr>
              <a:pPr fontAlgn="base">
                <a:spcBef>
                  <a:spcPct val="0"/>
                </a:spcBef>
                <a:spcAft>
                  <a:spcPct val="0"/>
                </a:spcAft>
                <a:defRPr/>
              </a:pPr>
              <a:t>100</a:t>
            </a:fld>
            <a:endParaRPr lang="en-US">
              <a:cs typeface="Arial"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p:cNvSpPr>
          <p:nvPr>
            <p:ph type="sldImg"/>
          </p:nvPr>
        </p:nvSpPr>
        <p:spPr bwMode="auto">
          <a:noFill/>
          <a:ln>
            <a:solidFill>
              <a:srgbClr val="000000"/>
            </a:solidFill>
            <a:miter lim="800000"/>
            <a:headEnd/>
            <a:tailEnd/>
          </a:ln>
        </p:spPr>
      </p:sp>
      <p:sp>
        <p:nvSpPr>
          <p:cNvPr id="19149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baseline="0" dirty="0" smtClean="0"/>
              <a:t>Se </a:t>
            </a:r>
            <a:r>
              <a:rPr lang="en-US" baseline="0" dirty="0" err="1" smtClean="0"/>
              <a:t>utiliza</a:t>
            </a:r>
            <a:r>
              <a:rPr lang="en-US" baseline="0" dirty="0" smtClean="0"/>
              <a:t> l</a:t>
            </a:r>
            <a:r>
              <a:rPr lang="en-US" dirty="0" smtClean="0"/>
              <a:t>a </a:t>
            </a:r>
            <a:r>
              <a:rPr lang="en-US" dirty="0" err="1" smtClean="0"/>
              <a:t>misma</a:t>
            </a:r>
            <a:r>
              <a:rPr lang="en-US" baseline="0" dirty="0" smtClean="0"/>
              <a:t> “</a:t>
            </a:r>
            <a:r>
              <a:rPr lang="en-US" baseline="0" dirty="0" err="1" smtClean="0"/>
              <a:t>técnica</a:t>
            </a:r>
            <a:r>
              <a:rPr lang="en-US" baseline="0" dirty="0" smtClean="0"/>
              <a:t>” </a:t>
            </a:r>
            <a:r>
              <a:rPr lang="en-US" baseline="0" dirty="0" err="1" smtClean="0"/>
              <a:t>cuando</a:t>
            </a:r>
            <a:r>
              <a:rPr lang="en-US" baseline="0" dirty="0" smtClean="0"/>
              <a:t> </a:t>
            </a:r>
            <a:r>
              <a:rPr lang="en-US" baseline="0" dirty="0" err="1" smtClean="0"/>
              <a:t>varias</a:t>
            </a:r>
            <a:r>
              <a:rPr lang="en-US" baseline="0" dirty="0" smtClean="0"/>
              <a:t> personas </a:t>
            </a:r>
            <a:r>
              <a:rPr lang="en-US" baseline="0" dirty="0" err="1" smtClean="0"/>
              <a:t>utilizan</a:t>
            </a:r>
            <a:r>
              <a:rPr lang="en-US" baseline="0" dirty="0" smtClean="0"/>
              <a:t> un </a:t>
            </a:r>
            <a:r>
              <a:rPr lang="en-US" baseline="0" dirty="0" err="1" smtClean="0"/>
              <a:t>mismo</a:t>
            </a:r>
            <a:r>
              <a:rPr lang="en-US" baseline="0" dirty="0" smtClean="0"/>
              <a:t> </a:t>
            </a:r>
            <a:r>
              <a:rPr lang="en-US" baseline="0" dirty="0" err="1" smtClean="0"/>
              <a:t>seudónimo</a:t>
            </a:r>
            <a:r>
              <a:rPr lang="en-US" baseline="0" dirty="0" smtClean="0"/>
              <a:t>. La nota 663 </a:t>
            </a:r>
            <a:r>
              <a:rPr lang="en-US" baseline="0" dirty="0" err="1" smtClean="0"/>
              <a:t>para</a:t>
            </a:r>
            <a:r>
              <a:rPr lang="en-US" baseline="0" dirty="0" smtClean="0"/>
              <a:t> un RAN de </a:t>
            </a:r>
            <a:r>
              <a:rPr lang="en-US" baseline="0" dirty="0" err="1" smtClean="0"/>
              <a:t>Identidad</a:t>
            </a:r>
            <a:r>
              <a:rPr lang="en-US" baseline="0" dirty="0" smtClean="0"/>
              <a:t> </a:t>
            </a:r>
            <a:r>
              <a:rPr lang="en-US" baseline="0" dirty="0" err="1" smtClean="0"/>
              <a:t>Compartida</a:t>
            </a:r>
            <a:r>
              <a:rPr lang="en-US" baseline="0" dirty="0" smtClean="0"/>
              <a:t> se </a:t>
            </a:r>
            <a:r>
              <a:rPr lang="en-US" baseline="0" dirty="0" err="1" smtClean="0"/>
              <a:t>leería</a:t>
            </a:r>
            <a:r>
              <a:rPr lang="en-US" baseline="0" dirty="0" smtClean="0"/>
              <a:t>:</a:t>
            </a:r>
          </a:p>
          <a:p>
            <a:pPr eaLnBrk="1" hangingPunct="1">
              <a:spcBef>
                <a:spcPct val="0"/>
              </a:spcBef>
            </a:pPr>
            <a:r>
              <a:rPr lang="en-US" dirty="0" smtClean="0"/>
              <a:t>663 __ $a </a:t>
            </a:r>
            <a:r>
              <a:rPr lang="en-US" dirty="0" err="1" smtClean="0"/>
              <a:t>Seudónimo</a:t>
            </a:r>
            <a:r>
              <a:rPr lang="en-US" dirty="0" smtClean="0"/>
              <a:t> </a:t>
            </a:r>
            <a:r>
              <a:rPr lang="en-US" dirty="0" err="1" smtClean="0"/>
              <a:t>compartido</a:t>
            </a:r>
            <a:r>
              <a:rPr lang="en-US" dirty="0" smtClean="0"/>
              <a:t> de &lt;primer </a:t>
            </a:r>
            <a:r>
              <a:rPr lang="en-US" dirty="0" err="1" smtClean="0"/>
              <a:t>nombre</a:t>
            </a:r>
            <a:r>
              <a:rPr lang="en-US" dirty="0" smtClean="0"/>
              <a:t>&gt; y &lt;</a:t>
            </a:r>
            <a:r>
              <a:rPr lang="en-US" dirty="0" err="1" smtClean="0"/>
              <a:t>segundo</a:t>
            </a:r>
            <a:r>
              <a:rPr lang="en-US" dirty="0" smtClean="0"/>
              <a:t> </a:t>
            </a:r>
            <a:r>
              <a:rPr lang="en-US" dirty="0" err="1" smtClean="0"/>
              <a:t>nombre</a:t>
            </a:r>
            <a:r>
              <a:rPr lang="en-US" dirty="0" smtClean="0"/>
              <a:t>&gt;. Para </a:t>
            </a:r>
            <a:r>
              <a:rPr lang="en-US" dirty="0" err="1" smtClean="0"/>
              <a:t>obras</a:t>
            </a:r>
            <a:r>
              <a:rPr lang="en-US" dirty="0" smtClean="0"/>
              <a:t> de </a:t>
            </a:r>
            <a:r>
              <a:rPr lang="en-US" dirty="0" err="1" smtClean="0"/>
              <a:t>estos</a:t>
            </a:r>
            <a:r>
              <a:rPr lang="en-US" dirty="0" smtClean="0"/>
              <a:t> </a:t>
            </a:r>
            <a:r>
              <a:rPr lang="en-US" dirty="0" err="1" smtClean="0"/>
              <a:t>autores</a:t>
            </a:r>
            <a:r>
              <a:rPr lang="en-US" dirty="0" smtClean="0"/>
              <a:t> </a:t>
            </a:r>
            <a:r>
              <a:rPr lang="en-US" dirty="0" err="1" smtClean="0"/>
              <a:t>escritas</a:t>
            </a:r>
            <a:r>
              <a:rPr lang="en-US" dirty="0" smtClean="0"/>
              <a:t> </a:t>
            </a:r>
            <a:r>
              <a:rPr lang="en-US" dirty="0" err="1" smtClean="0"/>
              <a:t>bajo</a:t>
            </a:r>
            <a:r>
              <a:rPr lang="en-US" dirty="0" smtClean="0"/>
              <a:t> </a:t>
            </a:r>
            <a:r>
              <a:rPr lang="en-US" dirty="0" err="1" smtClean="0"/>
              <a:t>sus</a:t>
            </a:r>
            <a:r>
              <a:rPr lang="en-US" dirty="0" smtClean="0"/>
              <a:t> </a:t>
            </a:r>
            <a:r>
              <a:rPr lang="en-US" dirty="0" err="1" smtClean="0"/>
              <a:t>propios</a:t>
            </a:r>
            <a:r>
              <a:rPr lang="en-US" dirty="0" smtClean="0"/>
              <a:t> </a:t>
            </a:r>
            <a:r>
              <a:rPr lang="en-US" dirty="0" err="1" smtClean="0"/>
              <a:t>nombres</a:t>
            </a:r>
            <a:r>
              <a:rPr lang="en-US" dirty="0" smtClean="0"/>
              <a:t>, </a:t>
            </a:r>
            <a:r>
              <a:rPr lang="en-US" dirty="0" err="1" smtClean="0"/>
              <a:t>busque</a:t>
            </a:r>
            <a:r>
              <a:rPr lang="en-US" dirty="0" smtClean="0"/>
              <a:t> </a:t>
            </a:r>
            <a:r>
              <a:rPr lang="en-US" dirty="0" err="1" smtClean="0"/>
              <a:t>también</a:t>
            </a:r>
            <a:r>
              <a:rPr lang="en-US" dirty="0" smtClean="0"/>
              <a:t> </a:t>
            </a:r>
            <a:r>
              <a:rPr lang="en-US" dirty="0" err="1" smtClean="0"/>
              <a:t>bajo</a:t>
            </a:r>
            <a:r>
              <a:rPr lang="en-US" dirty="0" smtClean="0"/>
              <a:t>: $b &lt;primer </a:t>
            </a:r>
            <a:r>
              <a:rPr lang="en-US" dirty="0" err="1" smtClean="0"/>
              <a:t>nombre</a:t>
            </a:r>
            <a:r>
              <a:rPr lang="en-US" dirty="0" smtClean="0"/>
              <a:t>&gt; $b &lt;</a:t>
            </a:r>
            <a:r>
              <a:rPr lang="en-US" dirty="0" err="1" smtClean="0"/>
              <a:t>segundo</a:t>
            </a:r>
            <a:r>
              <a:rPr lang="en-US" dirty="0" smtClean="0"/>
              <a:t> </a:t>
            </a:r>
            <a:r>
              <a:rPr lang="en-US" dirty="0" err="1" smtClean="0"/>
              <a:t>nombre</a:t>
            </a:r>
            <a:r>
              <a:rPr lang="en-US" dirty="0" smtClean="0"/>
              <a:t>&gt; </a:t>
            </a:r>
            <a:endParaRPr lang="en-US" baseline="0" dirty="0" smtClean="0"/>
          </a:p>
          <a:p>
            <a:pPr eaLnBrk="1" hangingPunct="1">
              <a:spcBef>
                <a:spcPct val="0"/>
              </a:spcBef>
            </a:pPr>
            <a:endParaRPr lang="en-US" dirty="0" smtClean="0"/>
          </a:p>
        </p:txBody>
      </p:sp>
      <p:sp>
        <p:nvSpPr>
          <p:cNvPr id="1914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0DF954-673C-48AE-B805-E3CA0F975C55}" type="slidenum">
              <a:rPr lang="en-US">
                <a:cs typeface="Arial" charset="0"/>
              </a:rPr>
              <a:pPr fontAlgn="base">
                <a:spcBef>
                  <a:spcPct val="0"/>
                </a:spcBef>
                <a:spcAft>
                  <a:spcPct val="0"/>
                </a:spcAft>
                <a:defRPr/>
              </a:pPr>
              <a:t>101</a:t>
            </a:fld>
            <a:endParaRPr lang="en-US">
              <a:cs typeface="Arial" charset="0"/>
            </a:endParaRPr>
          </a:p>
        </p:txBody>
      </p:sp>
      <p:sp>
        <p:nvSpPr>
          <p:cNvPr id="19149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p:cNvSpPr>
            <a:spLocks noGrp="1" noRot="1" noChangeAspect="1"/>
          </p:cNvSpPr>
          <p:nvPr>
            <p:ph type="sldImg"/>
          </p:nvPr>
        </p:nvSpPr>
        <p:spPr bwMode="auto">
          <a:noFill/>
          <a:ln>
            <a:solidFill>
              <a:srgbClr val="000000"/>
            </a:solidFill>
            <a:miter lim="800000"/>
            <a:headEnd/>
            <a:tailEnd/>
          </a:ln>
        </p:spPr>
      </p:sp>
      <p:sp>
        <p:nvSpPr>
          <p:cNvPr id="19353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 2013</a:t>
            </a:r>
          </a:p>
          <a:p>
            <a:pPr eaLnBrk="1" hangingPunct="1">
              <a:spcBef>
                <a:spcPct val="0"/>
              </a:spcBef>
            </a:pPr>
            <a:r>
              <a:rPr lang="en-US" dirty="0" smtClean="0"/>
              <a:t>la nota 663 para el RAN individual </a:t>
            </a:r>
            <a:r>
              <a:rPr lang="en-US" dirty="0" err="1" smtClean="0"/>
              <a:t>deberá</a:t>
            </a:r>
            <a:r>
              <a:rPr lang="en-US" dirty="0" smtClean="0"/>
              <a:t> </a:t>
            </a:r>
            <a:r>
              <a:rPr lang="en-US" dirty="0" err="1" smtClean="0"/>
              <a:t>ser</a:t>
            </a:r>
            <a:r>
              <a:rPr lang="en-US" dirty="0" smtClean="0"/>
              <a:t>:</a:t>
            </a:r>
          </a:p>
          <a:p>
            <a:pPr eaLnBrk="1" hangingPunct="1">
              <a:spcBef>
                <a:spcPct val="0"/>
              </a:spcBef>
            </a:pPr>
            <a:r>
              <a:rPr lang="en-US" dirty="0" smtClean="0"/>
              <a:t>663 __ Para </a:t>
            </a:r>
            <a:r>
              <a:rPr lang="en-US" dirty="0" err="1" smtClean="0"/>
              <a:t>obras</a:t>
            </a:r>
            <a:r>
              <a:rPr lang="en-US" dirty="0" smtClean="0"/>
              <a:t> de </a:t>
            </a:r>
            <a:r>
              <a:rPr lang="en-US" dirty="0" err="1" smtClean="0"/>
              <a:t>este</a:t>
            </a:r>
            <a:r>
              <a:rPr lang="en-US" dirty="0" smtClean="0"/>
              <a:t> </a:t>
            </a:r>
            <a:r>
              <a:rPr lang="en-US" dirty="0" err="1" smtClean="0"/>
              <a:t>autor</a:t>
            </a:r>
            <a:r>
              <a:rPr lang="en-US" dirty="0" smtClean="0"/>
              <a:t> </a:t>
            </a:r>
            <a:r>
              <a:rPr lang="en-US" dirty="0" err="1" smtClean="0"/>
              <a:t>escritas</a:t>
            </a:r>
            <a:r>
              <a:rPr lang="en-US" dirty="0" smtClean="0"/>
              <a:t> en </a:t>
            </a:r>
            <a:r>
              <a:rPr lang="en-US" dirty="0" err="1" smtClean="0"/>
              <a:t>colaboración</a:t>
            </a:r>
            <a:r>
              <a:rPr lang="en-US" dirty="0" smtClean="0"/>
              <a:t> con &lt;</a:t>
            </a:r>
            <a:r>
              <a:rPr lang="en-US" dirty="0" err="1" smtClean="0"/>
              <a:t>nombre</a:t>
            </a:r>
            <a:r>
              <a:rPr lang="en-US" dirty="0" smtClean="0"/>
              <a:t>&gt;, </a:t>
            </a:r>
            <a:r>
              <a:rPr lang="en-US" dirty="0" err="1" smtClean="0"/>
              <a:t>busque</a:t>
            </a:r>
            <a:r>
              <a:rPr lang="en-US" dirty="0" smtClean="0"/>
              <a:t> </a:t>
            </a:r>
            <a:r>
              <a:rPr lang="en-US" dirty="0" err="1" smtClean="0"/>
              <a:t>también</a:t>
            </a:r>
            <a:r>
              <a:rPr lang="en-US" dirty="0" smtClean="0"/>
              <a:t> </a:t>
            </a:r>
            <a:r>
              <a:rPr lang="en-US" dirty="0" err="1" smtClean="0"/>
              <a:t>bajo</a:t>
            </a:r>
            <a:r>
              <a:rPr lang="en-US" dirty="0" smtClean="0"/>
              <a:t>: $b &lt;</a:t>
            </a:r>
            <a:r>
              <a:rPr lang="en-US" dirty="0" err="1" smtClean="0"/>
              <a:t>punto</a:t>
            </a:r>
            <a:r>
              <a:rPr lang="en-US" dirty="0" smtClean="0"/>
              <a:t> de </a:t>
            </a:r>
            <a:r>
              <a:rPr lang="en-US" dirty="0" err="1" smtClean="0"/>
              <a:t>acceso</a:t>
            </a:r>
            <a:r>
              <a:rPr lang="en-US" dirty="0" smtClean="0"/>
              <a:t> </a:t>
            </a:r>
            <a:r>
              <a:rPr lang="en-US" dirty="0" err="1" smtClean="0"/>
              <a:t>para</a:t>
            </a:r>
            <a:r>
              <a:rPr lang="en-US" dirty="0" smtClean="0"/>
              <a:t> la </a:t>
            </a:r>
            <a:r>
              <a:rPr lang="en-US" dirty="0" err="1" smtClean="0"/>
              <a:t>identidad</a:t>
            </a:r>
            <a:r>
              <a:rPr lang="en-US" dirty="0" smtClean="0"/>
              <a:t> </a:t>
            </a:r>
            <a:r>
              <a:rPr lang="en-US" dirty="0" err="1" smtClean="0"/>
              <a:t>compartida</a:t>
            </a:r>
            <a:r>
              <a:rPr lang="en-US" dirty="0" smtClean="0"/>
              <a:t>&gt;</a:t>
            </a:r>
          </a:p>
          <a:p>
            <a:pPr eaLnBrk="1" hangingPunct="1">
              <a:spcBef>
                <a:spcPct val="0"/>
              </a:spcBef>
            </a:pPr>
            <a:endParaRPr lang="en-US" dirty="0" smtClean="0"/>
          </a:p>
        </p:txBody>
      </p:sp>
      <p:sp>
        <p:nvSpPr>
          <p:cNvPr id="193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F7F5CEA-0903-47F4-8335-72C951C14933}" type="slidenum">
              <a:rPr lang="en-US">
                <a:cs typeface="Arial" charset="0"/>
              </a:rPr>
              <a:pPr fontAlgn="base">
                <a:spcBef>
                  <a:spcPct val="0"/>
                </a:spcBef>
                <a:spcAft>
                  <a:spcPct val="0"/>
                </a:spcAft>
                <a:defRPr/>
              </a:pPr>
              <a:t>102</a:t>
            </a:fld>
            <a:endParaRPr lang="en-US">
              <a:cs typeface="Arial" charset="0"/>
            </a:endParaRPr>
          </a:p>
        </p:txBody>
      </p:sp>
      <p:sp>
        <p:nvSpPr>
          <p:cNvPr id="193540"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Image Placeholder 1"/>
          <p:cNvSpPr>
            <a:spLocks noGrp="1" noRot="1" noChangeAspect="1"/>
          </p:cNvSpPr>
          <p:nvPr>
            <p:ph type="sldImg"/>
          </p:nvPr>
        </p:nvSpPr>
        <p:spPr bwMode="auto">
          <a:noFill/>
          <a:ln>
            <a:solidFill>
              <a:srgbClr val="000000"/>
            </a:solidFill>
            <a:miter lim="800000"/>
            <a:headEnd/>
            <a:tailEnd/>
          </a:ln>
        </p:spPr>
      </p:sp>
      <p:sp>
        <p:nvSpPr>
          <p:cNvPr id="1955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p:txBody>
      </p:sp>
      <p:sp>
        <p:nvSpPr>
          <p:cNvPr id="195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64F065-59D0-462D-8E47-84A197EE9A85}" type="slidenum">
              <a:rPr lang="en-US">
                <a:cs typeface="Arial" charset="0"/>
              </a:rPr>
              <a:pPr fontAlgn="base">
                <a:spcBef>
                  <a:spcPct val="0"/>
                </a:spcBef>
                <a:spcAft>
                  <a:spcPct val="0"/>
                </a:spcAft>
                <a:defRPr/>
              </a:pPr>
              <a:t>103</a:t>
            </a:fld>
            <a:endParaRPr lang="en-US">
              <a:cs typeface="Arial" charset="0"/>
            </a:endParaRPr>
          </a:p>
        </p:txBody>
      </p:sp>
      <p:sp>
        <p:nvSpPr>
          <p:cNvPr id="195588"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bwMode="auto">
          <a:noFill/>
          <a:ln>
            <a:solidFill>
              <a:srgbClr val="000000"/>
            </a:solidFill>
            <a:miter lim="800000"/>
            <a:headEnd/>
            <a:tailEnd/>
          </a:ln>
        </p:spPr>
      </p:sp>
      <p:sp>
        <p:nvSpPr>
          <p:cNvPr id="197634" name="Notes Placeholder 2"/>
          <p:cNvSpPr>
            <a:spLocks noGrp="1"/>
          </p:cNvSpPr>
          <p:nvPr>
            <p:ph type="body" idx="1"/>
          </p:nvPr>
        </p:nvSpPr>
        <p:spPr bwMode="auto">
          <a:noFill/>
        </p:spPr>
        <p:txBody>
          <a:bodyPr wrap="square" numCol="1" anchor="t" anchorCtr="0" compatLnSpc="1">
            <a:prstTxWarp prst="textNoShape">
              <a:avLst/>
            </a:prstTxWarp>
          </a:bodyPr>
          <a:lstStyle/>
          <a:p>
            <a:pPr defTabSz="928688" eaLnBrk="1" hangingPunct="1">
              <a:spcBef>
                <a:spcPct val="0"/>
              </a:spcBef>
            </a:pPr>
            <a:r>
              <a:rPr lang="en-US" dirty="0" smtClean="0"/>
              <a:t>11 </a:t>
            </a:r>
            <a:r>
              <a:rPr lang="en-US" dirty="0" err="1" smtClean="0"/>
              <a:t>marzo</a:t>
            </a:r>
            <a:r>
              <a:rPr lang="en-US" dirty="0" smtClean="0"/>
              <a:t> 2014</a:t>
            </a:r>
          </a:p>
          <a:p>
            <a:pPr defTabSz="928688" eaLnBrk="1" hangingPunct="1">
              <a:spcBef>
                <a:spcPct val="0"/>
              </a:spcBef>
            </a:pPr>
            <a:r>
              <a:rPr lang="en-US" dirty="0" err="1" smtClean="0"/>
              <a:t>Noten</a:t>
            </a:r>
            <a:r>
              <a:rPr lang="en-US" dirty="0" smtClean="0"/>
              <a:t> </a:t>
            </a:r>
            <a:r>
              <a:rPr lang="en-US" dirty="0" err="1" smtClean="0"/>
              <a:t>que</a:t>
            </a:r>
            <a:r>
              <a:rPr lang="en-US" dirty="0" smtClean="0"/>
              <a:t> hay</a:t>
            </a:r>
            <a:r>
              <a:rPr lang="en-US" baseline="0" dirty="0" smtClean="0"/>
              <a:t> </a:t>
            </a:r>
            <a:r>
              <a:rPr lang="en-US" baseline="0" dirty="0" err="1" smtClean="0"/>
              <a:t>muy</a:t>
            </a:r>
            <a:r>
              <a:rPr lang="en-US" baseline="0" dirty="0" smtClean="0"/>
              <a:t> </a:t>
            </a:r>
            <a:r>
              <a:rPr lang="en-US" baseline="0" dirty="0" err="1" smtClean="0"/>
              <a:t>pocos</a:t>
            </a:r>
            <a:r>
              <a:rPr lang="en-US" baseline="0" dirty="0" smtClean="0"/>
              <a:t> </a:t>
            </a:r>
            <a:r>
              <a:rPr lang="en-US" baseline="0" dirty="0" err="1" smtClean="0"/>
              <a:t>elementos</a:t>
            </a:r>
            <a:r>
              <a:rPr lang="en-US" baseline="0" dirty="0" smtClean="0"/>
              <a:t> </a:t>
            </a:r>
            <a:r>
              <a:rPr lang="en-US" baseline="0" dirty="0" err="1" smtClean="0"/>
              <a:t>núcleos</a:t>
            </a:r>
            <a:r>
              <a:rPr lang="en-US" baseline="0" dirty="0" smtClean="0"/>
              <a:t> (</a:t>
            </a:r>
            <a:r>
              <a:rPr lang="en-US" baseline="0" dirty="0" err="1" smtClean="0"/>
              <a:t>obligatorios</a:t>
            </a:r>
            <a:r>
              <a:rPr lang="en-US" baseline="0" dirty="0" smtClean="0"/>
              <a:t>) en un </a:t>
            </a:r>
            <a:r>
              <a:rPr lang="en-US" baseline="0" dirty="0" err="1" smtClean="0"/>
              <a:t>registro</a:t>
            </a:r>
            <a:r>
              <a:rPr lang="en-US" baseline="0" dirty="0" smtClean="0"/>
              <a:t> de RDA (</a:t>
            </a:r>
            <a:r>
              <a:rPr lang="en-US" baseline="0" dirty="0" err="1" smtClean="0"/>
              <a:t>señalados</a:t>
            </a:r>
            <a:r>
              <a:rPr lang="en-US" baseline="0" dirty="0" smtClean="0"/>
              <a:t> en color </a:t>
            </a:r>
            <a:r>
              <a:rPr lang="en-US" baseline="0" dirty="0" err="1" smtClean="0"/>
              <a:t>rojo</a:t>
            </a:r>
            <a:r>
              <a:rPr lang="en-US" baseline="0" dirty="0" smtClean="0"/>
              <a:t>). Las </a:t>
            </a:r>
            <a:r>
              <a:rPr lang="en-US" baseline="0" dirty="0" err="1" smtClean="0"/>
              <a:t>instituciones</a:t>
            </a:r>
            <a:r>
              <a:rPr lang="en-US" baseline="0" dirty="0" smtClean="0"/>
              <a:t>, </a:t>
            </a:r>
            <a:r>
              <a:rPr lang="en-US" baseline="0" dirty="0" err="1" smtClean="0"/>
              <a:t>incluido</a:t>
            </a:r>
            <a:r>
              <a:rPr lang="en-US" baseline="0" dirty="0" smtClean="0"/>
              <a:t> el PCC (en color </a:t>
            </a:r>
            <a:r>
              <a:rPr lang="en-US" baseline="0" dirty="0" err="1" smtClean="0"/>
              <a:t>azul</a:t>
            </a:r>
            <a:r>
              <a:rPr lang="en-US" baseline="0" dirty="0" smtClean="0"/>
              <a:t>), </a:t>
            </a:r>
            <a:r>
              <a:rPr lang="en-US" baseline="0" dirty="0" err="1" smtClean="0"/>
              <a:t>pueden</a:t>
            </a:r>
            <a:r>
              <a:rPr lang="en-US" baseline="0" dirty="0" smtClean="0"/>
              <a:t> </a:t>
            </a:r>
            <a:r>
              <a:rPr lang="en-US" baseline="0" dirty="0" err="1" smtClean="0"/>
              <a:t>declarar</a:t>
            </a:r>
            <a:r>
              <a:rPr lang="en-US" baseline="0" dirty="0" smtClean="0"/>
              <a:t> </a:t>
            </a:r>
            <a:r>
              <a:rPr lang="en-US" baseline="0" dirty="0" err="1" smtClean="0"/>
              <a:t>elementos</a:t>
            </a:r>
            <a:r>
              <a:rPr lang="en-US" baseline="0" dirty="0" smtClean="0"/>
              <a:t> </a:t>
            </a:r>
            <a:r>
              <a:rPr lang="en-US" baseline="0" dirty="0" err="1" smtClean="0"/>
              <a:t>requeridos</a:t>
            </a:r>
            <a:r>
              <a:rPr lang="en-US" baseline="0" dirty="0" smtClean="0"/>
              <a:t> </a:t>
            </a:r>
            <a:r>
              <a:rPr lang="en-US" baseline="0" dirty="0" err="1" smtClean="0"/>
              <a:t>adicionales</a:t>
            </a:r>
            <a:r>
              <a:rPr lang="en-US" baseline="0" dirty="0" smtClean="0"/>
              <a:t> en los </a:t>
            </a:r>
            <a:r>
              <a:rPr lang="en-US" baseline="0" dirty="0" err="1" smtClean="0"/>
              <a:t>RANs</a:t>
            </a:r>
            <a:r>
              <a:rPr lang="en-US" baseline="0" dirty="0" smtClean="0"/>
              <a:t> </a:t>
            </a:r>
            <a:r>
              <a:rPr lang="en-US" baseline="0" dirty="0" err="1" smtClean="0"/>
              <a:t>que</a:t>
            </a:r>
            <a:r>
              <a:rPr lang="en-US" baseline="0" dirty="0" smtClean="0"/>
              <a:t> </a:t>
            </a:r>
            <a:r>
              <a:rPr lang="en-US" baseline="0" dirty="0" err="1" smtClean="0"/>
              <a:t>crean</a:t>
            </a:r>
            <a:r>
              <a:rPr lang="en-US" baseline="0" dirty="0" smtClean="0"/>
              <a:t> </a:t>
            </a:r>
            <a:r>
              <a:rPr lang="en-US" baseline="0" dirty="0" err="1" smtClean="0"/>
              <a:t>sus</a:t>
            </a:r>
            <a:r>
              <a:rPr lang="en-US" baseline="0" dirty="0" smtClean="0"/>
              <a:t> </a:t>
            </a:r>
            <a:r>
              <a:rPr lang="en-US" baseline="0" dirty="0" err="1" smtClean="0"/>
              <a:t>catalogadores</a:t>
            </a:r>
            <a:r>
              <a:rPr lang="en-US" baseline="0" dirty="0" smtClean="0"/>
              <a:t>. </a:t>
            </a:r>
            <a:r>
              <a:rPr lang="en-US" baseline="0" dirty="0" err="1" smtClean="0"/>
              <a:t>Por</a:t>
            </a:r>
            <a:r>
              <a:rPr lang="en-US" baseline="0" dirty="0" smtClean="0"/>
              <a:t> </a:t>
            </a:r>
            <a:r>
              <a:rPr lang="en-US" baseline="0" dirty="0" err="1" smtClean="0"/>
              <a:t>ejemplo</a:t>
            </a:r>
            <a:r>
              <a:rPr lang="en-US" baseline="0" dirty="0" smtClean="0"/>
              <a:t>, la </a:t>
            </a:r>
            <a:r>
              <a:rPr lang="en-US" baseline="0" dirty="0" err="1" smtClean="0"/>
              <a:t>primera</a:t>
            </a:r>
            <a:r>
              <a:rPr lang="en-US" baseline="0" dirty="0" smtClean="0"/>
              <a:t> </a:t>
            </a:r>
            <a:r>
              <a:rPr lang="en-US" baseline="0" dirty="0" err="1" smtClean="0"/>
              <a:t>fuente</a:t>
            </a:r>
            <a:r>
              <a:rPr lang="en-US" baseline="0" dirty="0" smtClean="0"/>
              <a:t> </a:t>
            </a:r>
            <a:r>
              <a:rPr lang="en-US" baseline="0" dirty="0" err="1" smtClean="0"/>
              <a:t>consultada</a:t>
            </a:r>
            <a:r>
              <a:rPr lang="en-US" baseline="0" dirty="0" smtClean="0"/>
              <a:t> (670) </a:t>
            </a:r>
            <a:r>
              <a:rPr lang="en-US" baseline="0" dirty="0" err="1" smtClean="0"/>
              <a:t>es</a:t>
            </a:r>
            <a:r>
              <a:rPr lang="en-US" baseline="0" dirty="0" smtClean="0"/>
              <a:t> un </a:t>
            </a:r>
            <a:r>
              <a:rPr lang="en-US" baseline="0" dirty="0" err="1" smtClean="0"/>
              <a:t>elemento</a:t>
            </a:r>
            <a:r>
              <a:rPr lang="en-US" baseline="0" dirty="0" smtClean="0"/>
              <a:t> </a:t>
            </a:r>
            <a:r>
              <a:rPr lang="en-US" baseline="0" dirty="0" err="1" smtClean="0"/>
              <a:t>núcleo</a:t>
            </a:r>
            <a:r>
              <a:rPr lang="en-US" baseline="0" dirty="0" smtClean="0"/>
              <a:t> </a:t>
            </a:r>
            <a:r>
              <a:rPr lang="en-US" baseline="0" dirty="0" err="1" smtClean="0"/>
              <a:t>para</a:t>
            </a:r>
            <a:r>
              <a:rPr lang="en-US" baseline="0" dirty="0" smtClean="0"/>
              <a:t> el PCC. (La </a:t>
            </a:r>
            <a:r>
              <a:rPr lang="en-US" baseline="0" dirty="0" err="1" smtClean="0"/>
              <a:t>lengua</a:t>
            </a:r>
            <a:r>
              <a:rPr lang="en-US" baseline="0" dirty="0" smtClean="0"/>
              <a:t> de la </a:t>
            </a:r>
            <a:r>
              <a:rPr lang="en-US" baseline="0" dirty="0" err="1" smtClean="0"/>
              <a:t>catalogación</a:t>
            </a:r>
            <a:r>
              <a:rPr lang="en-US" baseline="0" dirty="0" smtClean="0"/>
              <a:t> </a:t>
            </a:r>
            <a:r>
              <a:rPr lang="en-US" baseline="0" dirty="0" err="1" smtClean="0"/>
              <a:t>está</a:t>
            </a:r>
            <a:r>
              <a:rPr lang="en-US" baseline="0" dirty="0" smtClean="0"/>
              <a:t> </a:t>
            </a:r>
            <a:r>
              <a:rPr lang="en-US" baseline="0" dirty="0" err="1" smtClean="0"/>
              <a:t>marcada</a:t>
            </a:r>
            <a:r>
              <a:rPr lang="en-US" baseline="0" dirty="0" smtClean="0"/>
              <a:t> en los </a:t>
            </a:r>
            <a:r>
              <a:rPr lang="en-US" baseline="0" dirty="0" err="1" smtClean="0"/>
              <a:t>índices</a:t>
            </a:r>
            <a:r>
              <a:rPr lang="en-US" baseline="0" dirty="0" smtClean="0"/>
              <a:t> </a:t>
            </a:r>
            <a:r>
              <a:rPr lang="en-US" baseline="0" dirty="0" err="1" smtClean="0"/>
              <a:t>como</a:t>
            </a:r>
            <a:r>
              <a:rPr lang="en-US" baseline="0" dirty="0" smtClean="0"/>
              <a:t> </a:t>
            </a:r>
            <a:r>
              <a:rPr lang="en-US" baseline="0" dirty="0" err="1" smtClean="0"/>
              <a:t>núcleo</a:t>
            </a:r>
            <a:r>
              <a:rPr lang="en-US" baseline="0" dirty="0" smtClean="0"/>
              <a:t>, </a:t>
            </a:r>
            <a:r>
              <a:rPr lang="en-US" baseline="0" dirty="0" err="1" smtClean="0"/>
              <a:t>pero</a:t>
            </a:r>
            <a:r>
              <a:rPr lang="en-US" baseline="0" dirty="0" smtClean="0"/>
              <a:t> no en </a:t>
            </a:r>
            <a:r>
              <a:rPr lang="en-US" baseline="0" dirty="0" err="1" smtClean="0"/>
              <a:t>las</a:t>
            </a:r>
            <a:r>
              <a:rPr lang="en-US" baseline="0" dirty="0" smtClean="0"/>
              <a:t> </a:t>
            </a:r>
            <a:r>
              <a:rPr lang="en-US" baseline="0" dirty="0" err="1" smtClean="0"/>
              <a:t>normas</a:t>
            </a:r>
            <a:r>
              <a:rPr lang="en-US" baseline="0" dirty="0" smtClean="0"/>
              <a:t> en </a:t>
            </a:r>
            <a:r>
              <a:rPr lang="en-US" baseline="0" dirty="0" err="1" smtClean="0"/>
              <a:t>sí</a:t>
            </a:r>
            <a:r>
              <a:rPr lang="en-US" baseline="0" dirty="0" smtClean="0"/>
              <a:t>).</a:t>
            </a:r>
            <a:endParaRPr lang="en-US" dirty="0" smtClean="0"/>
          </a:p>
          <a:p>
            <a:pPr defTabSz="928688" eaLnBrk="1" hangingPunct="1">
              <a:spcBef>
                <a:spcPct val="0"/>
              </a:spcBef>
            </a:pPr>
            <a:endParaRPr lang="en-US" dirty="0" smtClean="0"/>
          </a:p>
        </p:txBody>
      </p:sp>
      <p:sp>
        <p:nvSpPr>
          <p:cNvPr id="197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EC63FC-AD45-492A-9D8D-46B0B77843BD}" type="slidenum">
              <a:rPr lang="en-US">
                <a:cs typeface="Arial" charset="0"/>
              </a:rPr>
              <a:pPr fontAlgn="base">
                <a:spcBef>
                  <a:spcPct val="0"/>
                </a:spcBef>
                <a:spcAft>
                  <a:spcPct val="0"/>
                </a:spcAft>
                <a:defRPr/>
              </a:pPr>
              <a:t>104</a:t>
            </a:fld>
            <a:endParaRPr lang="en-US">
              <a:cs typeface="Arial" charset="0"/>
            </a:endParaRPr>
          </a:p>
        </p:txBody>
      </p:sp>
      <p:sp>
        <p:nvSpPr>
          <p:cNvPr id="197636"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p:cNvSpPr>
          <p:nvPr>
            <p:ph type="sldImg"/>
          </p:nvPr>
        </p:nvSpPr>
        <p:spPr bwMode="auto">
          <a:noFill/>
          <a:ln>
            <a:solidFill>
              <a:srgbClr val="000000"/>
            </a:solidFill>
            <a:miter lim="800000"/>
            <a:headEnd/>
            <a:tailEnd/>
          </a:ln>
        </p:spPr>
      </p:sp>
      <p:sp>
        <p:nvSpPr>
          <p:cNvPr id="1996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1 mayo 2013</a:t>
            </a:r>
          </a:p>
        </p:txBody>
      </p:sp>
      <p:sp>
        <p:nvSpPr>
          <p:cNvPr id="199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51D721-F236-44FF-BC1B-1A500ED2C2EF}" type="slidenum">
              <a:rPr lang="en-US">
                <a:cs typeface="Arial" charset="0"/>
              </a:rPr>
              <a:pPr fontAlgn="base">
                <a:spcBef>
                  <a:spcPct val="0"/>
                </a:spcBef>
                <a:spcAft>
                  <a:spcPct val="0"/>
                </a:spcAft>
                <a:defRPr/>
              </a:pPr>
              <a:t>105</a:t>
            </a:fld>
            <a:endParaRPr lang="en-US">
              <a:cs typeface="Arial" charset="0"/>
            </a:endParaRPr>
          </a:p>
        </p:txBody>
      </p:sp>
      <p:sp>
        <p:nvSpPr>
          <p:cNvPr id="199684"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1 mayo</a:t>
            </a:r>
            <a:r>
              <a:rPr lang="en-US" baseline="0" dirty="0" smtClean="0"/>
              <a:t> 2013</a:t>
            </a:r>
            <a:endParaRPr lang="en-US" dirty="0" smtClean="0"/>
          </a:p>
          <a:p>
            <a:pPr eaLnBrk="1" fontAlgn="auto" hangingPunct="1">
              <a:spcBef>
                <a:spcPts val="0"/>
              </a:spcBef>
              <a:spcAft>
                <a:spcPts val="0"/>
              </a:spcAft>
              <a:defRPr/>
            </a:pPr>
            <a:r>
              <a:rPr lang="en-US" dirty="0" smtClean="0"/>
              <a:t>100 1_  Beauman, Ned</a:t>
            </a:r>
          </a:p>
          <a:p>
            <a:pPr marL="232395" indent="-232395" eaLnBrk="1" fontAlgn="auto" hangingPunct="1">
              <a:spcBef>
                <a:spcPts val="0"/>
              </a:spcBef>
              <a:spcAft>
                <a:spcPts val="0"/>
              </a:spcAft>
              <a:buFontTx/>
              <a:buAutoNum type="arabicPlain" startAt="670"/>
              <a:defRPr/>
            </a:pPr>
            <a:r>
              <a:rPr lang="en-US" dirty="0" smtClean="0"/>
              <a:t>       Teleportation accident, 2012 : $b t.p. (Ned Beauman)</a:t>
            </a:r>
          </a:p>
          <a:p>
            <a:pPr eaLnBrk="1" fontAlgn="auto" hangingPunct="1">
              <a:spcBef>
                <a:spcPts val="0"/>
              </a:spcBef>
              <a:spcAft>
                <a:spcPts val="0"/>
              </a:spcAft>
              <a:defRPr/>
            </a:pPr>
            <a:endParaRPr lang="en-US" dirty="0" smtClean="0"/>
          </a:p>
        </p:txBody>
      </p:sp>
      <p:sp>
        <p:nvSpPr>
          <p:cNvPr id="201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AC3CF0-10CF-43B2-B4A0-424081687779}" type="slidenum">
              <a:rPr lang="en-US">
                <a:cs typeface="Arial" charset="0"/>
              </a:rPr>
              <a:pPr fontAlgn="base">
                <a:spcBef>
                  <a:spcPct val="0"/>
                </a:spcBef>
                <a:spcAft>
                  <a:spcPct val="0"/>
                </a:spcAft>
                <a:defRPr/>
              </a:pPr>
              <a:t>106</a:t>
            </a:fld>
            <a:endParaRPr lang="en-US">
              <a:cs typeface="Arial" charset="0"/>
            </a:endParaRPr>
          </a:p>
        </p:txBody>
      </p:sp>
      <p:sp>
        <p:nvSpPr>
          <p:cNvPr id="20173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Image Placeholder 1"/>
          <p:cNvSpPr>
            <a:spLocks noGrp="1" noRot="1" noChangeAspect="1"/>
          </p:cNvSpPr>
          <p:nvPr>
            <p:ph type="sldImg"/>
          </p:nvPr>
        </p:nvSpPr>
        <p:spPr bwMode="auto">
          <a:noFill/>
          <a:ln>
            <a:solidFill>
              <a:srgbClr val="000000"/>
            </a:solidFill>
            <a:miter lim="800000"/>
            <a:headEnd/>
            <a:tailEnd/>
          </a:ln>
        </p:spPr>
      </p:sp>
      <p:sp>
        <p:nvSpPr>
          <p:cNvPr id="20377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endParaRPr lang="en-US" dirty="0" smtClean="0"/>
          </a:p>
        </p:txBody>
      </p:sp>
      <p:sp>
        <p:nvSpPr>
          <p:cNvPr id="203779"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203780"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571EC9-EF35-4F6E-9F37-F7A632A6C338}" type="slidenum">
              <a:rPr lang="en-US">
                <a:cs typeface="Arial" charset="0"/>
              </a:rPr>
              <a:pPr fontAlgn="base">
                <a:spcBef>
                  <a:spcPct val="0"/>
                </a:spcBef>
                <a:spcAft>
                  <a:spcPct val="0"/>
                </a:spcAft>
                <a:defRPr/>
              </a:pPr>
              <a:t>107</a:t>
            </a:fld>
            <a:endParaRPr lang="en-US">
              <a:cs typeface="Arial"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Slide Image Placeholder 1"/>
          <p:cNvSpPr>
            <a:spLocks noGrp="1" noRot="1" noChangeAspect="1"/>
          </p:cNvSpPr>
          <p:nvPr>
            <p:ph type="sldImg"/>
          </p:nvPr>
        </p:nvSpPr>
        <p:spPr bwMode="auto">
          <a:noFill/>
          <a:ln>
            <a:solidFill>
              <a:srgbClr val="000000"/>
            </a:solidFill>
            <a:miter lim="800000"/>
            <a:headEnd/>
            <a:tailEnd/>
          </a:ln>
        </p:spPr>
      </p:sp>
      <p:sp>
        <p:nvSpPr>
          <p:cNvPr id="20582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err="1" smtClean="0"/>
              <a:t>Colofón</a:t>
            </a:r>
            <a:r>
              <a:rPr lang="en-US" dirty="0" smtClean="0"/>
              <a:t> de </a:t>
            </a:r>
            <a:r>
              <a:rPr lang="en-US" i="1" dirty="0" smtClean="0"/>
              <a:t>The Teleportation Accident:</a:t>
            </a:r>
            <a:endParaRPr lang="en-US" dirty="0" smtClean="0"/>
          </a:p>
          <a:p>
            <a:pPr eaLnBrk="1" hangingPunct="1">
              <a:spcBef>
                <a:spcPct val="0"/>
              </a:spcBef>
            </a:pPr>
            <a:endParaRPr lang="en-US" dirty="0" smtClean="0"/>
          </a:p>
          <a:p>
            <a:pPr eaLnBrk="1" hangingPunct="1">
              <a:spcBef>
                <a:spcPct val="0"/>
              </a:spcBef>
            </a:pPr>
            <a:r>
              <a:rPr lang="en-US" dirty="0" smtClean="0"/>
              <a:t>Ned </a:t>
            </a:r>
            <a:r>
              <a:rPr lang="en-US" dirty="0" err="1" smtClean="0"/>
              <a:t>Beauman</a:t>
            </a:r>
            <a:r>
              <a:rPr lang="en-US" dirty="0" smtClean="0"/>
              <a:t> </a:t>
            </a:r>
            <a:r>
              <a:rPr lang="en-US" dirty="0" err="1" smtClean="0"/>
              <a:t>nació</a:t>
            </a:r>
            <a:r>
              <a:rPr lang="en-US" dirty="0" smtClean="0"/>
              <a:t> en 1985 y </a:t>
            </a:r>
            <a:r>
              <a:rPr lang="en-US" dirty="0" err="1" smtClean="0"/>
              <a:t>vivió</a:t>
            </a:r>
            <a:r>
              <a:rPr lang="en-US" dirty="0" smtClean="0"/>
              <a:t> en </a:t>
            </a:r>
            <a:r>
              <a:rPr lang="en-US" dirty="0" err="1" smtClean="0"/>
              <a:t>Londres</a:t>
            </a:r>
            <a:r>
              <a:rPr lang="en-US" dirty="0" smtClean="0"/>
              <a:t>. Su </a:t>
            </a:r>
            <a:r>
              <a:rPr lang="en-US" dirty="0" err="1" smtClean="0"/>
              <a:t>primera</a:t>
            </a:r>
            <a:r>
              <a:rPr lang="en-US" baseline="0" dirty="0" smtClean="0"/>
              <a:t> </a:t>
            </a:r>
            <a:r>
              <a:rPr lang="en-US" baseline="0" dirty="0" err="1" smtClean="0"/>
              <a:t>novela</a:t>
            </a:r>
            <a:r>
              <a:rPr lang="en-US" baseline="0" dirty="0" smtClean="0"/>
              <a:t>, </a:t>
            </a:r>
            <a:r>
              <a:rPr lang="en-US" i="1" baseline="0" dirty="0" smtClean="0"/>
              <a:t>Boxer, Beetle</a:t>
            </a:r>
            <a:r>
              <a:rPr lang="en-US" i="0" baseline="0" dirty="0" smtClean="0"/>
              <a:t>, </a:t>
            </a:r>
            <a:r>
              <a:rPr lang="en-US" i="0" baseline="0" dirty="0" err="1" smtClean="0"/>
              <a:t>ganó</a:t>
            </a:r>
            <a:r>
              <a:rPr lang="en-US" i="0" baseline="0" dirty="0" smtClean="0"/>
              <a:t> el </a:t>
            </a:r>
            <a:r>
              <a:rPr lang="en-US" i="0" baseline="0" dirty="0" err="1" smtClean="0"/>
              <a:t>Premio</a:t>
            </a:r>
            <a:r>
              <a:rPr lang="en-US" i="0" baseline="0" dirty="0" smtClean="0"/>
              <a:t> </a:t>
            </a:r>
            <a:r>
              <a:rPr lang="en-US" dirty="0" smtClean="0"/>
              <a:t>Writers’ Guild </a:t>
            </a:r>
            <a:r>
              <a:rPr lang="en-US" i="0" baseline="0" dirty="0" smtClean="0"/>
              <a:t>a la </a:t>
            </a:r>
            <a:r>
              <a:rPr lang="en-US" i="0" baseline="0" dirty="0" err="1" smtClean="0"/>
              <a:t>mejor</a:t>
            </a:r>
            <a:r>
              <a:rPr lang="en-US" i="0" baseline="0" dirty="0" smtClean="0"/>
              <a:t> </a:t>
            </a:r>
            <a:r>
              <a:rPr lang="en-US" i="0" baseline="0" dirty="0" err="1" smtClean="0"/>
              <a:t>novela</a:t>
            </a:r>
            <a:r>
              <a:rPr lang="en-US" i="0" baseline="0" dirty="0" smtClean="0"/>
              <a:t> y el </a:t>
            </a:r>
            <a:r>
              <a:rPr lang="en-US" dirty="0" smtClean="0"/>
              <a:t>Goldberg Prize </a:t>
            </a:r>
            <a:r>
              <a:rPr lang="en-US" dirty="0" err="1" smtClean="0"/>
              <a:t>para</a:t>
            </a:r>
            <a:r>
              <a:rPr lang="en-US" dirty="0" smtClean="0"/>
              <a:t> la </a:t>
            </a:r>
            <a:r>
              <a:rPr lang="en-US" dirty="0" err="1" smtClean="0"/>
              <a:t>mejor</a:t>
            </a:r>
            <a:r>
              <a:rPr lang="en-US" dirty="0" smtClean="0"/>
              <a:t> </a:t>
            </a:r>
            <a:r>
              <a:rPr lang="en-US" dirty="0" err="1" smtClean="0"/>
              <a:t>obra</a:t>
            </a:r>
            <a:r>
              <a:rPr lang="en-US" dirty="0" smtClean="0"/>
              <a:t> de </a:t>
            </a:r>
            <a:r>
              <a:rPr lang="en-US" dirty="0" err="1" smtClean="0"/>
              <a:t>ficción</a:t>
            </a:r>
            <a:r>
              <a:rPr lang="en-US" dirty="0" smtClean="0"/>
              <a:t> </a:t>
            </a:r>
            <a:r>
              <a:rPr lang="en-US" dirty="0" err="1" smtClean="0"/>
              <a:t>como</a:t>
            </a:r>
            <a:r>
              <a:rPr lang="en-US" dirty="0" smtClean="0"/>
              <a:t> debut </a:t>
            </a:r>
            <a:r>
              <a:rPr lang="en-US" dirty="0" err="1" smtClean="0"/>
              <a:t>excepcional</a:t>
            </a:r>
            <a:r>
              <a:rPr lang="en-US" dirty="0" smtClean="0"/>
              <a:t>, y </a:t>
            </a:r>
            <a:r>
              <a:rPr lang="en-US" dirty="0" err="1" smtClean="0"/>
              <a:t>estuvo</a:t>
            </a:r>
            <a:r>
              <a:rPr lang="en-US" dirty="0" smtClean="0"/>
              <a:t> en </a:t>
            </a:r>
            <a:r>
              <a:rPr lang="en-US" dirty="0" err="1" smtClean="0"/>
              <a:t>las</a:t>
            </a:r>
            <a:r>
              <a:rPr lang="en-US" dirty="0" smtClean="0"/>
              <a:t> </a:t>
            </a:r>
            <a:r>
              <a:rPr lang="en-US" dirty="0" err="1" smtClean="0"/>
              <a:t>listas</a:t>
            </a:r>
            <a:r>
              <a:rPr lang="en-US" dirty="0" smtClean="0"/>
              <a:t> de Guardian First Book Award y Desmond Elliot Prize. En 2011 </a:t>
            </a:r>
            <a:r>
              <a:rPr lang="en-US" dirty="0" err="1" smtClean="0"/>
              <a:t>fue</a:t>
            </a:r>
            <a:r>
              <a:rPr lang="en-US" dirty="0" smtClean="0"/>
              <a:t> </a:t>
            </a:r>
            <a:r>
              <a:rPr lang="en-US" dirty="0" err="1" smtClean="0"/>
              <a:t>elegido</a:t>
            </a:r>
            <a:r>
              <a:rPr lang="en-US" dirty="0" smtClean="0"/>
              <a:t> </a:t>
            </a:r>
            <a:r>
              <a:rPr lang="en-US" dirty="0" err="1" smtClean="0"/>
              <a:t>por</a:t>
            </a:r>
            <a:r>
              <a:rPr lang="en-US" dirty="0" smtClean="0"/>
              <a:t> </a:t>
            </a:r>
            <a:r>
              <a:rPr lang="en-US" i="1" dirty="0" smtClean="0"/>
              <a:t>The Culture Show</a:t>
            </a:r>
            <a:r>
              <a:rPr lang="en-US" i="0" dirty="0" smtClean="0"/>
              <a:t> </a:t>
            </a:r>
            <a:r>
              <a:rPr lang="en-US" i="0" dirty="0" err="1" smtClean="0"/>
              <a:t>como</a:t>
            </a:r>
            <a:r>
              <a:rPr lang="en-US" i="0" dirty="0" smtClean="0"/>
              <a:t> </a:t>
            </a:r>
            <a:r>
              <a:rPr lang="en-US" i="0" dirty="0" err="1" smtClean="0"/>
              <a:t>uno</a:t>
            </a:r>
            <a:r>
              <a:rPr lang="en-US" i="0" baseline="0" dirty="0" smtClean="0"/>
              <a:t> de los </a:t>
            </a:r>
            <a:r>
              <a:rPr lang="en-US" i="0" baseline="0" dirty="0" err="1" smtClean="0"/>
              <a:t>Doce</a:t>
            </a:r>
            <a:r>
              <a:rPr lang="en-US" i="0" baseline="0" dirty="0" smtClean="0"/>
              <a:t> </a:t>
            </a:r>
            <a:r>
              <a:rPr lang="en-US" i="0" baseline="0" dirty="0" err="1" smtClean="0"/>
              <a:t>Mejores</a:t>
            </a:r>
            <a:r>
              <a:rPr lang="en-US" i="0" baseline="0" dirty="0" smtClean="0"/>
              <a:t> </a:t>
            </a:r>
            <a:r>
              <a:rPr lang="en-US" i="0" baseline="0" dirty="0" err="1" smtClean="0"/>
              <a:t>Escritores</a:t>
            </a:r>
            <a:r>
              <a:rPr lang="en-US" i="0" baseline="0" dirty="0" smtClean="0"/>
              <a:t> </a:t>
            </a:r>
            <a:r>
              <a:rPr lang="en-US" i="0" baseline="0" dirty="0" err="1" smtClean="0"/>
              <a:t>Nuevos</a:t>
            </a:r>
            <a:r>
              <a:rPr lang="en-US" i="0" baseline="0" dirty="0" smtClean="0"/>
              <a:t> </a:t>
            </a:r>
            <a:r>
              <a:rPr lang="en-US" i="0" baseline="0" dirty="0" err="1" smtClean="0"/>
              <a:t>Británicos</a:t>
            </a:r>
            <a:r>
              <a:rPr lang="en-US" i="0" baseline="0" dirty="0" smtClean="0"/>
              <a:t>.</a:t>
            </a:r>
          </a:p>
          <a:p>
            <a:pPr eaLnBrk="1" hangingPunct="1">
              <a:spcBef>
                <a:spcPct val="0"/>
              </a:spcBef>
            </a:pPr>
            <a:endParaRPr lang="en-US" i="0" baseline="0" dirty="0" smtClean="0"/>
          </a:p>
        </p:txBody>
      </p:sp>
      <p:sp>
        <p:nvSpPr>
          <p:cNvPr id="205827"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205828"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61ECC1-0F62-4835-BC3C-A787E0F6D916}" type="slidenum">
              <a:rPr lang="en-US">
                <a:cs typeface="Arial" charset="0"/>
              </a:rPr>
              <a:pPr fontAlgn="base">
                <a:spcBef>
                  <a:spcPct val="0"/>
                </a:spcBef>
                <a:spcAft>
                  <a:spcPct val="0"/>
                </a:spcAft>
                <a:defRPr/>
              </a:pPr>
              <a:t>108</a:t>
            </a:fld>
            <a:endParaRPr lang="en-US">
              <a:cs typeface="Arial"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bwMode="auto">
          <a:noFill/>
          <a:ln>
            <a:solidFill>
              <a:srgbClr val="000000"/>
            </a:solidFill>
            <a:miter lim="800000"/>
            <a:headEnd/>
            <a:tailEnd/>
          </a:ln>
        </p:spPr>
      </p:sp>
      <p:sp>
        <p:nvSpPr>
          <p:cNvPr id="20787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smtClean="0"/>
              <a:t>100 1_  Carter, William</a:t>
            </a:r>
          </a:p>
          <a:p>
            <a:pPr eaLnBrk="1" hangingPunct="1">
              <a:spcBef>
                <a:spcPct val="0"/>
              </a:spcBef>
            </a:pPr>
            <a:r>
              <a:rPr lang="en-US" dirty="0" smtClean="0"/>
              <a:t>670       Causes and Spirits, 2011 : $b </a:t>
            </a:r>
            <a:r>
              <a:rPr lang="en-US" dirty="0" err="1" smtClean="0"/>
              <a:t>t.p</a:t>
            </a:r>
            <a:r>
              <a:rPr lang="en-US" dirty="0" smtClean="0"/>
              <a:t>. (William Carter)</a:t>
            </a:r>
          </a:p>
        </p:txBody>
      </p:sp>
      <p:sp>
        <p:nvSpPr>
          <p:cNvPr id="207875"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20787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22E1DA-E9A8-4E51-9E2E-F0C8F40F0DBE}" type="slidenum">
              <a:rPr lang="en-US">
                <a:cs typeface="Arial" charset="0"/>
              </a:rPr>
              <a:pPr fontAlgn="base">
                <a:spcBef>
                  <a:spcPct val="0"/>
                </a:spcBef>
                <a:spcAft>
                  <a:spcPct val="0"/>
                </a:spcAft>
                <a:defRPr/>
              </a:pPr>
              <a:t>109</a:t>
            </a:fld>
            <a:endParaRPr lang="en-US">
              <a:cs typeface="Arial"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bwMode="auto">
          <a:noFill/>
          <a:ln>
            <a:solidFill>
              <a:srgbClr val="000000"/>
            </a:solidFill>
            <a:miter lim="800000"/>
            <a:headEnd/>
            <a:tailEnd/>
          </a:ln>
        </p:spPr>
      </p:sp>
      <p:sp>
        <p:nvSpPr>
          <p:cNvPr id="209922" name="Notes Placeholder 2"/>
          <p:cNvSpPr>
            <a:spLocks noGrp="1"/>
          </p:cNvSpPr>
          <p:nvPr>
            <p:ph type="body" idx="1"/>
          </p:nvPr>
        </p:nvSpPr>
        <p:spPr bwMode="auto">
          <a:xfrm>
            <a:off x="368300" y="4260850"/>
            <a:ext cx="6324600" cy="4648200"/>
          </a:xfrm>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1 mayo</a:t>
            </a:r>
            <a:r>
              <a:rPr lang="en-US" baseline="0" dirty="0" smtClean="0"/>
              <a:t> 2013</a:t>
            </a:r>
            <a:endParaRPr lang="en-US" dirty="0" smtClean="0"/>
          </a:p>
          <a:p>
            <a:pPr eaLnBrk="1" hangingPunct="1">
              <a:spcBef>
                <a:spcPct val="0"/>
              </a:spcBef>
            </a:pPr>
            <a:r>
              <a:rPr lang="en-US" dirty="0" err="1" smtClean="0"/>
              <a:t>En</a:t>
            </a:r>
            <a:r>
              <a:rPr lang="en-US" dirty="0" smtClean="0"/>
              <a:t> la </a:t>
            </a:r>
            <a:r>
              <a:rPr lang="en-US" dirty="0" err="1" smtClean="0"/>
              <a:t>sobrecubierta</a:t>
            </a:r>
            <a:r>
              <a:rPr lang="en-US" dirty="0" smtClean="0"/>
              <a:t> de </a:t>
            </a:r>
            <a:r>
              <a:rPr lang="en-US" i="1" dirty="0" smtClean="0"/>
              <a:t>Causes and Spirits</a:t>
            </a:r>
            <a:r>
              <a:rPr lang="en-US" i="0" dirty="0" smtClean="0"/>
              <a:t>:</a:t>
            </a:r>
          </a:p>
          <a:p>
            <a:pPr eaLnBrk="1" hangingPunct="1">
              <a:spcBef>
                <a:spcPct val="0"/>
              </a:spcBef>
            </a:pPr>
            <a:endParaRPr lang="en-US" i="0" dirty="0" smtClean="0"/>
          </a:p>
          <a:p>
            <a:pPr eaLnBrk="1" hangingPunct="1">
              <a:spcBef>
                <a:spcPct val="0"/>
              </a:spcBef>
            </a:pPr>
            <a:r>
              <a:rPr lang="en-US" i="0" dirty="0" err="1" smtClean="0"/>
              <a:t>Nació</a:t>
            </a:r>
            <a:r>
              <a:rPr lang="en-US" i="0" dirty="0" smtClean="0"/>
              <a:t> en Los Angeles en 1934, William Carter </a:t>
            </a:r>
            <a:r>
              <a:rPr lang="es-MX" i="0" dirty="0" smtClean="0"/>
              <a:t>se graduó con Honores en el Programa de Humanidades en la Universidad de Stanford, donde se graduó en 1957. Se mudó a Berkeley, donde empezó su atracción por la fotografía para, posteriormente, convertirse en un fotógrafo profesional, escritor y editor.</a:t>
            </a:r>
          </a:p>
          <a:p>
            <a:pPr eaLnBrk="1" hangingPunct="1">
              <a:spcBef>
                <a:spcPct val="0"/>
              </a:spcBef>
            </a:pPr>
            <a:endParaRPr lang="es-MX" i="0" dirty="0" smtClean="0"/>
          </a:p>
          <a:p>
            <a:pPr eaLnBrk="1" hangingPunct="1">
              <a:spcBef>
                <a:spcPct val="0"/>
              </a:spcBef>
            </a:pPr>
            <a:r>
              <a:rPr lang="es-MX" i="0" dirty="0" smtClean="0"/>
              <a:t>Carter se trasladó a Nueva York en 1962, donde trabajó como redactor en la editorial de libros </a:t>
            </a:r>
            <a:r>
              <a:rPr lang="es-MX" i="0" dirty="0" err="1" smtClean="0"/>
              <a:t>Harper</a:t>
            </a:r>
            <a:r>
              <a:rPr lang="es-MX" i="0" dirty="0" smtClean="0"/>
              <a:t> &amp; </a:t>
            </a:r>
            <a:r>
              <a:rPr lang="es-MX" i="0" dirty="0" err="1" smtClean="0"/>
              <a:t>Row</a:t>
            </a:r>
            <a:r>
              <a:rPr lang="es-MX" i="0" dirty="0" smtClean="0"/>
              <a:t>, y como fotógrafo independiente. De 1964 a 1966 vivió en Beirut, Líbano, realizando tareas para agencias de fotoperiodismo de Nueva York.</a:t>
            </a:r>
          </a:p>
          <a:p>
            <a:pPr eaLnBrk="1" hangingPunct="1">
              <a:spcBef>
                <a:spcPct val="0"/>
              </a:spcBef>
            </a:pPr>
            <a:endParaRPr lang="es-MX" i="0" dirty="0" smtClean="0"/>
          </a:p>
          <a:p>
            <a:pPr eaLnBrk="1" hangingPunct="1">
              <a:spcBef>
                <a:spcPct val="0"/>
              </a:spcBef>
            </a:pPr>
            <a:r>
              <a:rPr lang="es-MX" i="0" dirty="0" smtClean="0"/>
              <a:t>Con sede en Londres desde 1966 hasta 1969, Carter continuó como independiente para una variedad de clientes en todo el mundo. Regresó a la Bahía de San Francisco en 1969 para un proyecto de dos años: vagando por las carreteras secundarias del </a:t>
            </a:r>
            <a:r>
              <a:rPr lang="es-MX" i="0" dirty="0" err="1" smtClean="0"/>
              <a:t>Far</a:t>
            </a:r>
            <a:r>
              <a:rPr lang="es-MX" i="0" dirty="0" smtClean="0"/>
              <a:t> West para producir Ciudades fantasma del Oeste, un libro de altas ventas.</a:t>
            </a:r>
          </a:p>
          <a:p>
            <a:pPr eaLnBrk="1" hangingPunct="1">
              <a:spcBef>
                <a:spcPct val="0"/>
              </a:spcBef>
            </a:pPr>
            <a:endParaRPr lang="es-MX" i="0" dirty="0" smtClean="0"/>
          </a:p>
          <a:p>
            <a:pPr eaLnBrk="1" hangingPunct="1">
              <a:spcBef>
                <a:spcPct val="0"/>
              </a:spcBef>
            </a:pPr>
            <a:r>
              <a:rPr lang="es-MX" i="0" dirty="0" smtClean="0"/>
              <a:t>A este siguió un volumen sobre el corazón de las praderas de América, Oriente West Country (Houghton </a:t>
            </a:r>
            <a:r>
              <a:rPr lang="es-MX" i="0" dirty="0" err="1" smtClean="0"/>
              <a:t>Mifflin</a:t>
            </a:r>
            <a:r>
              <a:rPr lang="es-MX" i="0" dirty="0" smtClean="0"/>
              <a:t>, 1975), y con </a:t>
            </a:r>
            <a:r>
              <a:rPr lang="es-MX" i="0" dirty="0" err="1" smtClean="0"/>
              <a:t>Preservation</a:t>
            </a:r>
            <a:r>
              <a:rPr lang="es-MX" i="0" dirty="0" smtClean="0"/>
              <a:t> Hall (WW Norton, 1991), una obra que detalla la asociación apasionada de Carter con la música y los músicos de Nueva Orleans. Como clarinetista, aparece en una docena de discos de jazz tradicional.</a:t>
            </a:r>
          </a:p>
          <a:p>
            <a:pPr eaLnBrk="1" hangingPunct="1">
              <a:spcBef>
                <a:spcPct val="0"/>
              </a:spcBef>
            </a:pPr>
            <a:endParaRPr lang="es-MX" i="0" dirty="0" smtClean="0"/>
          </a:p>
          <a:p>
            <a:pPr eaLnBrk="1" hangingPunct="1">
              <a:spcBef>
                <a:spcPct val="0"/>
              </a:spcBef>
            </a:pPr>
            <a:r>
              <a:rPr lang="es-MX" i="0" dirty="0" smtClean="0"/>
              <a:t>En 1990, la fotografía de Carter iba de la página impresa hasta las paredes de las galerías. El cumplimiento de los valores personales inspiró un proyecto de quince años para fotografiar el desnudo, lo que resulta en la publicación de "</a:t>
            </a:r>
            <a:r>
              <a:rPr lang="es-MX" i="0" dirty="0" err="1" smtClean="0"/>
              <a:t>Illuminations</a:t>
            </a:r>
            <a:r>
              <a:rPr lang="es-MX" i="0" dirty="0" smtClean="0"/>
              <a:t>" (1996).</a:t>
            </a:r>
          </a:p>
          <a:p>
            <a:pPr eaLnBrk="1" hangingPunct="1">
              <a:spcBef>
                <a:spcPct val="0"/>
              </a:spcBef>
            </a:pPr>
            <a:endParaRPr lang="es-MX" i="0" dirty="0" smtClean="0"/>
          </a:p>
          <a:p>
            <a:pPr eaLnBrk="1" hangingPunct="1">
              <a:spcBef>
                <a:spcPct val="0"/>
              </a:spcBef>
            </a:pPr>
            <a:r>
              <a:rPr lang="es-MX" i="0" dirty="0" smtClean="0"/>
              <a:t>Continua con los viajes y la fotografía, y para volver a su trabajo anterior con nuevos ojos, William Carter vive cerca de San Francisco con su esposa Ulla Morris-Carter.</a:t>
            </a:r>
            <a:endParaRPr lang="en-US" i="0" dirty="0" smtClean="0"/>
          </a:p>
          <a:p>
            <a:pPr eaLnBrk="1" hangingPunct="1">
              <a:spcBef>
                <a:spcPct val="0"/>
              </a:spcBef>
            </a:pPr>
            <a:endParaRPr lang="en-US" dirty="0" smtClean="0"/>
          </a:p>
        </p:txBody>
      </p:sp>
      <p:sp>
        <p:nvSpPr>
          <p:cNvPr id="209923"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209924"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AD6982-0DBD-4230-9793-B98FB29D90DD}" type="slidenum">
              <a:rPr lang="en-US">
                <a:cs typeface="Arial" charset="0"/>
              </a:rPr>
              <a:pPr fontAlgn="base">
                <a:spcBef>
                  <a:spcPct val="0"/>
                </a:spcBef>
                <a:spcAft>
                  <a:spcPct val="0"/>
                </a:spcAft>
                <a:defRPr/>
              </a:pPr>
              <a:t>110</a:t>
            </a:fld>
            <a:endParaRPr lang="en-US">
              <a:cs typeface="Arial"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fontAlgn="auto" hangingPunct="1">
              <a:spcBef>
                <a:spcPts val="0"/>
              </a:spcBef>
              <a:spcAft>
                <a:spcPts val="0"/>
              </a:spcAft>
              <a:defRPr/>
            </a:pPr>
            <a:r>
              <a:rPr lang="en-US" dirty="0" smtClean="0"/>
              <a:t>1 mayo</a:t>
            </a:r>
            <a:r>
              <a:rPr lang="en-US" baseline="0" dirty="0" smtClean="0"/>
              <a:t> 2013</a:t>
            </a:r>
            <a:endParaRPr lang="en-US" dirty="0" smtClean="0"/>
          </a:p>
        </p:txBody>
      </p:sp>
      <p:sp>
        <p:nvSpPr>
          <p:cNvPr id="2119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F3B6DF-6A77-4491-B91E-7B1509049DEB}" type="slidenum">
              <a:rPr lang="en-US">
                <a:cs typeface="Arial" charset="0"/>
              </a:rPr>
              <a:pPr fontAlgn="base">
                <a:spcBef>
                  <a:spcPct val="0"/>
                </a:spcBef>
                <a:spcAft>
                  <a:spcPct val="0"/>
                </a:spcAft>
                <a:defRPr/>
              </a:pPr>
              <a:t>111</a:t>
            </a:fld>
            <a:endParaRPr lang="en-US">
              <a:cs typeface="Arial" charset="0"/>
            </a:endParaRPr>
          </a:p>
        </p:txBody>
      </p:sp>
      <p:sp>
        <p:nvSpPr>
          <p:cNvPr id="211972"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bwMode="auto">
          <a:noFill/>
          <a:ln>
            <a:solidFill>
              <a:srgbClr val="000000"/>
            </a:solidFill>
            <a:miter lim="800000"/>
            <a:headEnd/>
            <a:tailEnd/>
          </a:ln>
        </p:spPr>
      </p:sp>
      <p:sp>
        <p:nvSpPr>
          <p:cNvPr id="21401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mtClean="0"/>
              <a:t>1 mayo</a:t>
            </a:r>
            <a:r>
              <a:rPr lang="en-US" baseline="0" smtClean="0"/>
              <a:t> 2013</a:t>
            </a:r>
            <a:endParaRPr lang="en-US" smtClean="0"/>
          </a:p>
          <a:p>
            <a:pPr eaLnBrk="1" hangingPunct="1">
              <a:spcBef>
                <a:spcPct val="0"/>
              </a:spcBef>
            </a:pPr>
            <a:endParaRPr lang="en-US" smtClean="0"/>
          </a:p>
        </p:txBody>
      </p:sp>
      <p:sp>
        <p:nvSpPr>
          <p:cNvPr id="214019"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cs typeface="Arial" charset="0"/>
              </a:rPr>
              <a:t>Describing Persons</a:t>
            </a:r>
          </a:p>
        </p:txBody>
      </p:sp>
      <p:sp>
        <p:nvSpPr>
          <p:cNvPr id="214020"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63BA75-6DE7-475B-BD72-7E22F52D5428}" type="slidenum">
              <a:rPr lang="en-US">
                <a:cs typeface="Arial" charset="0"/>
              </a:rPr>
              <a:pPr fontAlgn="base">
                <a:spcBef>
                  <a:spcPct val="0"/>
                </a:spcBef>
                <a:spcAft>
                  <a:spcPct val="0"/>
                </a:spcAft>
                <a:defRPr/>
              </a:pPr>
              <a:t>112</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F76AE52-959A-4E97-9CAB-7F22E60E60BF}" type="datetime1">
              <a:rPr lang="en-US" smtClean="0"/>
              <a:t>12/5/2017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17DACA8-A851-48D4-86D2-6C4B25D1D07F}"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603BF1-7C08-4E6F-8FBC-D503969409F7}" type="datetime1">
              <a:rPr lang="en-US" smtClean="0"/>
              <a:t>12/5/2017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5AAF9F4-47F8-4204-90BE-D1237F7BC26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1AC380C-3E34-43B6-9292-D2386537475A}" type="datetime1">
              <a:rPr lang="en-US" smtClean="0"/>
              <a:t>12/5/2017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601A38-3E17-4C9B-80AC-28AFCAAFF79E}"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37F1871-B064-4309-81D2-DD7DD94DA91A}" type="datetime1">
              <a:rPr lang="en-US" smtClean="0"/>
              <a:t>12/5/2017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8071799-B06C-4DFD-A100-9A47535CBB0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CD02CE6-56FC-422F-A9D4-9CDCE7B540FE}" type="datetime1">
              <a:rPr lang="en-US" smtClean="0"/>
              <a:t>12/5/2017</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4B8B44D-AA26-4F33-83D0-E4384F1A9AA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F6A47D2-0DAD-49C5-A404-6AC1D6B32224}" type="datetime1">
              <a:rPr lang="en-US" smtClean="0"/>
              <a:t>12/5/2017</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450B6401-FA15-4878-861F-B00231B5B62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682B0C1-CF4A-4204-BE7E-C2294CD72C3C}" type="datetime1">
              <a:rPr lang="en-US" smtClean="0"/>
              <a:t>12/5/2017</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C70E53A-C218-44BA-AAF7-3A28B20B48A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91EDAB-1DA7-4ECB-B488-0F9AA9785C2A}" type="datetime1">
              <a:rPr lang="en-US" smtClean="0"/>
              <a:t>12/5/2017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1EB4C76-A188-4392-B752-97887725BEAB}"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BC0C4FA-7CCD-4031-8387-A3FC6EC44B58}" type="datetime1">
              <a:rPr lang="en-US" smtClean="0"/>
              <a:t>12/5/2017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70B570E-B0D0-49B7-95F5-7123D6F9647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67560FA-B711-4848-8B4F-F97EBD5E0CD4}" type="datetime1">
              <a:rPr lang="en-US" smtClean="0"/>
              <a:t>12/5/2017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DBEADB6-1666-4E2B-9193-E4EE0A59422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CC8FECB-9B9D-47E2-BF57-EFC1CAEB94BE}" type="datetime1">
              <a:rPr lang="en-US" smtClean="0"/>
              <a:t>12/5/2017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Módulo 2: Describiendo Personas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95E2A8F-2D99-4D26-9C35-99EC735281B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95A5D9D-52F6-40B2-99ED-D75623D347F0}" type="datetime1">
              <a:rPr lang="en-US" smtClean="0"/>
              <a:t>12/5/2017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smtClean="0"/>
              <a:t>Módulo 2: Describiendo Personas</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017D900-98DF-4202-B8B5-AF435B7E116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ifla.org/node/4953"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loc.gov/aba/pcc/rda/PCC%20RDA%20guidelines/Post-RDA-Implementation-Guidelines.html"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8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9.xml"/><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4.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361" name="Picture 7"/>
          <p:cNvPicPr>
            <a:picLocks noChangeAspect="1" noChangeArrowheads="1"/>
          </p:cNvPicPr>
          <p:nvPr/>
        </p:nvPicPr>
        <p:blipFill>
          <a:blip r:embed="rId3"/>
          <a:srcRect/>
          <a:stretch>
            <a:fillRect/>
          </a:stretch>
        </p:blipFill>
        <p:spPr bwMode="auto">
          <a:xfrm>
            <a:off x="285750" y="0"/>
            <a:ext cx="8858250" cy="2057400"/>
          </a:xfrm>
          <a:prstGeom prst="rect">
            <a:avLst/>
          </a:prstGeom>
          <a:noFill/>
          <a:ln w="9525">
            <a:noFill/>
            <a:miter lim="800000"/>
            <a:headEnd/>
            <a:tailEnd/>
          </a:ln>
        </p:spPr>
      </p:pic>
      <p:sp>
        <p:nvSpPr>
          <p:cNvPr id="15362" name="Title 4"/>
          <p:cNvSpPr>
            <a:spLocks noGrp="1"/>
          </p:cNvSpPr>
          <p:nvPr>
            <p:ph type="ctrTitle"/>
          </p:nvPr>
        </p:nvSpPr>
        <p:spPr/>
        <p:txBody>
          <a:bodyPr/>
          <a:lstStyle/>
          <a:p>
            <a:pPr eaLnBrk="1" hangingPunct="1"/>
            <a:r>
              <a:rPr lang="es-MX" smtClean="0"/>
              <a:t>Describiendo Personas</a:t>
            </a:r>
          </a:p>
        </p:txBody>
      </p:sp>
      <p:sp>
        <p:nvSpPr>
          <p:cNvPr id="6" name="Subtitle 5"/>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s-MX" dirty="0" smtClean="0"/>
              <a:t>Módulo 2</a:t>
            </a:r>
            <a:endParaRPr lang="es-MX"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endParaRPr lang="en-US" smtClean="0"/>
          </a:p>
        </p:txBody>
      </p:sp>
      <p:sp>
        <p:nvSpPr>
          <p:cNvPr id="3" name="Content Placeholder 2"/>
          <p:cNvSpPr>
            <a:spLocks noGrp="1"/>
          </p:cNvSpPr>
          <p:nvPr>
            <p:ph idx="1"/>
          </p:nvPr>
        </p:nvSpPr>
        <p:spPr>
          <a:xfrm>
            <a:off x="3578225" y="228600"/>
            <a:ext cx="5111750" cy="6096000"/>
          </a:xfrm>
        </p:spPr>
        <p:txBody>
          <a:bodyPr rtlCol="0">
            <a:normAutofit/>
          </a:bodyPr>
          <a:lstStyle/>
          <a:p>
            <a:pPr eaLnBrk="1" fontAlgn="auto" hangingPunct="1">
              <a:spcAft>
                <a:spcPts val="0"/>
              </a:spcAft>
              <a:buFont typeface="Arial" pitchFamily="34" charset="0"/>
              <a:buChar char="•"/>
              <a:defRPr/>
            </a:pPr>
            <a:endParaRPr lang="en-US" dirty="0" smtClean="0"/>
          </a:p>
          <a:p>
            <a:pPr marL="0" indent="0" algn="ctr" eaLnBrk="1" fontAlgn="auto" hangingPunct="1">
              <a:spcAft>
                <a:spcPts val="0"/>
              </a:spcAft>
              <a:buFont typeface="Arial" pitchFamily="34" charset="0"/>
              <a:buNone/>
              <a:defRPr/>
            </a:pPr>
            <a:endParaRPr lang="en-US" dirty="0" smtClean="0"/>
          </a:p>
          <a:p>
            <a:pPr marL="0" indent="0" algn="ctr" eaLnBrk="1" fontAlgn="auto" hangingPunct="1">
              <a:spcAft>
                <a:spcPts val="0"/>
              </a:spcAft>
              <a:buFont typeface="Arial" pitchFamily="34" charset="0"/>
              <a:buNone/>
              <a:defRPr/>
            </a:pPr>
            <a:endParaRPr lang="en-US" dirty="0"/>
          </a:p>
          <a:p>
            <a:pPr marL="0" indent="0" algn="ctr" eaLnBrk="1" fontAlgn="auto" hangingPunct="1">
              <a:spcAft>
                <a:spcPts val="0"/>
              </a:spcAft>
              <a:buFont typeface="Arial" pitchFamily="34" charset="0"/>
              <a:buNone/>
              <a:defRPr/>
            </a:pPr>
            <a:endParaRPr lang="en-US" dirty="0" smtClean="0"/>
          </a:p>
          <a:p>
            <a:pPr marL="0" indent="0" algn="ctr" eaLnBrk="1" fontAlgn="auto" hangingPunct="1">
              <a:spcAft>
                <a:spcPts val="0"/>
              </a:spcAft>
              <a:buFont typeface="Arial" pitchFamily="34" charset="0"/>
              <a:buNone/>
              <a:defRPr/>
            </a:pPr>
            <a:r>
              <a:rPr lang="en-US" dirty="0" err="1" smtClean="0"/>
              <a:t>Capítulos</a:t>
            </a:r>
            <a:r>
              <a:rPr lang="en-US" dirty="0" smtClean="0"/>
              <a:t> 8 </a:t>
            </a:r>
            <a:br>
              <a:rPr lang="en-US" dirty="0" smtClean="0"/>
            </a:br>
            <a:r>
              <a:rPr lang="en-US" dirty="0" smtClean="0"/>
              <a:t>y 9 de RDA</a:t>
            </a:r>
            <a:endParaRPr lang="en-US" dirty="0"/>
          </a:p>
        </p:txBody>
      </p:sp>
      <p:sp>
        <p:nvSpPr>
          <p:cNvPr id="17411" name="Text Placeholder 3"/>
          <p:cNvSpPr>
            <a:spLocks noGrp="1"/>
          </p:cNvSpPr>
          <p:nvPr>
            <p:ph type="body" sz="half" idx="2"/>
          </p:nvPr>
        </p:nvSpPr>
        <p:spPr>
          <a:xfrm>
            <a:off x="457200" y="457200"/>
            <a:ext cx="3008313" cy="5668963"/>
          </a:xfrm>
        </p:spPr>
        <p:txBody>
          <a:bodyPr/>
          <a:lstStyle/>
          <a:p>
            <a:pPr eaLnBrk="1" hangingPunct="1"/>
            <a:endParaRPr lang="en-US" smtClean="0"/>
          </a:p>
        </p:txBody>
      </p:sp>
      <p:pic>
        <p:nvPicPr>
          <p:cNvPr id="17412" name="Picture 2"/>
          <p:cNvPicPr>
            <a:picLocks noChangeAspect="1" noChangeArrowheads="1"/>
          </p:cNvPicPr>
          <p:nvPr/>
        </p:nvPicPr>
        <p:blipFill>
          <a:blip r:embed="rId3"/>
          <a:srcRect t="6963" r="84785" b="25549"/>
          <a:stretch>
            <a:fillRect/>
          </a:stretch>
        </p:blipFill>
        <p:spPr bwMode="auto">
          <a:xfrm>
            <a:off x="457200" y="144463"/>
            <a:ext cx="3044825" cy="6256337"/>
          </a:xfrm>
          <a:prstGeom prst="rect">
            <a:avLst/>
          </a:prstGeom>
          <a:solidFill>
            <a:srgbClr val="00B050"/>
          </a:solidFill>
          <a:ln w="9525">
            <a:solidFill>
              <a:schemeClr val="tx1"/>
            </a:solidFill>
            <a:miter lim="800000"/>
            <a:headEnd/>
            <a:tailEnd/>
          </a:ln>
        </p:spPr>
      </p:pic>
      <p:sp>
        <p:nvSpPr>
          <p:cNvPr id="13" name="Oval 12"/>
          <p:cNvSpPr/>
          <p:nvPr/>
        </p:nvSpPr>
        <p:spPr>
          <a:xfrm>
            <a:off x="1852613" y="2727325"/>
            <a:ext cx="762000" cy="3968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Oval 13"/>
          <p:cNvSpPr/>
          <p:nvPr/>
        </p:nvSpPr>
        <p:spPr>
          <a:xfrm>
            <a:off x="2614613" y="2382838"/>
            <a:ext cx="887412" cy="3730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Footer Placeholder 6"/>
          <p:cNvSpPr>
            <a:spLocks noGrp="1"/>
          </p:cNvSpPr>
          <p:nvPr>
            <p:ph type="ftr" sz="quarter" idx="11"/>
          </p:nvPr>
        </p:nvSpPr>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err="1" smtClean="0"/>
              <a:t>Alcance</a:t>
            </a:r>
            <a:r>
              <a:rPr lang="en-US" dirty="0" smtClean="0"/>
              <a:t> de “Persona”</a:t>
            </a:r>
          </a:p>
        </p:txBody>
      </p:sp>
      <p:sp>
        <p:nvSpPr>
          <p:cNvPr id="4" name="Content Placeholder 3"/>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err="1" smtClean="0"/>
              <a:t>Definición</a:t>
            </a:r>
            <a:r>
              <a:rPr lang="en-US" dirty="0" smtClean="0"/>
              <a:t> (RDA 8.1.2) </a:t>
            </a:r>
          </a:p>
          <a:p>
            <a:pPr marL="0" indent="0" eaLnBrk="1" fontAlgn="auto" hangingPunct="1">
              <a:spcAft>
                <a:spcPts val="0"/>
              </a:spcAft>
              <a:buFont typeface="Arial" pitchFamily="34" charset="0"/>
              <a:buNone/>
              <a:defRPr/>
            </a:pPr>
            <a:r>
              <a:rPr lang="en-US" dirty="0"/>
              <a:t>	</a:t>
            </a:r>
            <a:r>
              <a:rPr lang="es-MX" altLang="es-MX" dirty="0"/>
              <a:t>Un individuo o una identidad establecida por un individuo (ya sea solo o en colaboración con uno o más individuos)</a:t>
            </a:r>
            <a:endParaRPr lang="en-US" dirty="0" smtClean="0"/>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r>
              <a:rPr lang="en-US" dirty="0" smtClean="0">
                <a:sym typeface="Wingdings" pitchFamily="2" charset="2"/>
              </a:rPr>
              <a:t> "</a:t>
            </a:r>
            <a:r>
              <a:rPr lang="en-US" dirty="0" smtClean="0"/>
              <a:t>Personas" </a:t>
            </a:r>
            <a:r>
              <a:rPr lang="en-US" dirty="0" err="1" smtClean="0"/>
              <a:t>incluye</a:t>
            </a:r>
            <a:r>
              <a:rPr lang="en-US" dirty="0" smtClean="0"/>
              <a:t>: personas </a:t>
            </a:r>
            <a:r>
              <a:rPr lang="en-US" dirty="0" err="1" smtClean="0"/>
              <a:t>mencionadas</a:t>
            </a:r>
            <a:r>
              <a:rPr lang="en-US" dirty="0" smtClean="0"/>
              <a:t> en </a:t>
            </a:r>
            <a:r>
              <a:rPr lang="en-US" dirty="0" err="1" smtClean="0"/>
              <a:t>obras</a:t>
            </a:r>
            <a:r>
              <a:rPr lang="en-US" dirty="0" smtClean="0"/>
              <a:t> </a:t>
            </a:r>
            <a:r>
              <a:rPr lang="en-US" dirty="0" err="1" smtClean="0"/>
              <a:t>religiosas</a:t>
            </a:r>
            <a:r>
              <a:rPr lang="en-US" dirty="0" smtClean="0"/>
              <a:t>, </a:t>
            </a:r>
            <a:r>
              <a:rPr lang="en-US" dirty="0" err="1" smtClean="0"/>
              <a:t>personajes</a:t>
            </a:r>
            <a:r>
              <a:rPr lang="en-US" dirty="0" smtClean="0"/>
              <a:t> </a:t>
            </a:r>
            <a:r>
              <a:rPr lang="en-US" dirty="0" err="1" smtClean="0"/>
              <a:t>ficticios</a:t>
            </a:r>
            <a:r>
              <a:rPr lang="en-US" dirty="0" smtClean="0"/>
              <a:t> y </a:t>
            </a:r>
            <a:r>
              <a:rPr lang="en-US" dirty="0" err="1" smtClean="0"/>
              <a:t>legendarios</a:t>
            </a:r>
            <a:r>
              <a:rPr lang="en-US" dirty="0" smtClean="0"/>
              <a:t>, </a:t>
            </a:r>
            <a:r>
              <a:rPr lang="en-US" dirty="0" err="1" smtClean="0"/>
              <a:t>así</a:t>
            </a:r>
            <a:r>
              <a:rPr lang="en-US" dirty="0" smtClean="0"/>
              <a:t> </a:t>
            </a:r>
            <a:r>
              <a:rPr lang="en-US" dirty="0" err="1" smtClean="0"/>
              <a:t>como</a:t>
            </a:r>
            <a:r>
              <a:rPr lang="en-US" dirty="0" smtClean="0"/>
              <a:t> </a:t>
            </a:r>
            <a:r>
              <a:rPr lang="en-US" dirty="0" err="1" smtClean="0"/>
              <a:t>entidades</a:t>
            </a:r>
            <a:r>
              <a:rPr lang="en-US" dirty="0" smtClean="0"/>
              <a:t> no-</a:t>
            </a:r>
            <a:r>
              <a:rPr lang="en-US" dirty="0" err="1" smtClean="0"/>
              <a:t>humanas</a:t>
            </a:r>
            <a:r>
              <a:rPr lang="en-US" dirty="0" smtClean="0"/>
              <a:t> </a:t>
            </a:r>
            <a:r>
              <a:rPr lang="en-US" dirty="0" err="1" smtClean="0"/>
              <a:t>reales</a:t>
            </a:r>
            <a:r>
              <a:rPr lang="en-US" dirty="0" smtClean="0"/>
              <a:t> o </a:t>
            </a:r>
            <a:r>
              <a:rPr lang="en-US" dirty="0" err="1" smtClean="0"/>
              <a:t>ficticias</a:t>
            </a:r>
            <a:r>
              <a:rPr lang="en-US" dirty="0" smtClean="0"/>
              <a:t>. (RDA 9.0)</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p:cNvPicPr>
            <a:picLocks noChangeAspect="1" noChangeArrowheads="1"/>
          </p:cNvPicPr>
          <p:nvPr/>
        </p:nvPicPr>
        <p:blipFill>
          <a:blip r:embed="rId3"/>
          <a:srcRect/>
          <a:stretch>
            <a:fillRect/>
          </a:stretch>
        </p:blipFill>
        <p:spPr bwMode="auto">
          <a:xfrm>
            <a:off x="447675" y="473075"/>
            <a:ext cx="2152650" cy="2124075"/>
          </a:xfrm>
          <a:prstGeom prst="rect">
            <a:avLst/>
          </a:prstGeom>
          <a:noFill/>
          <a:ln w="9525">
            <a:noFill/>
            <a:miter lim="800000"/>
            <a:headEnd/>
            <a:tailEnd/>
          </a:ln>
        </p:spPr>
      </p:pic>
      <p:pic>
        <p:nvPicPr>
          <p:cNvPr id="21506" name="Picture 6"/>
          <p:cNvPicPr>
            <a:picLocks noChangeAspect="1" noChangeArrowheads="1"/>
          </p:cNvPicPr>
          <p:nvPr/>
        </p:nvPicPr>
        <p:blipFill>
          <a:blip r:embed="rId4"/>
          <a:srcRect/>
          <a:stretch>
            <a:fillRect/>
          </a:stretch>
        </p:blipFill>
        <p:spPr bwMode="auto">
          <a:xfrm>
            <a:off x="4781550" y="523875"/>
            <a:ext cx="1409700" cy="2152650"/>
          </a:xfrm>
          <a:prstGeom prst="rect">
            <a:avLst/>
          </a:prstGeom>
          <a:noFill/>
          <a:ln w="9525">
            <a:noFill/>
            <a:miter lim="800000"/>
            <a:headEnd/>
            <a:tailEnd/>
          </a:ln>
        </p:spPr>
      </p:pic>
      <p:pic>
        <p:nvPicPr>
          <p:cNvPr id="21507" name="Picture 8"/>
          <p:cNvPicPr>
            <a:picLocks noChangeAspect="1" noChangeArrowheads="1"/>
          </p:cNvPicPr>
          <p:nvPr/>
        </p:nvPicPr>
        <p:blipFill>
          <a:blip r:embed="rId5"/>
          <a:srcRect/>
          <a:stretch>
            <a:fillRect/>
          </a:stretch>
        </p:blipFill>
        <p:spPr bwMode="auto">
          <a:xfrm>
            <a:off x="6477000" y="457200"/>
            <a:ext cx="2514600" cy="4806950"/>
          </a:xfrm>
          <a:prstGeom prst="rect">
            <a:avLst/>
          </a:prstGeom>
          <a:noFill/>
          <a:ln w="9525">
            <a:noFill/>
            <a:miter lim="800000"/>
            <a:headEnd/>
            <a:tailEnd/>
          </a:ln>
        </p:spPr>
      </p:pic>
      <p:sp>
        <p:nvSpPr>
          <p:cNvPr id="2" name="Oval 1"/>
          <p:cNvSpPr/>
          <p:nvPr/>
        </p:nvSpPr>
        <p:spPr>
          <a:xfrm>
            <a:off x="6477000" y="4351338"/>
            <a:ext cx="15240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Oval 2"/>
          <p:cNvSpPr/>
          <p:nvPr/>
        </p:nvSpPr>
        <p:spPr>
          <a:xfrm>
            <a:off x="503238" y="1017588"/>
            <a:ext cx="914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Oval 7"/>
          <p:cNvSpPr/>
          <p:nvPr/>
        </p:nvSpPr>
        <p:spPr>
          <a:xfrm>
            <a:off x="4572000" y="1574800"/>
            <a:ext cx="1828800" cy="558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1511" name="Picture 2"/>
          <p:cNvPicPr>
            <a:picLocks noChangeAspect="1" noChangeArrowheads="1"/>
          </p:cNvPicPr>
          <p:nvPr/>
        </p:nvPicPr>
        <p:blipFill>
          <a:blip r:embed="rId6"/>
          <a:srcRect/>
          <a:stretch>
            <a:fillRect/>
          </a:stretch>
        </p:blipFill>
        <p:spPr bwMode="auto">
          <a:xfrm>
            <a:off x="2706688" y="2433638"/>
            <a:ext cx="2095500" cy="2638425"/>
          </a:xfrm>
          <a:prstGeom prst="rect">
            <a:avLst/>
          </a:prstGeom>
          <a:noFill/>
          <a:ln w="9525">
            <a:noFill/>
            <a:miter lim="800000"/>
            <a:headEnd/>
            <a:tailEnd/>
          </a:ln>
        </p:spPr>
      </p:pic>
      <p:sp>
        <p:nvSpPr>
          <p:cNvPr id="21512" name="Rectangle 10"/>
          <p:cNvSpPr>
            <a:spLocks noChangeArrowheads="1"/>
          </p:cNvSpPr>
          <p:nvPr/>
        </p:nvSpPr>
        <p:spPr bwMode="auto">
          <a:xfrm>
            <a:off x="2667000" y="5072063"/>
            <a:ext cx="950912" cy="369887"/>
          </a:xfrm>
          <a:prstGeom prst="rect">
            <a:avLst/>
          </a:prstGeom>
          <a:noFill/>
          <a:ln w="9525">
            <a:noFill/>
            <a:miter lim="800000"/>
            <a:headEnd/>
            <a:tailEnd/>
          </a:ln>
        </p:spPr>
        <p:txBody>
          <a:bodyPr>
            <a:spAutoFit/>
          </a:bodyPr>
          <a:lstStyle/>
          <a:p>
            <a:r>
              <a:rPr lang="en-US" dirty="0" err="1" smtClean="0">
                <a:solidFill>
                  <a:srgbClr val="0070C0"/>
                </a:solidFill>
                <a:latin typeface="Calibri" pitchFamily="34" charset="0"/>
              </a:rPr>
              <a:t>Homero</a:t>
            </a:r>
            <a:endParaRPr lang="en-US" dirty="0">
              <a:solidFill>
                <a:srgbClr val="0070C0"/>
              </a:solidFill>
              <a:latin typeface="Calibri" pitchFamily="34" charset="0"/>
            </a:endParaRPr>
          </a:p>
        </p:txBody>
      </p:sp>
      <p:pic>
        <p:nvPicPr>
          <p:cNvPr id="21513" name="Picture 3"/>
          <p:cNvPicPr>
            <a:picLocks noChangeAspect="1" noChangeArrowheads="1"/>
          </p:cNvPicPr>
          <p:nvPr/>
        </p:nvPicPr>
        <p:blipFill>
          <a:blip r:embed="rId7"/>
          <a:srcRect/>
          <a:stretch>
            <a:fillRect/>
          </a:stretch>
        </p:blipFill>
        <p:spPr bwMode="auto">
          <a:xfrm>
            <a:off x="4802188" y="3405188"/>
            <a:ext cx="1609725" cy="2638425"/>
          </a:xfrm>
          <a:prstGeom prst="rect">
            <a:avLst/>
          </a:prstGeom>
          <a:noFill/>
          <a:ln w="9525">
            <a:noFill/>
            <a:miter lim="800000"/>
            <a:headEnd/>
            <a:tailEnd/>
          </a:ln>
        </p:spPr>
      </p:pic>
      <p:sp>
        <p:nvSpPr>
          <p:cNvPr id="21514" name="Rectangle 11"/>
          <p:cNvSpPr>
            <a:spLocks noChangeArrowheads="1"/>
          </p:cNvSpPr>
          <p:nvPr/>
        </p:nvSpPr>
        <p:spPr bwMode="auto">
          <a:xfrm>
            <a:off x="4802188" y="6078538"/>
            <a:ext cx="2055812" cy="369332"/>
          </a:xfrm>
          <a:prstGeom prst="rect">
            <a:avLst/>
          </a:prstGeom>
          <a:noFill/>
          <a:ln w="9525">
            <a:noFill/>
            <a:miter lim="800000"/>
            <a:headEnd/>
            <a:tailEnd/>
          </a:ln>
        </p:spPr>
        <p:txBody>
          <a:bodyPr wrap="square">
            <a:spAutoFit/>
          </a:bodyPr>
          <a:lstStyle/>
          <a:p>
            <a:r>
              <a:rPr lang="en-US" b="1" dirty="0" err="1" smtClean="0">
                <a:latin typeface="Calibri" pitchFamily="34" charset="0"/>
              </a:rPr>
              <a:t>Homero</a:t>
            </a:r>
            <a:r>
              <a:rPr lang="en-US" b="1" dirty="0" smtClean="0">
                <a:latin typeface="Calibri" pitchFamily="34" charset="0"/>
              </a:rPr>
              <a:t> </a:t>
            </a:r>
            <a:r>
              <a:rPr lang="en-US" b="1" dirty="0">
                <a:latin typeface="Calibri" pitchFamily="34" charset="0"/>
              </a:rPr>
              <a:t>Simpson</a:t>
            </a:r>
          </a:p>
        </p:txBody>
      </p:sp>
      <p:pic>
        <p:nvPicPr>
          <p:cNvPr id="21515" name="Picture 3"/>
          <p:cNvPicPr>
            <a:picLocks noChangeAspect="1"/>
          </p:cNvPicPr>
          <p:nvPr/>
        </p:nvPicPr>
        <p:blipFill>
          <a:blip r:embed="rId8"/>
          <a:srcRect/>
          <a:stretch>
            <a:fillRect/>
          </a:stretch>
        </p:blipFill>
        <p:spPr bwMode="auto">
          <a:xfrm>
            <a:off x="381000" y="2936875"/>
            <a:ext cx="2206625" cy="3438525"/>
          </a:xfrm>
          <a:prstGeom prst="rect">
            <a:avLst/>
          </a:prstGeom>
          <a:noFill/>
          <a:ln w="9525">
            <a:noFill/>
            <a:miter lim="800000"/>
            <a:headEnd/>
            <a:tailEnd/>
          </a:ln>
        </p:spPr>
      </p:pic>
      <p:sp>
        <p:nvSpPr>
          <p:cNvPr id="5" name="Oval 4"/>
          <p:cNvSpPr/>
          <p:nvPr/>
        </p:nvSpPr>
        <p:spPr>
          <a:xfrm>
            <a:off x="765175" y="3141663"/>
            <a:ext cx="1368425" cy="5159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1517" name="Picture 13"/>
          <p:cNvPicPr>
            <a:picLocks noChangeAspect="1"/>
          </p:cNvPicPr>
          <p:nvPr/>
        </p:nvPicPr>
        <p:blipFill>
          <a:blip r:embed="rId9"/>
          <a:srcRect/>
          <a:stretch>
            <a:fillRect/>
          </a:stretch>
        </p:blipFill>
        <p:spPr bwMode="auto">
          <a:xfrm>
            <a:off x="2759075" y="222250"/>
            <a:ext cx="1893888" cy="1892300"/>
          </a:xfrm>
          <a:prstGeom prst="rect">
            <a:avLst/>
          </a:prstGeom>
          <a:noFill/>
          <a:ln w="9525">
            <a:noFill/>
            <a:miter lim="800000"/>
            <a:headEnd/>
            <a:tailEnd/>
          </a:ln>
        </p:spPr>
      </p:pic>
      <p:sp>
        <p:nvSpPr>
          <p:cNvPr id="15" name="Oval 14"/>
          <p:cNvSpPr/>
          <p:nvPr/>
        </p:nvSpPr>
        <p:spPr>
          <a:xfrm>
            <a:off x="2997200" y="1574800"/>
            <a:ext cx="800100" cy="4889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Oval 6"/>
          <p:cNvSpPr/>
          <p:nvPr/>
        </p:nvSpPr>
        <p:spPr>
          <a:xfrm>
            <a:off x="2706687" y="5072063"/>
            <a:ext cx="999331" cy="3698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4781550" y="6078538"/>
            <a:ext cx="1924050" cy="3698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itle 1"/>
          <p:cNvSpPr>
            <a:spLocks noGrp="1"/>
          </p:cNvSpPr>
          <p:nvPr>
            <p:ph type="title" idx="4294967295"/>
          </p:nvPr>
        </p:nvSpPr>
        <p:spPr/>
        <p:txBody>
          <a:bodyPr/>
          <a:lstStyle/>
          <a:p>
            <a:r>
              <a:rPr lang="en-US" dirty="0" smtClean="0"/>
              <a:t>Persona: </a:t>
            </a:r>
            <a:r>
              <a:rPr lang="en-US" dirty="0" err="1" smtClean="0"/>
              <a:t>Entidad</a:t>
            </a:r>
            <a:r>
              <a:rPr lang="en-US" dirty="0" smtClean="0"/>
              <a:t> Real no-</a:t>
            </a:r>
            <a:r>
              <a:rPr lang="en-US" dirty="0" err="1" smtClean="0"/>
              <a:t>humana</a:t>
            </a:r>
            <a:endParaRPr lang="en-US" dirty="0" smtClean="0"/>
          </a:p>
        </p:txBody>
      </p:sp>
      <p:sp>
        <p:nvSpPr>
          <p:cNvPr id="3" name="Content Placeholder 2"/>
          <p:cNvSpPr>
            <a:spLocks noGrp="1"/>
          </p:cNvSpPr>
          <p:nvPr>
            <p:ph idx="4294967295"/>
          </p:nvPr>
        </p:nvSpPr>
        <p:spPr>
          <a:xfrm>
            <a:off x="457200" y="1600200"/>
            <a:ext cx="8229600" cy="2819400"/>
          </a:xfrm>
          <a:ln>
            <a:solidFill>
              <a:schemeClr val="tx1"/>
            </a:solidFill>
          </a:ln>
        </p:spPr>
        <p:txBody>
          <a:bodyPr>
            <a:normAutofit/>
          </a:bodyPr>
          <a:lstStyle/>
          <a:p>
            <a:pPr marL="0" indent="0">
              <a:lnSpc>
                <a:spcPct val="90000"/>
              </a:lnSpc>
              <a:buFont typeface="Arial" charset="0"/>
              <a:buNone/>
            </a:pPr>
            <a:r>
              <a:rPr lang="en-US" sz="1500" b="1" dirty="0" err="1" smtClean="0"/>
              <a:t>Registro</a:t>
            </a:r>
            <a:r>
              <a:rPr lang="en-US" sz="1500" b="1" dirty="0" smtClean="0"/>
              <a:t> de </a:t>
            </a:r>
            <a:r>
              <a:rPr lang="en-US" sz="1500" b="1" dirty="0" err="1" smtClean="0"/>
              <a:t>Autoridad</a:t>
            </a:r>
            <a:endParaRPr lang="en-US" sz="1500" b="1" dirty="0" smtClean="0"/>
          </a:p>
          <a:p>
            <a:pPr marL="0" indent="0">
              <a:lnSpc>
                <a:spcPct val="90000"/>
              </a:lnSpc>
              <a:buFont typeface="Arial" charset="0"/>
              <a:buNone/>
            </a:pPr>
            <a:r>
              <a:rPr lang="en-US" sz="1500" dirty="0" smtClean="0"/>
              <a:t>046	$f 1976~ $g 2003-12-12 $2 </a:t>
            </a:r>
            <a:r>
              <a:rPr lang="en-US" sz="1500" dirty="0" err="1" smtClean="0"/>
              <a:t>edtf</a:t>
            </a:r>
            <a:endParaRPr lang="en-US" sz="1500" dirty="0" smtClean="0"/>
          </a:p>
          <a:p>
            <a:pPr marL="0" indent="0">
              <a:lnSpc>
                <a:spcPct val="90000"/>
              </a:lnSpc>
              <a:buFont typeface="Arial" charset="0"/>
              <a:buNone/>
            </a:pPr>
            <a:r>
              <a:rPr lang="en-US" sz="1500" dirty="0" smtClean="0"/>
              <a:t>100 0_	Keiko, $d approximately 1976-2003</a:t>
            </a:r>
          </a:p>
          <a:p>
            <a:pPr marL="0" indent="0">
              <a:lnSpc>
                <a:spcPct val="90000"/>
              </a:lnSpc>
              <a:buFont typeface="Arial" charset="0"/>
              <a:buNone/>
            </a:pPr>
            <a:r>
              <a:rPr lang="en-US" sz="1500" dirty="0" smtClean="0"/>
              <a:t>368               $c Killer whale $2 </a:t>
            </a:r>
            <a:r>
              <a:rPr lang="en-US" sz="1500" dirty="0" err="1" smtClean="0"/>
              <a:t>lcsh</a:t>
            </a:r>
            <a:endParaRPr lang="en-US" sz="1500" dirty="0" smtClean="0"/>
          </a:p>
          <a:p>
            <a:pPr marL="0" indent="0">
              <a:lnSpc>
                <a:spcPct val="90000"/>
              </a:lnSpc>
              <a:buFont typeface="Arial" charset="0"/>
              <a:buNone/>
            </a:pPr>
            <a:r>
              <a:rPr lang="en-US" sz="1500" dirty="0" smtClean="0"/>
              <a:t>373	</a:t>
            </a:r>
            <a:r>
              <a:rPr lang="en-US" sz="1500" dirty="0" err="1" smtClean="0"/>
              <a:t>Marineland</a:t>
            </a:r>
            <a:r>
              <a:rPr lang="en-US" sz="1500" dirty="0" smtClean="0"/>
              <a:t> (Ont.)</a:t>
            </a:r>
          </a:p>
          <a:p>
            <a:pPr marL="0" indent="0">
              <a:lnSpc>
                <a:spcPct val="90000"/>
              </a:lnSpc>
              <a:buFont typeface="Arial" charset="0"/>
              <a:buNone/>
            </a:pPr>
            <a:r>
              <a:rPr lang="en-US" sz="1500" dirty="0" smtClean="0"/>
              <a:t>374	Actors $2 </a:t>
            </a:r>
            <a:r>
              <a:rPr lang="en-US" sz="1500" dirty="0" err="1" smtClean="0"/>
              <a:t>lcsh</a:t>
            </a:r>
            <a:endParaRPr lang="en-US" sz="1500" dirty="0" smtClean="0"/>
          </a:p>
          <a:p>
            <a:pPr marL="0" indent="0">
              <a:lnSpc>
                <a:spcPct val="90000"/>
              </a:lnSpc>
              <a:buFont typeface="Arial" charset="0"/>
              <a:buNone/>
            </a:pPr>
            <a:r>
              <a:rPr lang="en-US" sz="1500" dirty="0" smtClean="0"/>
              <a:t>375	male</a:t>
            </a:r>
          </a:p>
          <a:p>
            <a:pPr marL="0" indent="0">
              <a:lnSpc>
                <a:spcPct val="90000"/>
              </a:lnSpc>
              <a:buFont typeface="Arial" charset="0"/>
              <a:buNone/>
            </a:pPr>
            <a:r>
              <a:rPr lang="en-US" sz="1500" dirty="0" smtClean="0"/>
              <a:t>670	Free Willy, 1993: $b credits (Keiko as Willy)</a:t>
            </a:r>
          </a:p>
          <a:p>
            <a:pPr marL="0" indent="0">
              <a:lnSpc>
                <a:spcPct val="90000"/>
              </a:lnSpc>
              <a:buFont typeface="Arial" charset="0"/>
              <a:buNone/>
            </a:pPr>
            <a:r>
              <a:rPr lang="en-US" sz="1500" dirty="0" smtClean="0"/>
              <a:t>670	Wikipedia, 3 August 2011 $b (Keiko; born approximately 1976, died December 12, 2003; </a:t>
            </a:r>
          </a:p>
          <a:p>
            <a:pPr marL="0" indent="0">
              <a:lnSpc>
                <a:spcPct val="90000"/>
              </a:lnSpc>
              <a:buFont typeface="Arial" charset="0"/>
              <a:buNone/>
            </a:pPr>
            <a:r>
              <a:rPr lang="en-US" sz="1500" dirty="0" smtClean="0"/>
              <a:t>	male orca actor who starred in the film Free Willy; captured near Iceland in 1979, later sold</a:t>
            </a:r>
          </a:p>
          <a:p>
            <a:pPr marL="0" indent="0">
              <a:lnSpc>
                <a:spcPct val="90000"/>
              </a:lnSpc>
              <a:buFont typeface="Arial" charset="0"/>
              <a:buNone/>
            </a:pPr>
            <a:r>
              <a:rPr lang="en-US" sz="1500" dirty="0" smtClean="0"/>
              <a:t>	 to </a:t>
            </a:r>
            <a:r>
              <a:rPr lang="en-US" sz="1500" dirty="0" err="1" smtClean="0"/>
              <a:t>Marineland</a:t>
            </a:r>
            <a:r>
              <a:rPr lang="en-US" sz="1500" dirty="0" smtClean="0"/>
              <a:t> in Ontario; performed in parks in North America)</a:t>
            </a:r>
            <a:endParaRPr lang="en-US" sz="3000" dirty="0" smtClean="0"/>
          </a:p>
        </p:txBody>
      </p:sp>
      <p:sp>
        <p:nvSpPr>
          <p:cNvPr id="215044" name="Content Placeholder 2"/>
          <p:cNvSpPr txBox="1">
            <a:spLocks/>
          </p:cNvSpPr>
          <p:nvPr/>
        </p:nvSpPr>
        <p:spPr bwMode="auto">
          <a:xfrm>
            <a:off x="457200" y="4572000"/>
            <a:ext cx="8229600" cy="1828800"/>
          </a:xfrm>
          <a:prstGeom prst="rect">
            <a:avLst/>
          </a:prstGeom>
          <a:noFill/>
          <a:ln w="9525">
            <a:solidFill>
              <a:srgbClr val="000000"/>
            </a:solidFill>
            <a:miter lim="800000"/>
            <a:headEnd/>
            <a:tailEnd/>
          </a:ln>
        </p:spPr>
        <p:txBody>
          <a:bodyPr/>
          <a:lstStyle/>
          <a:p>
            <a:pPr eaLnBrk="0" hangingPunct="0">
              <a:spcBef>
                <a:spcPct val="20000"/>
              </a:spcBef>
              <a:buFont typeface="Arial" charset="0"/>
              <a:buNone/>
            </a:pPr>
            <a:r>
              <a:rPr lang="en-US" sz="1600" b="1" dirty="0" err="1" smtClean="0">
                <a:latin typeface="Calibri" pitchFamily="34" charset="0"/>
              </a:rPr>
              <a:t>Registro</a:t>
            </a:r>
            <a:r>
              <a:rPr lang="en-US" sz="1600" b="1" dirty="0" smtClean="0">
                <a:latin typeface="Calibri" pitchFamily="34" charset="0"/>
              </a:rPr>
              <a:t> </a:t>
            </a:r>
            <a:r>
              <a:rPr lang="en-US" sz="1600" b="1" dirty="0" err="1" smtClean="0">
                <a:latin typeface="Calibri" pitchFamily="34" charset="0"/>
              </a:rPr>
              <a:t>bibliográfico</a:t>
            </a:r>
            <a:r>
              <a:rPr lang="en-US" sz="1600" b="1" dirty="0" smtClean="0">
                <a:latin typeface="Calibri" pitchFamily="34" charset="0"/>
              </a:rPr>
              <a:t> </a:t>
            </a:r>
            <a:r>
              <a:rPr lang="en-US" sz="1600" b="1" dirty="0" err="1" smtClean="0">
                <a:latin typeface="Calibri" pitchFamily="34" charset="0"/>
              </a:rPr>
              <a:t>abreviado</a:t>
            </a:r>
            <a:endParaRPr lang="en-US" sz="1600" b="1" dirty="0">
              <a:latin typeface="Calibri" pitchFamily="34" charset="0"/>
            </a:endParaRPr>
          </a:p>
          <a:p>
            <a:pPr eaLnBrk="0" hangingPunct="0">
              <a:spcBef>
                <a:spcPct val="20000"/>
              </a:spcBef>
              <a:buFont typeface="Arial" charset="0"/>
              <a:buNone/>
            </a:pPr>
            <a:r>
              <a:rPr lang="en-US" sz="1600" dirty="0">
                <a:latin typeface="Calibri" pitchFamily="34" charset="0"/>
              </a:rPr>
              <a:t>130 0_	Free Willy (Motion picture)</a:t>
            </a:r>
          </a:p>
          <a:p>
            <a:pPr eaLnBrk="0" hangingPunct="0">
              <a:spcBef>
                <a:spcPct val="20000"/>
              </a:spcBef>
              <a:buFont typeface="Arial" charset="0"/>
              <a:buNone/>
            </a:pPr>
            <a:r>
              <a:rPr lang="en-US" sz="1600" dirty="0">
                <a:latin typeface="Calibri" pitchFamily="34" charset="0"/>
              </a:rPr>
              <a:t>245 10	Free Willy / $c Warner Bros. in association with Le Studio Canal+, Regency Enterprises 	and </a:t>
            </a:r>
            <a:r>
              <a:rPr lang="en-US" sz="1600" dirty="0" err="1">
                <a:latin typeface="Calibri" pitchFamily="34" charset="0"/>
              </a:rPr>
              <a:t>Alcor</a:t>
            </a:r>
            <a:r>
              <a:rPr lang="en-US" sz="1600" dirty="0">
                <a:latin typeface="Calibri" pitchFamily="34" charset="0"/>
              </a:rPr>
              <a:t> Films.</a:t>
            </a:r>
          </a:p>
          <a:p>
            <a:pPr eaLnBrk="0" hangingPunct="0">
              <a:spcBef>
                <a:spcPct val="20000"/>
              </a:spcBef>
              <a:buFont typeface="Arial" charset="0"/>
              <a:buNone/>
            </a:pPr>
            <a:r>
              <a:rPr lang="en-US" sz="1600" dirty="0">
                <a:latin typeface="Calibri" pitchFamily="34" charset="0"/>
              </a:rPr>
              <a:t>…</a:t>
            </a:r>
          </a:p>
          <a:p>
            <a:pPr eaLnBrk="0" hangingPunct="0">
              <a:spcBef>
                <a:spcPct val="20000"/>
              </a:spcBef>
              <a:buFont typeface="Arial" charset="0"/>
              <a:buNone/>
            </a:pPr>
            <a:r>
              <a:rPr lang="en-US" sz="1600" dirty="0">
                <a:latin typeface="Calibri" pitchFamily="34" charset="0"/>
              </a:rPr>
              <a:t>700 0_	Keiko, $d approximately 1976-2003, $e actor.</a:t>
            </a:r>
          </a:p>
          <a:p>
            <a:pPr eaLnBrk="0" hangingPunct="0">
              <a:spcBef>
                <a:spcPct val="20000"/>
              </a:spcBef>
              <a:buFont typeface="Arial" charset="0"/>
              <a:buNone/>
            </a:pPr>
            <a:r>
              <a:rPr lang="en-US" sz="1600" dirty="0">
                <a:latin typeface="Calibri" pitchFamily="34" charset="0"/>
              </a:rPr>
              <a:t> </a:t>
            </a:r>
          </a:p>
          <a:p>
            <a:pPr eaLnBrk="0" hangingPunct="0">
              <a:spcBef>
                <a:spcPct val="20000"/>
              </a:spcBef>
              <a:buFont typeface="Arial" charset="0"/>
              <a:buNone/>
            </a:pPr>
            <a:endParaRPr lang="en-US" sz="3200" dirty="0">
              <a:latin typeface="Calibri" pitchFamily="34" charset="0"/>
            </a:endParaRPr>
          </a:p>
        </p:txBody>
      </p:sp>
      <p:sp>
        <p:nvSpPr>
          <p:cNvPr id="6" name="Slide Number Placeholder 5"/>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576E95AF-3F0E-4B5B-BF41-8D367E4B13ED}" type="slidenum">
              <a:rPr lang="en-US" sz="1200">
                <a:solidFill>
                  <a:schemeClr val="tx1">
                    <a:tint val="75000"/>
                  </a:schemeClr>
                </a:solidFill>
                <a:latin typeface="+mn-lt"/>
                <a:cs typeface="+mn-cs"/>
              </a:rPr>
              <a:pPr algn="r" fontAlgn="auto">
                <a:spcBef>
                  <a:spcPts val="0"/>
                </a:spcBef>
                <a:spcAft>
                  <a:spcPts val="0"/>
                </a:spcAft>
                <a:defRPr/>
              </a:pPr>
              <a:t>5</a:t>
            </a:fld>
            <a:endParaRPr lang="en-US" sz="1200" dirty="0">
              <a:solidFill>
                <a:schemeClr val="tx1">
                  <a:tint val="75000"/>
                </a:schemeClr>
              </a:solidFill>
              <a:latin typeface="+mn-lt"/>
              <a:cs typeface="+mn-cs"/>
            </a:endParaRPr>
          </a:p>
        </p:txBody>
      </p:sp>
      <p:sp>
        <p:nvSpPr>
          <p:cNvPr id="7" name="Rounded Rectangle 6"/>
          <p:cNvSpPr/>
          <p:nvPr/>
        </p:nvSpPr>
        <p:spPr>
          <a:xfrm>
            <a:off x="457200" y="2133600"/>
            <a:ext cx="4191000" cy="25558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itle 1"/>
          <p:cNvSpPr>
            <a:spLocks noGrp="1"/>
          </p:cNvSpPr>
          <p:nvPr>
            <p:ph type="title" idx="4294967295"/>
          </p:nvPr>
        </p:nvSpPr>
        <p:spPr/>
        <p:txBody>
          <a:bodyPr/>
          <a:lstStyle/>
          <a:p>
            <a:r>
              <a:rPr lang="en-US" dirty="0" err="1" smtClean="0"/>
              <a:t>Personaje</a:t>
            </a:r>
            <a:r>
              <a:rPr lang="en-US" dirty="0" smtClean="0"/>
              <a:t> </a:t>
            </a:r>
            <a:r>
              <a:rPr lang="en-US" dirty="0" err="1" smtClean="0"/>
              <a:t>Ficticio</a:t>
            </a:r>
            <a:endParaRPr lang="en-US" dirty="0" smtClean="0"/>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2C3DABFD-6181-4C83-AC60-1B4986802110}" type="slidenum">
              <a:rPr lang="en-US" sz="1200">
                <a:solidFill>
                  <a:schemeClr val="tx1">
                    <a:tint val="75000"/>
                  </a:schemeClr>
                </a:solidFill>
                <a:latin typeface="+mn-lt"/>
                <a:cs typeface="+mn-cs"/>
              </a:rPr>
              <a:pPr algn="r" fontAlgn="auto">
                <a:spcBef>
                  <a:spcPts val="0"/>
                </a:spcBef>
                <a:spcAft>
                  <a:spcPts val="0"/>
                </a:spcAft>
                <a:defRPr/>
              </a:pPr>
              <a:t>6</a:t>
            </a:fld>
            <a:endParaRPr lang="en-US" sz="1200" dirty="0">
              <a:solidFill>
                <a:schemeClr val="tx1">
                  <a:tint val="75000"/>
                </a:schemeClr>
              </a:solidFill>
              <a:latin typeface="+mn-lt"/>
              <a:cs typeface="+mn-cs"/>
            </a:endParaRPr>
          </a:p>
        </p:txBody>
      </p:sp>
      <p:pic>
        <p:nvPicPr>
          <p:cNvPr id="217093" name="Picture 2"/>
          <p:cNvPicPr>
            <a:picLocks noGrp="1" noChangeAspect="1" noChangeArrowheads="1"/>
          </p:cNvPicPr>
          <p:nvPr>
            <p:ph idx="4294967295"/>
          </p:nvPr>
        </p:nvPicPr>
        <p:blipFill>
          <a:blip r:embed="rId3"/>
          <a:srcRect/>
          <a:stretch>
            <a:fillRect/>
          </a:stretch>
        </p:blipFill>
        <p:spPr>
          <a:xfrm>
            <a:off x="304800" y="2166938"/>
            <a:ext cx="8610600" cy="3392487"/>
          </a:xfrm>
        </p:spPr>
      </p:pic>
      <p:sp>
        <p:nvSpPr>
          <p:cNvPr id="6" name="Oval 5"/>
          <p:cNvSpPr/>
          <p:nvPr/>
        </p:nvSpPr>
        <p:spPr>
          <a:xfrm>
            <a:off x="1066800" y="2209800"/>
            <a:ext cx="304800" cy="30480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304800" y="3810000"/>
            <a:ext cx="2286000" cy="4572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ed Rectangle 13"/>
          <p:cNvSpPr/>
          <p:nvPr/>
        </p:nvSpPr>
        <p:spPr>
          <a:xfrm>
            <a:off x="304800" y="4419600"/>
            <a:ext cx="8305800" cy="3810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8"/>
          <p:cNvSpPr txBox="1">
            <a:spLocks noChangeArrowheads="1"/>
          </p:cNvSpPr>
          <p:nvPr/>
        </p:nvSpPr>
        <p:spPr bwMode="auto">
          <a:xfrm>
            <a:off x="4343400" y="1905000"/>
            <a:ext cx="4038600" cy="1292662"/>
          </a:xfrm>
          <a:prstGeom prst="rect">
            <a:avLst/>
          </a:prstGeom>
          <a:solidFill>
            <a:schemeClr val="bg1"/>
          </a:solidFill>
          <a:ln w="22225">
            <a:solidFill>
              <a:schemeClr val="tx2"/>
            </a:solidFill>
            <a:miter lim="800000"/>
            <a:headEnd/>
            <a:tailEnd/>
          </a:ln>
        </p:spPr>
        <p:txBody>
          <a:bodyPr>
            <a:spAutoFit/>
          </a:bodyPr>
          <a:lstStyle/>
          <a:p>
            <a:r>
              <a:rPr lang="en-US" sz="2600" b="1" i="1" dirty="0" err="1" smtClean="0">
                <a:latin typeface="Calibri" pitchFamily="34" charset="0"/>
              </a:rPr>
              <a:t>Política</a:t>
            </a:r>
            <a:r>
              <a:rPr lang="en-US" sz="2600" b="1" i="1" dirty="0" smtClean="0">
                <a:latin typeface="Calibri" pitchFamily="34" charset="0"/>
              </a:rPr>
              <a:t> </a:t>
            </a:r>
            <a:r>
              <a:rPr lang="en-US" sz="2600" b="1" i="1" dirty="0" err="1" smtClean="0">
                <a:latin typeface="Calibri" pitchFamily="34" charset="0"/>
              </a:rPr>
              <a:t>NACO</a:t>
            </a:r>
            <a:r>
              <a:rPr lang="en-US" sz="2600" b="1" i="1" dirty="0" smtClean="0">
                <a:latin typeface="Calibri" pitchFamily="34" charset="0"/>
              </a:rPr>
              <a:t> RDA/</a:t>
            </a:r>
            <a:r>
              <a:rPr lang="en-US" sz="2600" b="1" i="1" dirty="0" err="1" smtClean="0">
                <a:latin typeface="Calibri" pitchFamily="34" charset="0"/>
              </a:rPr>
              <a:t>LCSH</a:t>
            </a:r>
            <a:r>
              <a:rPr lang="en-US" sz="2600" b="1" i="1" dirty="0" smtClean="0">
                <a:latin typeface="Calibri" pitchFamily="34" charset="0"/>
              </a:rPr>
              <a:t>: </a:t>
            </a:r>
            <a:r>
              <a:rPr lang="en-US" sz="2600" b="1" i="1" dirty="0" err="1" smtClean="0">
                <a:latin typeface="Calibri" pitchFamily="34" charset="0"/>
              </a:rPr>
              <a:t>disponible</a:t>
            </a:r>
            <a:r>
              <a:rPr lang="en-US" sz="2600" b="1" i="1" dirty="0" smtClean="0">
                <a:latin typeface="Calibri" pitchFamily="34" charset="0"/>
              </a:rPr>
              <a:t> a </a:t>
            </a:r>
            <a:r>
              <a:rPr lang="en-US" sz="2600" b="1" i="1" dirty="0" err="1" smtClean="0">
                <a:latin typeface="Calibri" pitchFamily="34" charset="0"/>
              </a:rPr>
              <a:t>partir</a:t>
            </a:r>
            <a:r>
              <a:rPr lang="en-US" sz="2600" b="1" i="1" dirty="0" smtClean="0">
                <a:latin typeface="Calibri" pitchFamily="34" charset="0"/>
              </a:rPr>
              <a:t> del 8 de  Julio de </a:t>
            </a:r>
            <a:r>
              <a:rPr lang="en-US" sz="2600" b="1" i="1" dirty="0">
                <a:latin typeface="Calibri" pitchFamily="34" charset="0"/>
              </a:rPr>
              <a:t>2013</a:t>
            </a:r>
          </a:p>
        </p:txBody>
      </p:sp>
      <p:sp>
        <p:nvSpPr>
          <p:cNvPr id="10"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itle 1"/>
          <p:cNvSpPr>
            <a:spLocks noGrp="1"/>
          </p:cNvSpPr>
          <p:nvPr>
            <p:ph type="title" idx="4294967295"/>
          </p:nvPr>
        </p:nvSpPr>
        <p:spPr/>
        <p:txBody>
          <a:bodyPr/>
          <a:lstStyle/>
          <a:p>
            <a:r>
              <a:rPr lang="en-US" dirty="0" err="1" smtClean="0"/>
              <a:t>Materia</a:t>
            </a:r>
            <a:r>
              <a:rPr lang="en-US" dirty="0"/>
              <a:t>: </a:t>
            </a:r>
            <a:r>
              <a:rPr lang="en-US" dirty="0" err="1" smtClean="0"/>
              <a:t>Personaje</a:t>
            </a:r>
            <a:r>
              <a:rPr lang="en-US" dirty="0" smtClean="0"/>
              <a:t> </a:t>
            </a:r>
            <a:r>
              <a:rPr lang="en-US" dirty="0" err="1" smtClean="0"/>
              <a:t>Ficticio</a:t>
            </a:r>
            <a:endParaRPr lang="en-US" dirty="0" smtClean="0"/>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74C854C6-FBE4-4331-B5DA-089300A1E20D}" type="slidenum">
              <a:rPr lang="en-US" sz="1200">
                <a:solidFill>
                  <a:schemeClr val="tx1">
                    <a:tint val="75000"/>
                  </a:schemeClr>
                </a:solidFill>
                <a:latin typeface="+mn-lt"/>
                <a:cs typeface="+mn-cs"/>
              </a:rPr>
              <a:pPr algn="r" fontAlgn="auto">
                <a:spcBef>
                  <a:spcPts val="0"/>
                </a:spcBef>
                <a:spcAft>
                  <a:spcPts val="0"/>
                </a:spcAft>
                <a:defRPr/>
              </a:pPr>
              <a:t>7</a:t>
            </a:fld>
            <a:endParaRPr lang="en-US" sz="1200" dirty="0">
              <a:solidFill>
                <a:schemeClr val="tx1">
                  <a:tint val="75000"/>
                </a:schemeClr>
              </a:solidFill>
              <a:latin typeface="+mn-lt"/>
              <a:cs typeface="+mn-cs"/>
            </a:endParaRPr>
          </a:p>
        </p:txBody>
      </p:sp>
      <p:pic>
        <p:nvPicPr>
          <p:cNvPr id="219140" name="Picture 3"/>
          <p:cNvPicPr>
            <a:picLocks noGrp="1" noChangeAspect="1" noChangeArrowheads="1"/>
          </p:cNvPicPr>
          <p:nvPr>
            <p:ph idx="4294967295"/>
          </p:nvPr>
        </p:nvPicPr>
        <p:blipFill>
          <a:blip r:embed="rId3"/>
          <a:srcRect r="43184"/>
          <a:stretch>
            <a:fillRect/>
          </a:stretch>
        </p:blipFill>
        <p:spPr>
          <a:xfrm>
            <a:off x="457200" y="2617788"/>
            <a:ext cx="8382000" cy="2678112"/>
          </a:xfrm>
        </p:spPr>
      </p:pic>
      <p:sp>
        <p:nvSpPr>
          <p:cNvPr id="11" name="Oval 10"/>
          <p:cNvSpPr/>
          <p:nvPr/>
        </p:nvSpPr>
        <p:spPr>
          <a:xfrm>
            <a:off x="1219200" y="2600325"/>
            <a:ext cx="304800" cy="30480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ed Rectangle 11"/>
          <p:cNvSpPr/>
          <p:nvPr/>
        </p:nvSpPr>
        <p:spPr>
          <a:xfrm>
            <a:off x="457200" y="3505200"/>
            <a:ext cx="35052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4000332F-1580-4828-AE95-1D6B70357A67}" type="slidenum">
              <a:rPr lang="en-US" sz="1200">
                <a:solidFill>
                  <a:schemeClr val="tx1">
                    <a:tint val="75000"/>
                  </a:schemeClr>
                </a:solidFill>
                <a:latin typeface="+mn-lt"/>
                <a:cs typeface="+mn-cs"/>
              </a:rPr>
              <a:pPr algn="r" fontAlgn="auto">
                <a:spcBef>
                  <a:spcPts val="0"/>
                </a:spcBef>
                <a:spcAft>
                  <a:spcPts val="0"/>
                </a:spcAft>
                <a:defRPr/>
              </a:pPr>
              <a:t>8</a:t>
            </a:fld>
            <a:endParaRPr lang="en-US" sz="1200" dirty="0">
              <a:solidFill>
                <a:schemeClr val="tx1">
                  <a:tint val="75000"/>
                </a:schemeClr>
              </a:solidFill>
              <a:latin typeface="+mn-lt"/>
              <a:cs typeface="+mn-cs"/>
            </a:endParaRPr>
          </a:p>
        </p:txBody>
      </p:sp>
      <p:pic>
        <p:nvPicPr>
          <p:cNvPr id="221188" name="Picture 2"/>
          <p:cNvPicPr>
            <a:picLocks noChangeAspect="1" noChangeArrowheads="1"/>
          </p:cNvPicPr>
          <p:nvPr/>
        </p:nvPicPr>
        <p:blipFill>
          <a:blip r:embed="rId3"/>
          <a:srcRect/>
          <a:stretch>
            <a:fillRect/>
          </a:stretch>
        </p:blipFill>
        <p:spPr bwMode="auto">
          <a:xfrm>
            <a:off x="355600" y="742950"/>
            <a:ext cx="8432800" cy="5372100"/>
          </a:xfrm>
          <a:prstGeom prst="rect">
            <a:avLst/>
          </a:prstGeom>
          <a:noFill/>
          <a:ln w="9525">
            <a:noFill/>
            <a:miter lim="800000"/>
            <a:headEnd/>
            <a:tailEnd/>
          </a:ln>
        </p:spPr>
      </p:pic>
      <p:sp>
        <p:nvSpPr>
          <p:cNvPr id="5" name="TextBox 4"/>
          <p:cNvSpPr txBox="1">
            <a:spLocks noChangeArrowheads="1"/>
          </p:cNvSpPr>
          <p:nvPr/>
        </p:nvSpPr>
        <p:spPr bwMode="auto">
          <a:xfrm>
            <a:off x="5029200" y="2819400"/>
            <a:ext cx="3505200" cy="1292662"/>
          </a:xfrm>
          <a:prstGeom prst="rect">
            <a:avLst/>
          </a:prstGeom>
          <a:solidFill>
            <a:schemeClr val="bg1"/>
          </a:solidFill>
          <a:ln w="22225">
            <a:solidFill>
              <a:schemeClr val="tx2"/>
            </a:solidFill>
            <a:miter lim="800000"/>
            <a:headEnd/>
            <a:tailEnd/>
          </a:ln>
        </p:spPr>
        <p:txBody>
          <a:bodyPr>
            <a:spAutoFit/>
          </a:bodyPr>
          <a:lstStyle/>
          <a:p>
            <a:r>
              <a:rPr lang="en-US" sz="2600" b="1" i="1" dirty="0" smtClean="0">
                <a:latin typeface="Calibri" pitchFamily="34" charset="0"/>
              </a:rPr>
              <a:t>RAN </a:t>
            </a:r>
            <a:r>
              <a:rPr lang="en-US" sz="2600" b="1" i="1" dirty="0" err="1" smtClean="0">
                <a:latin typeface="Calibri" pitchFamily="34" charset="0"/>
              </a:rPr>
              <a:t>REVISADO</a:t>
            </a:r>
            <a:r>
              <a:rPr lang="en-US" sz="2600" b="1" i="1" dirty="0" smtClean="0">
                <a:latin typeface="Calibri" pitchFamily="34" charset="0"/>
              </a:rPr>
              <a:t>: DESPUÉS DEL 9 DE JULIO, </a:t>
            </a:r>
            <a:r>
              <a:rPr lang="en-US" sz="2600" b="1" i="1" dirty="0">
                <a:latin typeface="Calibri" pitchFamily="34" charset="0"/>
              </a:rPr>
              <a:t>2013</a:t>
            </a:r>
          </a:p>
        </p:txBody>
      </p:sp>
      <p:sp>
        <p:nvSpPr>
          <p:cNvPr id="6" name="Oval 5"/>
          <p:cNvSpPr/>
          <p:nvPr/>
        </p:nvSpPr>
        <p:spPr>
          <a:xfrm>
            <a:off x="4648200" y="990600"/>
            <a:ext cx="381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6400800" y="9906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dirty="0" err="1" smtClean="0"/>
              <a:t>Codificación</a:t>
            </a:r>
            <a:r>
              <a:rPr lang="en-US" dirty="0" smtClean="0"/>
              <a:t> MARC</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err="1" smtClean="0"/>
              <a:t>Nombres</a:t>
            </a:r>
            <a:r>
              <a:rPr lang="en-US" dirty="0" smtClean="0"/>
              <a:t> </a:t>
            </a:r>
            <a:r>
              <a:rPr lang="en-US" dirty="0" err="1" smtClean="0"/>
              <a:t>Personales</a:t>
            </a:r>
            <a:r>
              <a:rPr lang="en-US" dirty="0" smtClean="0"/>
              <a:t>  se </a:t>
            </a:r>
            <a:r>
              <a:rPr lang="en-US" dirty="0" err="1" smtClean="0"/>
              <a:t>codifican</a:t>
            </a:r>
            <a:r>
              <a:rPr lang="en-US" dirty="0" smtClean="0"/>
              <a:t> en X00</a:t>
            </a:r>
          </a:p>
          <a:p>
            <a:pPr marL="457200" lvl="1" indent="0" eaLnBrk="1" fontAlgn="auto" hangingPunct="1">
              <a:spcAft>
                <a:spcPts val="0"/>
              </a:spcAft>
              <a:buFont typeface="Arial" pitchFamily="34" charset="0"/>
              <a:buNone/>
              <a:defRPr/>
            </a:pPr>
            <a:r>
              <a:rPr lang="en-US" dirty="0" smtClean="0">
                <a:sym typeface="Wingdings" panose="05000000000000000000" pitchFamily="2" charset="2"/>
              </a:rPr>
              <a:t> </a:t>
            </a:r>
            <a:r>
              <a:rPr lang="en-US" dirty="0" smtClean="0"/>
              <a:t>X00 </a:t>
            </a:r>
            <a:r>
              <a:rPr lang="en-US" dirty="0"/>
              <a:t>1_ - </a:t>
            </a:r>
            <a:r>
              <a:rPr lang="en-US" dirty="0" smtClean="0"/>
              <a:t>un </a:t>
            </a:r>
            <a:r>
              <a:rPr lang="en-US" dirty="0" err="1" smtClean="0"/>
              <a:t>apellido</a:t>
            </a:r>
            <a:r>
              <a:rPr lang="en-US" dirty="0" smtClean="0"/>
              <a:t> en </a:t>
            </a:r>
            <a:r>
              <a:rPr lang="en-US" dirty="0" err="1" smtClean="0"/>
              <a:t>orden</a:t>
            </a:r>
            <a:r>
              <a:rPr lang="en-US" dirty="0" smtClean="0"/>
              <a:t> </a:t>
            </a:r>
            <a:r>
              <a:rPr lang="en-US" dirty="0" err="1" smtClean="0"/>
              <a:t>invertido</a:t>
            </a:r>
            <a:r>
              <a:rPr lang="en-US" dirty="0" smtClean="0"/>
              <a:t> (</a:t>
            </a:r>
            <a:r>
              <a:rPr lang="en-US" dirty="0" err="1" smtClean="0"/>
              <a:t>apellido</a:t>
            </a:r>
            <a:r>
              <a:rPr lang="en-US" dirty="0" smtClean="0"/>
              <a:t>, </a:t>
            </a:r>
            <a:r>
              <a:rPr lang="en-US" dirty="0" err="1" smtClean="0"/>
              <a:t>nombre</a:t>
            </a:r>
            <a:r>
              <a:rPr lang="en-US" dirty="0" smtClean="0"/>
              <a:t>) o un </a:t>
            </a:r>
            <a:r>
              <a:rPr lang="en-US" dirty="0" err="1" smtClean="0"/>
              <a:t>apellido</a:t>
            </a:r>
            <a:r>
              <a:rPr lang="en-US" dirty="0" smtClean="0"/>
              <a:t> solo</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smtClean="0"/>
              <a:t>X00 </a:t>
            </a:r>
            <a:r>
              <a:rPr lang="en-US" dirty="0"/>
              <a:t>0_ - </a:t>
            </a:r>
            <a:r>
              <a:rPr lang="en-US" dirty="0" smtClean="0"/>
              <a:t>un </a:t>
            </a:r>
            <a:r>
              <a:rPr lang="en-US" dirty="0" err="1" smtClean="0"/>
              <a:t>apellido</a:t>
            </a:r>
            <a:r>
              <a:rPr lang="en-US" dirty="0" smtClean="0"/>
              <a:t> o un </a:t>
            </a:r>
            <a:r>
              <a:rPr lang="en-US" dirty="0" err="1" smtClean="0"/>
              <a:t>nombre</a:t>
            </a:r>
            <a:r>
              <a:rPr lang="en-US" dirty="0" smtClean="0"/>
              <a:t> </a:t>
            </a:r>
            <a:r>
              <a:rPr lang="en-US" dirty="0" err="1" smtClean="0"/>
              <a:t>que</a:t>
            </a:r>
            <a:r>
              <a:rPr lang="en-US" dirty="0" smtClean="0"/>
              <a:t> </a:t>
            </a:r>
            <a:r>
              <a:rPr lang="en-US" dirty="0" err="1" smtClean="0"/>
              <a:t>consiste</a:t>
            </a:r>
            <a:r>
              <a:rPr lang="en-US" dirty="0" smtClean="0"/>
              <a:t> en </a:t>
            </a:r>
            <a:r>
              <a:rPr lang="en-US" dirty="0" err="1" smtClean="0"/>
              <a:t>palabras</a:t>
            </a:r>
            <a:r>
              <a:rPr lang="en-US" dirty="0" smtClean="0"/>
              <a:t>, </a:t>
            </a:r>
            <a:r>
              <a:rPr lang="en-US" dirty="0" err="1" smtClean="0"/>
              <a:t>frases</a:t>
            </a:r>
            <a:r>
              <a:rPr lang="en-US" dirty="0" smtClean="0"/>
              <a:t>, </a:t>
            </a:r>
            <a:r>
              <a:rPr lang="en-US" dirty="0" err="1" smtClean="0"/>
              <a:t>iniciales</a:t>
            </a:r>
            <a:r>
              <a:rPr lang="en-US" dirty="0" smtClean="0"/>
              <a:t>, </a:t>
            </a:r>
            <a:r>
              <a:rPr lang="en-US" dirty="0" err="1" smtClean="0"/>
              <a:t>letras</a:t>
            </a:r>
            <a:r>
              <a:rPr lang="en-US" dirty="0" smtClean="0"/>
              <a:t> </a:t>
            </a:r>
            <a:r>
              <a:rPr lang="en-US" dirty="0" err="1" smtClean="0"/>
              <a:t>separadas</a:t>
            </a:r>
            <a:r>
              <a:rPr lang="en-US" dirty="0" smtClean="0"/>
              <a:t>, o </a:t>
            </a:r>
            <a:r>
              <a:rPr lang="en-US" dirty="0" err="1" smtClean="0"/>
              <a:t>numerales</a:t>
            </a:r>
            <a:r>
              <a:rPr lang="en-US" dirty="0" smtClean="0"/>
              <a:t> en </a:t>
            </a:r>
            <a:r>
              <a:rPr lang="en-US" dirty="0" err="1" smtClean="0"/>
              <a:t>orden</a:t>
            </a:r>
            <a:r>
              <a:rPr lang="en-US" dirty="0" smtClean="0"/>
              <a:t> </a:t>
            </a:r>
            <a:r>
              <a:rPr lang="en-US" dirty="0" err="1" smtClean="0"/>
              <a:t>directo</a:t>
            </a:r>
            <a:endParaRPr lang="en-US" dirty="0"/>
          </a:p>
          <a:p>
            <a:pPr eaLnBrk="1" fontAlgn="auto" hangingPunct="1">
              <a:spcAft>
                <a:spcPts val="0"/>
              </a:spcAft>
              <a:buFont typeface="Arial" pitchFamily="34" charset="0"/>
              <a:buChar char="•"/>
              <a:defRPr/>
            </a:pPr>
            <a:r>
              <a:rPr lang="en-US" dirty="0" smtClean="0"/>
              <a:t>008/10 (OCLC/</a:t>
            </a:r>
            <a:r>
              <a:rPr lang="en-US" dirty="0" err="1" smtClean="0"/>
              <a:t>SkyRiver</a:t>
            </a:r>
            <a:r>
              <a:rPr lang="en-US" dirty="0" smtClean="0"/>
              <a:t>: Rules) valor “z”</a:t>
            </a:r>
          </a:p>
          <a:p>
            <a:pPr marL="457200" lvl="1" indent="0" eaLnBrk="1" fontAlgn="auto" hangingPunct="1">
              <a:spcAft>
                <a:spcPts val="0"/>
              </a:spcAft>
              <a:buFont typeface="Arial" pitchFamily="34" charset="0"/>
              <a:buNone/>
              <a:defRPr/>
            </a:pPr>
            <a:r>
              <a:rPr lang="en-US" dirty="0"/>
              <a:t>	</a:t>
            </a:r>
            <a:r>
              <a:rPr lang="en-US" dirty="0" smtClean="0"/>
              <a:t>	y</a:t>
            </a:r>
          </a:p>
          <a:p>
            <a:pPr eaLnBrk="1" fontAlgn="auto" hangingPunct="1">
              <a:spcAft>
                <a:spcPts val="0"/>
              </a:spcAft>
              <a:buFont typeface="Arial" pitchFamily="34" charset="0"/>
              <a:buChar char="•"/>
              <a:defRPr/>
            </a:pPr>
            <a:r>
              <a:rPr lang="en-US" dirty="0" err="1" smtClean="0"/>
              <a:t>Subcampo</a:t>
            </a:r>
            <a:r>
              <a:rPr lang="en-US" dirty="0" smtClean="0"/>
              <a:t> 040 $e rda </a:t>
            </a:r>
          </a:p>
          <a:p>
            <a:pPr marL="0" indent="0" eaLnBrk="1" fontAlgn="auto" hangingPunct="1">
              <a:spcAft>
                <a:spcPts val="0"/>
              </a:spcAft>
              <a:buFont typeface="Arial" pitchFamily="34" charset="0"/>
              <a:buNone/>
              <a:defRPr/>
            </a:pPr>
            <a:endParaRPr lang="en-US" dirty="0" smtClean="0"/>
          </a:p>
          <a:p>
            <a:pPr marL="0" indent="0" eaLnBrk="1" fontAlgn="auto" hangingPunct="1">
              <a:spcAft>
                <a:spcPts val="0"/>
              </a:spcAft>
              <a:buFont typeface="Arial" pitchFamily="34" charset="0"/>
              <a:buNone/>
              <a:defRPr/>
            </a:pPr>
            <a:endParaRPr lang="en-US" dirty="0"/>
          </a:p>
        </p:txBody>
      </p:sp>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p:cNvPicPr>
            <a:picLocks noChangeAspect="1" noChangeArrowheads="1"/>
          </p:cNvPicPr>
          <p:nvPr/>
        </p:nvPicPr>
        <p:blipFill>
          <a:blip r:embed="rId3"/>
          <a:srcRect l="223" t="4668" r="223" b="4668"/>
          <a:stretch>
            <a:fillRect/>
          </a:stretch>
        </p:blipFill>
        <p:spPr bwMode="auto">
          <a:xfrm>
            <a:off x="304800" y="838200"/>
            <a:ext cx="8534400" cy="5181600"/>
          </a:xfrm>
          <a:prstGeom prst="rect">
            <a:avLst/>
          </a:prstGeom>
          <a:noFill/>
          <a:ln w="9525">
            <a:solidFill>
              <a:schemeClr val="bg1"/>
            </a:solidFill>
            <a:miter lim="800000"/>
            <a:headEnd/>
            <a:tailEnd/>
          </a:ln>
        </p:spPr>
      </p:pic>
      <p:sp>
        <p:nvSpPr>
          <p:cNvPr id="3" name="Oval 2"/>
          <p:cNvSpPr/>
          <p:nvPr/>
        </p:nvSpPr>
        <p:spPr>
          <a:xfrm>
            <a:off x="4724400" y="3505200"/>
            <a:ext cx="228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Oval 4"/>
          <p:cNvSpPr/>
          <p:nvPr/>
        </p:nvSpPr>
        <p:spPr>
          <a:xfrm>
            <a:off x="1981200" y="4114800"/>
            <a:ext cx="3810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673" t="12771" r="39025" b="27728"/>
          <a:stretch/>
        </p:blipFill>
        <p:spPr bwMode="auto">
          <a:xfrm>
            <a:off x="1676400" y="286657"/>
            <a:ext cx="5969000" cy="5950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581400" y="3610429"/>
            <a:ext cx="533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Oval 2"/>
          <p:cNvSpPr/>
          <p:nvPr/>
        </p:nvSpPr>
        <p:spPr>
          <a:xfrm>
            <a:off x="6616700" y="3147785"/>
            <a:ext cx="228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051146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dirty="0" err="1" smtClean="0"/>
              <a:t>Terminología</a:t>
            </a:r>
            <a:r>
              <a:rPr lang="en-US" dirty="0" smtClean="0"/>
              <a:t> (RDA 8.1.3)</a:t>
            </a: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sz="3500" b="1" dirty="0" err="1" smtClean="0"/>
              <a:t>Nombre</a:t>
            </a:r>
            <a:r>
              <a:rPr lang="en-US" dirty="0" smtClean="0"/>
              <a:t>:</a:t>
            </a:r>
          </a:p>
          <a:p>
            <a:pPr marL="0" indent="0" eaLnBrk="1" fontAlgn="auto" hangingPunct="1">
              <a:spcAft>
                <a:spcPts val="0"/>
              </a:spcAft>
              <a:buFont typeface="Arial" pitchFamily="34" charset="0"/>
              <a:buNone/>
              <a:defRPr/>
            </a:pPr>
            <a:r>
              <a:rPr lang="en-US" sz="3000" dirty="0"/>
              <a:t> </a:t>
            </a:r>
            <a:r>
              <a:rPr lang="en-US" sz="3000" dirty="0" smtClean="0"/>
              <a:t>   </a:t>
            </a:r>
            <a:r>
              <a:rPr lang="es-MX" sz="3500" dirty="0"/>
              <a:t>Palabra, </a:t>
            </a:r>
            <a:r>
              <a:rPr lang="es-MX" sz="3500" dirty="0" err="1"/>
              <a:t>caracter</a:t>
            </a:r>
            <a:r>
              <a:rPr lang="es-MX" sz="3500" dirty="0"/>
              <a:t>, o grupo de palabras y/o </a:t>
            </a:r>
            <a:r>
              <a:rPr lang="es-MX" sz="3500" dirty="0" smtClean="0"/>
              <a:t> </a:t>
            </a:r>
          </a:p>
          <a:p>
            <a:pPr marL="0" indent="0" eaLnBrk="1" fontAlgn="auto" hangingPunct="1">
              <a:spcAft>
                <a:spcPts val="0"/>
              </a:spcAft>
              <a:buFont typeface="Arial" pitchFamily="34" charset="0"/>
              <a:buNone/>
              <a:defRPr/>
            </a:pPr>
            <a:r>
              <a:rPr lang="es-MX" sz="3500" dirty="0"/>
              <a:t> </a:t>
            </a:r>
            <a:r>
              <a:rPr lang="es-MX" sz="3500" dirty="0" smtClean="0"/>
              <a:t>   caracteres mediante el </a:t>
            </a:r>
            <a:r>
              <a:rPr lang="es-MX" sz="3500" dirty="0"/>
              <a:t>cual </a:t>
            </a:r>
            <a:r>
              <a:rPr lang="es-MX" sz="3500" dirty="0" smtClean="0"/>
              <a:t>se conoce a una </a:t>
            </a:r>
          </a:p>
          <a:p>
            <a:pPr marL="0" indent="0" eaLnBrk="1" fontAlgn="auto" hangingPunct="1">
              <a:spcAft>
                <a:spcPts val="0"/>
              </a:spcAft>
              <a:buFont typeface="Arial" pitchFamily="34" charset="0"/>
              <a:buNone/>
              <a:defRPr/>
            </a:pPr>
            <a:r>
              <a:rPr lang="es-MX" sz="3500" dirty="0"/>
              <a:t> </a:t>
            </a:r>
            <a:r>
              <a:rPr lang="es-MX" sz="3500" dirty="0" smtClean="0"/>
              <a:t>   persona</a:t>
            </a:r>
            <a:endParaRPr lang="en-US" sz="3500" dirty="0"/>
          </a:p>
          <a:p>
            <a:pPr eaLnBrk="1" fontAlgn="auto" hangingPunct="1">
              <a:spcAft>
                <a:spcPts val="0"/>
              </a:spcAft>
              <a:buFont typeface="Arial" pitchFamily="34" charset="0"/>
              <a:buChar char="•"/>
              <a:defRPr/>
            </a:pPr>
            <a:r>
              <a:rPr lang="en-US" sz="3500" b="1" dirty="0" err="1" smtClean="0"/>
              <a:t>Nombre</a:t>
            </a:r>
            <a:r>
              <a:rPr lang="en-US" sz="3500" b="1" dirty="0" smtClean="0"/>
              <a:t> </a:t>
            </a:r>
            <a:r>
              <a:rPr lang="en-US" sz="3500" b="1" dirty="0" err="1" smtClean="0"/>
              <a:t>Preferido</a:t>
            </a:r>
            <a:r>
              <a:rPr lang="en-US" dirty="0" smtClean="0"/>
              <a:t>:</a:t>
            </a:r>
          </a:p>
          <a:p>
            <a:pPr marL="0" indent="0" eaLnBrk="1" fontAlgn="auto" hangingPunct="1">
              <a:spcAft>
                <a:spcPts val="0"/>
              </a:spcAft>
              <a:buClr>
                <a:schemeClr val="tx1"/>
              </a:buClr>
              <a:buSzPct val="70000"/>
              <a:buFont typeface="Arial" pitchFamily="34" charset="0"/>
              <a:buNone/>
              <a:defRPr/>
            </a:pPr>
            <a:r>
              <a:rPr lang="en-US" dirty="0"/>
              <a:t> </a:t>
            </a:r>
            <a:r>
              <a:rPr lang="en-US" dirty="0" smtClean="0"/>
              <a:t>  </a:t>
            </a:r>
            <a:r>
              <a:rPr lang="es-MX" sz="3500" dirty="0"/>
              <a:t>Forma a utilizarse cuando se construye un punto de acceso autorizado en registros bibliográficos y en campos 1XX de registros de autoridad de nombre</a:t>
            </a:r>
          </a:p>
          <a:p>
            <a:pPr eaLnBrk="1" fontAlgn="auto" hangingPunct="1">
              <a:spcAft>
                <a:spcPts val="0"/>
              </a:spcAft>
              <a:buFont typeface="Arial" pitchFamily="34" charset="0"/>
              <a:buChar char="•"/>
              <a:defRPr/>
            </a:pPr>
            <a:r>
              <a:rPr lang="en-US" sz="3500" b="1" dirty="0" err="1"/>
              <a:t>Variante</a:t>
            </a:r>
            <a:r>
              <a:rPr lang="en-US" sz="3500" b="1" dirty="0"/>
              <a:t> </a:t>
            </a:r>
            <a:r>
              <a:rPr lang="en-US" sz="3500" b="1" dirty="0" smtClean="0"/>
              <a:t>del </a:t>
            </a:r>
            <a:r>
              <a:rPr lang="en-US" sz="3500" b="1" dirty="0" err="1" smtClean="0"/>
              <a:t>Nombre</a:t>
            </a:r>
            <a:r>
              <a:rPr lang="en-US" sz="3500" dirty="0" smtClean="0"/>
              <a:t>:</a:t>
            </a:r>
          </a:p>
          <a:p>
            <a:pPr marL="0" indent="0" eaLnBrk="1" fontAlgn="auto" hangingPunct="1">
              <a:spcAft>
                <a:spcPts val="0"/>
              </a:spcAft>
              <a:buFont typeface="Arial" pitchFamily="34" charset="0"/>
              <a:buNone/>
              <a:defRPr/>
            </a:pPr>
            <a:r>
              <a:rPr lang="en-US" sz="3000" dirty="0"/>
              <a:t> </a:t>
            </a:r>
            <a:r>
              <a:rPr lang="en-US" sz="3000" dirty="0" smtClean="0"/>
              <a:t>   </a:t>
            </a:r>
            <a:r>
              <a:rPr lang="es-MX" sz="3500" dirty="0"/>
              <a:t>Forma utilizada en puntos de acceso de </a:t>
            </a:r>
            <a:r>
              <a:rPr lang="es-MX" sz="3500" dirty="0" smtClean="0"/>
              <a:t>variantes </a:t>
            </a:r>
            <a:r>
              <a:rPr lang="es-MX" sz="3500" dirty="0"/>
              <a:t>(campos 4XX en registros de autoridad de nombre)</a:t>
            </a:r>
            <a:endParaRPr lang="en-US" sz="3500" dirty="0"/>
          </a:p>
          <a:p>
            <a:pPr marL="0" indent="0" eaLnBrk="1" fontAlgn="auto" hangingPunct="1">
              <a:spcAft>
                <a:spcPts val="0"/>
              </a:spcAft>
              <a:buFont typeface="Arial" pitchFamily="34" charset="0"/>
              <a:buNone/>
              <a:defRPr/>
            </a:pPr>
            <a:endParaRPr lang="en-US" sz="3000"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Elementos</a:t>
            </a:r>
            <a:r>
              <a:rPr lang="en-US" dirty="0" smtClean="0"/>
              <a:t> </a:t>
            </a:r>
            <a:r>
              <a:rPr lang="en-US" dirty="0" err="1" smtClean="0"/>
              <a:t>Núcleos</a:t>
            </a:r>
            <a:r>
              <a:rPr lang="en-US" dirty="0" smtClean="0"/>
              <a:t> para Personas </a:t>
            </a:r>
            <a:br>
              <a:rPr lang="en-US" dirty="0" smtClean="0"/>
            </a:br>
            <a:r>
              <a:rPr lang="en-US" dirty="0" smtClean="0"/>
              <a:t>(RDA 0.6.7)</a:t>
            </a:r>
            <a:endParaRPr lang="en-US" dirty="0"/>
          </a:p>
        </p:txBody>
      </p:sp>
      <p:sp>
        <p:nvSpPr>
          <p:cNvPr id="3" name="Content Placeholder 2"/>
          <p:cNvSpPr>
            <a:spLocks noGrp="1"/>
          </p:cNvSpPr>
          <p:nvPr>
            <p:ph idx="1"/>
          </p:nvPr>
        </p:nvSpPr>
        <p:spPr>
          <a:xfrm>
            <a:off x="457200" y="1600200"/>
            <a:ext cx="8382000" cy="4525963"/>
          </a:xfrm>
        </p:spPr>
        <p:txBody>
          <a:bodyPr rtlCol="0">
            <a:normAutofit fontScale="92500" lnSpcReduction="10000"/>
          </a:bodyPr>
          <a:lstStyle/>
          <a:p>
            <a:pPr eaLnBrk="1" fontAlgn="auto" hangingPunct="1">
              <a:spcAft>
                <a:spcPts val="0"/>
              </a:spcAft>
              <a:buFont typeface="Arial" pitchFamily="34" charset="0"/>
              <a:buNone/>
              <a:defRPr/>
            </a:pPr>
            <a:r>
              <a:rPr lang="en-US" i="1" dirty="0" err="1" smtClean="0"/>
              <a:t>Registre</a:t>
            </a:r>
            <a:r>
              <a:rPr lang="en-US" i="1" dirty="0" smtClean="0"/>
              <a:t> </a:t>
            </a:r>
            <a:r>
              <a:rPr lang="en-US" i="1" dirty="0" err="1" smtClean="0"/>
              <a:t>siempre</a:t>
            </a:r>
            <a:r>
              <a:rPr lang="en-US" i="1" dirty="0" smtClean="0"/>
              <a:t> </a:t>
            </a:r>
            <a:r>
              <a:rPr lang="en-US" i="1" dirty="0" err="1" smtClean="0"/>
              <a:t>si</a:t>
            </a:r>
            <a:r>
              <a:rPr lang="en-US" i="1" dirty="0" smtClean="0"/>
              <a:t> se </a:t>
            </a:r>
            <a:r>
              <a:rPr lang="en-US" i="1" dirty="0" err="1" smtClean="0"/>
              <a:t>conoce</a:t>
            </a:r>
            <a:r>
              <a:rPr lang="en-US" i="1" dirty="0" smtClean="0"/>
              <a:t> la </a:t>
            </a:r>
            <a:r>
              <a:rPr lang="en-US" i="1" dirty="0" err="1" smtClean="0"/>
              <a:t>información</a:t>
            </a:r>
            <a:endParaRPr lang="en-US" i="1" dirty="0" smtClean="0"/>
          </a:p>
          <a:p>
            <a:pPr lvl="1" eaLnBrk="1" fontAlgn="auto" hangingPunct="1">
              <a:spcAft>
                <a:spcPts val="0"/>
              </a:spcAft>
              <a:buFont typeface="Calibri" panose="020F0502020204030204" pitchFamily="34" charset="0"/>
              <a:buChar char="•"/>
              <a:defRPr/>
            </a:pPr>
            <a:r>
              <a:rPr lang="en-US" dirty="0" err="1" smtClean="0"/>
              <a:t>Título</a:t>
            </a:r>
            <a:r>
              <a:rPr lang="en-US" dirty="0" smtClean="0"/>
              <a:t> de la persona (</a:t>
            </a:r>
            <a:r>
              <a:rPr lang="es-MX" dirty="0"/>
              <a:t>una palabra o </a:t>
            </a:r>
            <a:r>
              <a:rPr lang="es-MX" dirty="0" smtClean="0"/>
              <a:t>frase </a:t>
            </a:r>
            <a:r>
              <a:rPr lang="es-MX" dirty="0"/>
              <a:t>indicativa </a:t>
            </a:r>
            <a:r>
              <a:rPr lang="es-MX" dirty="0" smtClean="0"/>
              <a:t>del </a:t>
            </a:r>
            <a:r>
              <a:rPr lang="es-MX" dirty="0"/>
              <a:t>el rango o </a:t>
            </a:r>
            <a:r>
              <a:rPr lang="es-MX" dirty="0" smtClean="0"/>
              <a:t>cargo de </a:t>
            </a:r>
            <a:r>
              <a:rPr lang="es-MX" dirty="0"/>
              <a:t>realeza, </a:t>
            </a:r>
            <a:r>
              <a:rPr lang="es-MX" dirty="0" smtClean="0"/>
              <a:t>nobleza</a:t>
            </a:r>
            <a:r>
              <a:rPr lang="es-MX" dirty="0"/>
              <a:t>, </a:t>
            </a:r>
            <a:r>
              <a:rPr lang="es-MX" dirty="0" smtClean="0"/>
              <a:t>eclesiástico</a:t>
            </a:r>
            <a:r>
              <a:rPr lang="es-MX" dirty="0"/>
              <a:t>, un término de tratamiento para una persona de vocación </a:t>
            </a:r>
            <a:r>
              <a:rPr lang="es-MX" dirty="0" smtClean="0"/>
              <a:t>religiosa</a:t>
            </a:r>
            <a:r>
              <a:rPr lang="en-US" dirty="0" smtClean="0"/>
              <a:t>)</a:t>
            </a:r>
            <a:r>
              <a:rPr lang="pl-PL" dirty="0" smtClean="0"/>
              <a:t> </a:t>
            </a:r>
            <a:endParaRPr lang="en-US" dirty="0"/>
          </a:p>
          <a:p>
            <a:pPr lvl="1" eaLnBrk="1" fontAlgn="auto" hangingPunct="1">
              <a:spcAft>
                <a:spcPts val="0"/>
              </a:spcAft>
              <a:buFont typeface="Calibri" panose="020F0502020204030204" pitchFamily="34" charset="0"/>
              <a:buChar char="•"/>
              <a:defRPr/>
            </a:pPr>
            <a:r>
              <a:rPr lang="en-US" dirty="0" err="1" smtClean="0"/>
              <a:t>Fecha</a:t>
            </a:r>
            <a:r>
              <a:rPr lang="en-US" dirty="0" smtClean="0"/>
              <a:t> de </a:t>
            </a:r>
            <a:r>
              <a:rPr lang="en-US" dirty="0" err="1" smtClean="0"/>
              <a:t>nacimiento</a:t>
            </a:r>
            <a:endParaRPr lang="en-US" dirty="0" smtClean="0"/>
          </a:p>
          <a:p>
            <a:pPr lvl="1" eaLnBrk="1" fontAlgn="auto" hangingPunct="1">
              <a:spcAft>
                <a:spcPts val="0"/>
              </a:spcAft>
              <a:buFont typeface="Calibri" panose="020F0502020204030204" pitchFamily="34" charset="0"/>
              <a:buChar char="•"/>
              <a:defRPr/>
            </a:pPr>
            <a:r>
              <a:rPr lang="en-US" dirty="0" err="1" smtClean="0"/>
              <a:t>Fecha</a:t>
            </a:r>
            <a:r>
              <a:rPr lang="en-US" dirty="0" smtClean="0"/>
              <a:t> de </a:t>
            </a:r>
            <a:r>
              <a:rPr lang="en-US" dirty="0" err="1" smtClean="0"/>
              <a:t>muerte</a:t>
            </a:r>
            <a:endParaRPr lang="en-US" dirty="0" smtClean="0"/>
          </a:p>
          <a:p>
            <a:pPr lvl="1" eaLnBrk="1" fontAlgn="auto" hangingPunct="1">
              <a:spcAft>
                <a:spcPts val="0"/>
              </a:spcAft>
              <a:buFont typeface="Calibri" panose="020F0502020204030204" pitchFamily="34" charset="0"/>
              <a:buChar char="•"/>
              <a:defRPr/>
            </a:pPr>
            <a:r>
              <a:rPr lang="en-US" dirty="0" err="1" smtClean="0"/>
              <a:t>Otra</a:t>
            </a:r>
            <a:r>
              <a:rPr lang="en-US" dirty="0" smtClean="0"/>
              <a:t> </a:t>
            </a:r>
            <a:r>
              <a:rPr lang="en-US" dirty="0" err="1" smtClean="0"/>
              <a:t>designación</a:t>
            </a:r>
            <a:r>
              <a:rPr lang="en-US" dirty="0" smtClean="0"/>
              <a:t> </a:t>
            </a:r>
            <a:r>
              <a:rPr lang="en-US" dirty="0" err="1" smtClean="0"/>
              <a:t>asociada</a:t>
            </a:r>
            <a:r>
              <a:rPr lang="en-US" dirty="0" smtClean="0"/>
              <a:t> con la persona</a:t>
            </a:r>
          </a:p>
          <a:p>
            <a:pPr lvl="1" eaLnBrk="1" fontAlgn="auto" hangingPunct="1">
              <a:spcAft>
                <a:spcPts val="0"/>
              </a:spcAft>
              <a:buFont typeface="Calibri" panose="020F0502020204030204" pitchFamily="34" charset="0"/>
              <a:buChar char="•"/>
              <a:defRPr/>
            </a:pPr>
            <a:r>
              <a:rPr lang="en-US" dirty="0" err="1" smtClean="0"/>
              <a:t>Profesión</a:t>
            </a:r>
            <a:r>
              <a:rPr lang="en-US" dirty="0" smtClean="0"/>
              <a:t> u </a:t>
            </a:r>
            <a:r>
              <a:rPr lang="en-US" dirty="0" err="1" smtClean="0"/>
              <a:t>ocupación</a:t>
            </a:r>
            <a:r>
              <a:rPr lang="en-US" dirty="0" smtClean="0"/>
              <a:t>*</a:t>
            </a:r>
          </a:p>
          <a:p>
            <a:pPr lvl="1" eaLnBrk="1" fontAlgn="auto" hangingPunct="1">
              <a:spcAft>
                <a:spcPts val="0"/>
              </a:spcAft>
              <a:buFont typeface="Calibri" panose="020F0502020204030204" pitchFamily="34" charset="0"/>
              <a:buChar char="•"/>
              <a:defRPr/>
            </a:pPr>
            <a:r>
              <a:rPr lang="en-US" dirty="0" err="1" smtClean="0"/>
              <a:t>Identificador</a:t>
            </a:r>
            <a:r>
              <a:rPr lang="en-US" dirty="0" smtClean="0"/>
              <a:t> de </a:t>
            </a:r>
            <a:r>
              <a:rPr lang="en-US" dirty="0" err="1" smtClean="0"/>
              <a:t>una</a:t>
            </a:r>
            <a:r>
              <a:rPr lang="en-US" dirty="0" smtClean="0"/>
              <a:t> persona</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dirty="0" err="1"/>
              <a:t>Elementos</a:t>
            </a:r>
            <a:r>
              <a:rPr lang="en-US" dirty="0"/>
              <a:t> </a:t>
            </a:r>
            <a:r>
              <a:rPr lang="en-US" dirty="0" err="1"/>
              <a:t>Núcleos</a:t>
            </a:r>
            <a:r>
              <a:rPr lang="en-US" dirty="0"/>
              <a:t> para Personas </a:t>
            </a:r>
            <a:br>
              <a:rPr lang="en-US" dirty="0"/>
            </a:br>
            <a:r>
              <a:rPr lang="en-US" dirty="0"/>
              <a:t>(RDA 0.6.7)</a:t>
            </a:r>
            <a:endParaRPr lang="en-US" dirty="0"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None/>
              <a:defRPr/>
            </a:pPr>
            <a:r>
              <a:rPr lang="en-US" i="1" dirty="0" err="1" smtClean="0"/>
              <a:t>Registre</a:t>
            </a:r>
            <a:r>
              <a:rPr lang="en-US" i="1" dirty="0" smtClean="0"/>
              <a:t> </a:t>
            </a:r>
            <a:r>
              <a:rPr lang="en-US" i="1" dirty="0" err="1" smtClean="0"/>
              <a:t>si</a:t>
            </a:r>
            <a:r>
              <a:rPr lang="en-US" i="1" dirty="0" smtClean="0"/>
              <a:t> </a:t>
            </a:r>
            <a:r>
              <a:rPr lang="en-US" i="1" dirty="0" err="1" smtClean="0"/>
              <a:t>fuera</a:t>
            </a:r>
            <a:r>
              <a:rPr lang="en-US" i="1" dirty="0" smtClean="0"/>
              <a:t> </a:t>
            </a:r>
            <a:r>
              <a:rPr lang="en-US" i="1" dirty="0" err="1" smtClean="0"/>
              <a:t>necesario</a:t>
            </a:r>
            <a:r>
              <a:rPr lang="en-US" i="1" dirty="0" smtClean="0"/>
              <a:t> </a:t>
            </a:r>
            <a:r>
              <a:rPr lang="en-US" i="1" dirty="0" err="1" smtClean="0"/>
              <a:t>para</a:t>
            </a:r>
            <a:r>
              <a:rPr lang="en-US" i="1" dirty="0" smtClean="0"/>
              <a:t> </a:t>
            </a:r>
            <a:r>
              <a:rPr lang="en-US" i="1" dirty="0" err="1" smtClean="0"/>
              <a:t>distinguir</a:t>
            </a:r>
            <a:endParaRPr lang="en-US" i="1" dirty="0" smtClean="0"/>
          </a:p>
          <a:p>
            <a:pPr eaLnBrk="1" fontAlgn="auto" hangingPunct="1">
              <a:spcAft>
                <a:spcPts val="0"/>
              </a:spcAft>
              <a:buFont typeface="Arial" pitchFamily="34" charset="0"/>
              <a:buNone/>
              <a:defRPr/>
            </a:pPr>
            <a:endParaRPr lang="en-US" i="1" dirty="0" smtClean="0"/>
          </a:p>
          <a:p>
            <a:pPr lvl="1" eaLnBrk="1" fontAlgn="auto" hangingPunct="1">
              <a:spcAft>
                <a:spcPts val="0"/>
              </a:spcAft>
              <a:buFont typeface="Wingdings"/>
              <a:buChar char=""/>
              <a:defRPr/>
            </a:pPr>
            <a:r>
              <a:rPr lang="en-US" dirty="0" err="1" smtClean="0"/>
              <a:t>Título</a:t>
            </a:r>
            <a:r>
              <a:rPr lang="en-US" dirty="0" smtClean="0"/>
              <a:t> de la persona (</a:t>
            </a:r>
            <a:r>
              <a:rPr lang="en-US" dirty="0" err="1" smtClean="0"/>
              <a:t>otro</a:t>
            </a:r>
            <a:r>
              <a:rPr lang="en-US" dirty="0" smtClean="0"/>
              <a:t> </a:t>
            </a:r>
            <a:r>
              <a:rPr lang="en-US" dirty="0" err="1" smtClean="0"/>
              <a:t>término</a:t>
            </a:r>
            <a:r>
              <a:rPr lang="en-US" dirty="0" smtClean="0"/>
              <a:t> </a:t>
            </a:r>
            <a:r>
              <a:rPr lang="en-US" dirty="0" err="1" smtClean="0"/>
              <a:t>indicativo</a:t>
            </a:r>
            <a:r>
              <a:rPr lang="en-US" dirty="0" smtClean="0"/>
              <a:t> de </a:t>
            </a:r>
            <a:r>
              <a:rPr lang="en-US" dirty="0" err="1" smtClean="0"/>
              <a:t>rango</a:t>
            </a:r>
            <a:r>
              <a:rPr lang="en-US" dirty="0" smtClean="0"/>
              <a:t>, honor, u </a:t>
            </a:r>
            <a:r>
              <a:rPr lang="en-US" dirty="0" err="1" smtClean="0"/>
              <a:t>oficio</a:t>
            </a:r>
            <a:r>
              <a:rPr lang="en-US" dirty="0" smtClean="0"/>
              <a:t>)</a:t>
            </a:r>
          </a:p>
          <a:p>
            <a:pPr lvl="1" eaLnBrk="1" fontAlgn="auto" hangingPunct="1">
              <a:spcAft>
                <a:spcPts val="0"/>
              </a:spcAft>
              <a:buFont typeface="Wingdings"/>
              <a:buChar char=""/>
              <a:defRPr/>
            </a:pPr>
            <a:r>
              <a:rPr lang="en-US" dirty="0" smtClean="0"/>
              <a:t>Forma </a:t>
            </a:r>
            <a:r>
              <a:rPr lang="en-US" dirty="0" err="1" smtClean="0"/>
              <a:t>más</a:t>
            </a:r>
            <a:r>
              <a:rPr lang="en-US" dirty="0" smtClean="0"/>
              <a:t> </a:t>
            </a:r>
            <a:r>
              <a:rPr lang="en-US" dirty="0" err="1" smtClean="0"/>
              <a:t>completa</a:t>
            </a:r>
            <a:r>
              <a:rPr lang="en-US" dirty="0" smtClean="0"/>
              <a:t> del </a:t>
            </a:r>
            <a:r>
              <a:rPr lang="en-US" dirty="0" err="1" smtClean="0"/>
              <a:t>nombre</a:t>
            </a:r>
            <a:endParaRPr lang="en-US" dirty="0"/>
          </a:p>
          <a:p>
            <a:pPr lvl="1" eaLnBrk="1" fontAlgn="auto" hangingPunct="1">
              <a:spcAft>
                <a:spcPts val="0"/>
              </a:spcAft>
              <a:buFont typeface="Wingdings"/>
              <a:buChar char=""/>
              <a:defRPr/>
            </a:pPr>
            <a:r>
              <a:rPr lang="en-US" dirty="0" err="1" smtClean="0"/>
              <a:t>Profesión</a:t>
            </a:r>
            <a:r>
              <a:rPr lang="en-US" dirty="0" smtClean="0"/>
              <a:t> u </a:t>
            </a:r>
            <a:r>
              <a:rPr lang="en-US" dirty="0" err="1" smtClean="0"/>
              <a:t>ocupación</a:t>
            </a:r>
            <a:endParaRPr lang="en-US" dirty="0"/>
          </a:p>
          <a:p>
            <a:pPr lvl="1" eaLnBrk="1" fontAlgn="auto" hangingPunct="1">
              <a:spcAft>
                <a:spcPts val="0"/>
              </a:spcAft>
              <a:buFont typeface="Wingdings"/>
              <a:buChar char=""/>
              <a:defRPr/>
            </a:pPr>
            <a:r>
              <a:rPr lang="en-US" dirty="0" err="1" smtClean="0"/>
              <a:t>Periodo</a:t>
            </a:r>
            <a:r>
              <a:rPr lang="en-US" dirty="0" smtClean="0"/>
              <a:t> de </a:t>
            </a:r>
            <a:r>
              <a:rPr lang="en-US" dirty="0" err="1" smtClean="0"/>
              <a:t>actividad</a:t>
            </a:r>
            <a:r>
              <a:rPr lang="en-US" dirty="0" smtClean="0"/>
              <a:t> de la persona</a:t>
            </a:r>
          </a:p>
          <a:p>
            <a:pPr marL="457200" lvl="1" indent="0" eaLnBrk="1" fontAlgn="auto" hangingPunct="1">
              <a:spcAft>
                <a:spcPts val="0"/>
              </a:spcAft>
              <a:buFont typeface="Arial" pitchFamily="34" charset="0"/>
              <a:buNone/>
              <a:defRPr/>
            </a:pPr>
            <a:endParaRPr lang="en-US" dirty="0"/>
          </a:p>
        </p:txBody>
      </p:sp>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US" dirty="0" err="1" smtClean="0"/>
              <a:t>Transcripción</a:t>
            </a:r>
            <a:r>
              <a:rPr lang="en-US" dirty="0" smtClean="0"/>
              <a:t> y </a:t>
            </a:r>
            <a:r>
              <a:rPr lang="en-US" dirty="0" err="1" smtClean="0"/>
              <a:t>Uso</a:t>
            </a:r>
            <a:r>
              <a:rPr lang="en-US" dirty="0" smtClean="0"/>
              <a:t> de </a:t>
            </a:r>
            <a:r>
              <a:rPr lang="en-US" dirty="0" err="1" smtClean="0"/>
              <a:t>Mayúsculas</a:t>
            </a:r>
            <a:endParaRPr lang="en-US" dirty="0" smtClean="0"/>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dirty="0"/>
              <a:t>RDA </a:t>
            </a:r>
            <a:r>
              <a:rPr lang="en-US" sz="3300" dirty="0" smtClean="0"/>
              <a:t>8.5.1</a:t>
            </a:r>
            <a:r>
              <a:rPr lang="en-US" sz="3300" dirty="0"/>
              <a:t>. </a:t>
            </a:r>
            <a:r>
              <a:rPr lang="en-US" sz="3300" dirty="0" err="1" smtClean="0"/>
              <a:t>Siga</a:t>
            </a:r>
            <a:r>
              <a:rPr lang="en-US" sz="3300" dirty="0" smtClean="0"/>
              <a:t> </a:t>
            </a:r>
            <a:r>
              <a:rPr lang="en-US" sz="3300" dirty="0" err="1" smtClean="0"/>
              <a:t>las</a:t>
            </a:r>
            <a:r>
              <a:rPr lang="en-US" sz="3300" dirty="0" smtClean="0"/>
              <a:t> </a:t>
            </a:r>
            <a:r>
              <a:rPr lang="en-US" sz="3300" dirty="0" err="1" smtClean="0"/>
              <a:t>instrucciones</a:t>
            </a:r>
            <a:r>
              <a:rPr lang="en-US" sz="3300" dirty="0" smtClean="0"/>
              <a:t> del </a:t>
            </a:r>
            <a:r>
              <a:rPr lang="en-US" sz="3300" dirty="0" err="1" smtClean="0"/>
              <a:t>Apéndice</a:t>
            </a:r>
            <a:r>
              <a:rPr lang="en-US" sz="3300" dirty="0" smtClean="0"/>
              <a:t> </a:t>
            </a:r>
            <a:r>
              <a:rPr lang="en-US" sz="3300" dirty="0"/>
              <a:t>A.2</a:t>
            </a:r>
          </a:p>
          <a:p>
            <a:pPr eaLnBrk="1" fontAlgn="auto" hangingPunct="1">
              <a:spcAft>
                <a:spcPts val="0"/>
              </a:spcAft>
              <a:buFont typeface="Arial" pitchFamily="34" charset="0"/>
              <a:buChar char="•"/>
              <a:defRPr/>
            </a:pPr>
            <a:r>
              <a:rPr lang="en-US" dirty="0"/>
              <a:t>RDA </a:t>
            </a:r>
            <a:r>
              <a:rPr lang="en-US" sz="3300" dirty="0" smtClean="0"/>
              <a:t>8.5.4</a:t>
            </a:r>
            <a:r>
              <a:rPr lang="en-US" sz="3300" dirty="0"/>
              <a:t>. </a:t>
            </a:r>
            <a:r>
              <a:rPr lang="en-US" sz="3300" dirty="0" err="1" smtClean="0"/>
              <a:t>Signos</a:t>
            </a:r>
            <a:r>
              <a:rPr lang="en-US" sz="3300" dirty="0" smtClean="0"/>
              <a:t> </a:t>
            </a:r>
            <a:r>
              <a:rPr lang="en-US" sz="3300" dirty="0" err="1" smtClean="0"/>
              <a:t>diacríticos</a:t>
            </a:r>
            <a:r>
              <a:rPr lang="en-US" sz="3300" dirty="0" smtClean="0"/>
              <a:t>: </a:t>
            </a:r>
            <a:r>
              <a:rPr lang="en-US" sz="3300" dirty="0" err="1" smtClean="0"/>
              <a:t>regístrelos</a:t>
            </a:r>
            <a:r>
              <a:rPr lang="en-US" sz="3300" dirty="0" smtClean="0"/>
              <a:t> </a:t>
            </a:r>
            <a:r>
              <a:rPr lang="en-US" sz="3300" dirty="0" err="1" smtClean="0"/>
              <a:t>como</a:t>
            </a:r>
            <a:r>
              <a:rPr lang="en-US" sz="3300" dirty="0" smtClean="0"/>
              <a:t> </a:t>
            </a:r>
            <a:r>
              <a:rPr lang="en-US" sz="3300" dirty="0" err="1" smtClean="0"/>
              <a:t>aparecen</a:t>
            </a:r>
            <a:r>
              <a:rPr lang="en-US" sz="3300" dirty="0" smtClean="0"/>
              <a:t>; </a:t>
            </a:r>
            <a:r>
              <a:rPr lang="en-US" sz="3300" dirty="0" err="1" smtClean="0"/>
              <a:t>añadalos</a:t>
            </a:r>
            <a:r>
              <a:rPr lang="en-US" sz="3300" dirty="0" smtClean="0"/>
              <a:t> </a:t>
            </a:r>
            <a:r>
              <a:rPr lang="en-US" sz="3300" dirty="0" err="1" smtClean="0"/>
              <a:t>si</a:t>
            </a:r>
            <a:r>
              <a:rPr lang="en-US" sz="3300" dirty="0" smtClean="0"/>
              <a:t> </a:t>
            </a:r>
            <a:r>
              <a:rPr lang="en-US" sz="3300" dirty="0" err="1" smtClean="0"/>
              <a:t>tiene</a:t>
            </a:r>
            <a:r>
              <a:rPr lang="en-US" sz="3300" dirty="0" smtClean="0"/>
              <a:t> la </a:t>
            </a:r>
            <a:r>
              <a:rPr lang="en-US" sz="3300" dirty="0" err="1" smtClean="0"/>
              <a:t>certeza</a:t>
            </a:r>
            <a:r>
              <a:rPr lang="en-US" sz="3300" dirty="0" smtClean="0"/>
              <a:t> de </a:t>
            </a:r>
            <a:r>
              <a:rPr lang="en-US" sz="3300" dirty="0" err="1" smtClean="0"/>
              <a:t>que</a:t>
            </a:r>
            <a:r>
              <a:rPr lang="en-US" sz="3300" dirty="0" smtClean="0"/>
              <a:t> son </a:t>
            </a:r>
            <a:r>
              <a:rPr lang="en-US" sz="3300" dirty="0" err="1" smtClean="0"/>
              <a:t>esenciales</a:t>
            </a:r>
            <a:r>
              <a:rPr lang="en-US" sz="3300" dirty="0" smtClean="0"/>
              <a:t> </a:t>
            </a:r>
            <a:r>
              <a:rPr lang="en-US" sz="3300" dirty="0" err="1" smtClean="0"/>
              <a:t>para</a:t>
            </a:r>
            <a:r>
              <a:rPr lang="en-US" sz="3300" dirty="0" smtClean="0"/>
              <a:t> el </a:t>
            </a:r>
            <a:r>
              <a:rPr lang="en-US" sz="3300" dirty="0" err="1" smtClean="0"/>
              <a:t>nombre</a:t>
            </a:r>
            <a:r>
              <a:rPr lang="en-US" sz="3300" dirty="0" smtClean="0"/>
              <a:t> </a:t>
            </a:r>
            <a:r>
              <a:rPr lang="en-US" sz="3300" dirty="0" err="1" smtClean="0"/>
              <a:t>pero</a:t>
            </a:r>
            <a:r>
              <a:rPr lang="en-US" sz="3300" dirty="0" smtClean="0"/>
              <a:t> se </a:t>
            </a:r>
            <a:r>
              <a:rPr lang="en-US" sz="3300" dirty="0" err="1" smtClean="0"/>
              <a:t>omitieron</a:t>
            </a:r>
            <a:r>
              <a:rPr lang="en-US" sz="3300" dirty="0" smtClean="0"/>
              <a:t> en la </a:t>
            </a:r>
            <a:r>
              <a:rPr lang="en-US" sz="3300" dirty="0" err="1" smtClean="0"/>
              <a:t>fuente</a:t>
            </a:r>
            <a:endParaRPr lang="en-US" sz="3300" dirty="0"/>
          </a:p>
          <a:p>
            <a:pPr eaLnBrk="1" fontAlgn="auto" hangingPunct="1">
              <a:spcAft>
                <a:spcPts val="0"/>
              </a:spcAft>
              <a:buFont typeface="Arial" pitchFamily="34" charset="0"/>
              <a:buChar char="•"/>
              <a:defRPr/>
            </a:pPr>
            <a:r>
              <a:rPr lang="en-US" dirty="0"/>
              <a:t>RDA </a:t>
            </a:r>
            <a:r>
              <a:rPr lang="en-US" sz="3300" dirty="0" smtClean="0"/>
              <a:t>8.5.5 Conserve los </a:t>
            </a:r>
            <a:r>
              <a:rPr lang="en-US" sz="3300" dirty="0" err="1" smtClean="0"/>
              <a:t>guiones</a:t>
            </a:r>
            <a:r>
              <a:rPr lang="en-US" sz="3300" dirty="0" smtClean="0"/>
              <a:t> </a:t>
            </a:r>
            <a:r>
              <a:rPr lang="en-US" sz="3300" dirty="0" err="1" smtClean="0"/>
              <a:t>si</a:t>
            </a:r>
            <a:r>
              <a:rPr lang="en-US" sz="3300" dirty="0" smtClean="0"/>
              <a:t> son </a:t>
            </a:r>
            <a:r>
              <a:rPr lang="en-US" sz="3300" dirty="0" err="1" smtClean="0"/>
              <a:t>utilizados</a:t>
            </a:r>
            <a:r>
              <a:rPr lang="en-US" sz="3300" dirty="0" smtClean="0"/>
              <a:t> </a:t>
            </a:r>
            <a:r>
              <a:rPr lang="en-US" sz="3300" dirty="0" err="1" smtClean="0"/>
              <a:t>por</a:t>
            </a:r>
            <a:r>
              <a:rPr lang="en-US" sz="3300" dirty="0" smtClean="0"/>
              <a:t> la persona</a:t>
            </a:r>
            <a:endParaRPr lang="en-US" sz="3300" dirty="0"/>
          </a:p>
          <a:p>
            <a:pPr eaLnBrk="1" fontAlgn="auto" hangingPunct="1">
              <a:spcAft>
                <a:spcPts val="0"/>
              </a:spcAft>
              <a:buFont typeface="Arial" pitchFamily="34" charset="0"/>
              <a:buChar char="•"/>
              <a:defRPr/>
            </a:pPr>
            <a:r>
              <a:rPr lang="en-US" dirty="0"/>
              <a:t>RDA </a:t>
            </a:r>
            <a:r>
              <a:rPr lang="en-US" sz="3300" dirty="0" smtClean="0"/>
              <a:t>8.5.6</a:t>
            </a:r>
            <a:r>
              <a:rPr lang="en-US" sz="3300" dirty="0"/>
              <a:t>. </a:t>
            </a:r>
            <a:r>
              <a:rPr lang="en-US" sz="3300" dirty="0" err="1" smtClean="0"/>
              <a:t>Instrucciones</a:t>
            </a:r>
            <a:r>
              <a:rPr lang="en-US" sz="3300" dirty="0" smtClean="0"/>
              <a:t> </a:t>
            </a:r>
            <a:r>
              <a:rPr lang="en-US" sz="3300" dirty="0" err="1" smtClean="0"/>
              <a:t>sobre</a:t>
            </a:r>
            <a:r>
              <a:rPr lang="en-US" sz="3300" dirty="0" smtClean="0"/>
              <a:t> el </a:t>
            </a:r>
            <a:r>
              <a:rPr lang="en-US" sz="3300" dirty="0" err="1" smtClean="0"/>
              <a:t>espaciado</a:t>
            </a:r>
            <a:r>
              <a:rPr lang="en-US" sz="3300" dirty="0" smtClean="0"/>
              <a:t> entre </a:t>
            </a:r>
            <a:r>
              <a:rPr lang="en-US" sz="3300" dirty="0" err="1" smtClean="0"/>
              <a:t>iniciales</a:t>
            </a:r>
            <a:endParaRPr lang="en-US" sz="3300" dirty="0"/>
          </a:p>
          <a:p>
            <a:pPr eaLnBrk="1" fontAlgn="auto" hangingPunct="1">
              <a:spcAft>
                <a:spcPts val="0"/>
              </a:spcAft>
              <a:buFont typeface="Arial" pitchFamily="34" charset="0"/>
              <a:buChar char="•"/>
              <a:defRPr/>
            </a:pPr>
            <a:r>
              <a:rPr lang="en-US" dirty="0"/>
              <a:t>RDA </a:t>
            </a:r>
            <a:r>
              <a:rPr lang="en-US" sz="3300" dirty="0" smtClean="0"/>
              <a:t>8.5.7</a:t>
            </a:r>
            <a:r>
              <a:rPr lang="en-US" sz="3300" dirty="0"/>
              <a:t>. </a:t>
            </a:r>
            <a:r>
              <a:rPr lang="en-US" sz="3300" dirty="0" err="1" smtClean="0"/>
              <a:t>Abreviaturas</a:t>
            </a:r>
            <a:r>
              <a:rPr lang="en-US" sz="3300" dirty="0" smtClean="0"/>
              <a:t>. </a:t>
            </a:r>
            <a:r>
              <a:rPr lang="en-US" sz="3300" dirty="0" err="1" smtClean="0"/>
              <a:t>Siga</a:t>
            </a:r>
            <a:r>
              <a:rPr lang="en-US" sz="3300" dirty="0" smtClean="0"/>
              <a:t> el </a:t>
            </a:r>
            <a:r>
              <a:rPr lang="en-US" sz="3300" dirty="0" err="1" smtClean="0"/>
              <a:t>uso</a:t>
            </a:r>
            <a:r>
              <a:rPr lang="en-US" sz="3300" dirty="0" smtClean="0"/>
              <a:t> de la persona</a:t>
            </a:r>
            <a:endParaRPr lang="en-US" sz="3300" dirty="0"/>
          </a:p>
          <a:p>
            <a:pPr eaLnBrk="1" fontAlgn="auto" hangingPunct="1">
              <a:spcAft>
                <a:spcPts val="0"/>
              </a:spcAft>
              <a:buFont typeface="Arial" pitchFamily="34" charset="0"/>
              <a:buChar char="•"/>
              <a:defRPr/>
            </a:pPr>
            <a:r>
              <a:rPr lang="en-US" dirty="0"/>
              <a:t>RDA </a:t>
            </a:r>
            <a:r>
              <a:rPr lang="en-US" sz="3300" dirty="0" smtClean="0"/>
              <a:t>8.4</a:t>
            </a:r>
            <a:r>
              <a:rPr lang="en-US" sz="3300" dirty="0"/>
              <a:t>. </a:t>
            </a:r>
            <a:r>
              <a:rPr lang="en-US" sz="3300" dirty="0" err="1" smtClean="0"/>
              <a:t>Idioma</a:t>
            </a:r>
            <a:r>
              <a:rPr lang="en-US" sz="3300" dirty="0" smtClean="0"/>
              <a:t> y </a:t>
            </a:r>
            <a:r>
              <a:rPr lang="en-US" sz="3300" dirty="0" err="1" smtClean="0"/>
              <a:t>escritura</a:t>
            </a:r>
            <a:endParaRPr lang="en-US" sz="3300" dirty="0" smtClean="0"/>
          </a:p>
          <a:p>
            <a:pPr marL="0" indent="0" eaLnBrk="1" fontAlgn="auto" hangingPunct="1">
              <a:spcAft>
                <a:spcPts val="0"/>
              </a:spcAft>
              <a:buFont typeface="Arial" pitchFamily="34" charset="0"/>
              <a:buNone/>
              <a:defRPr/>
            </a:pPr>
            <a:r>
              <a:rPr lang="en-US" sz="3300" dirty="0"/>
              <a:t> </a:t>
            </a:r>
            <a:r>
              <a:rPr lang="en-US" sz="3300" dirty="0" smtClean="0"/>
              <a:t>   </a:t>
            </a:r>
            <a:r>
              <a:rPr lang="en-US" sz="3300" dirty="0" err="1" smtClean="0"/>
              <a:t>Política</a:t>
            </a:r>
            <a:r>
              <a:rPr lang="en-US" sz="3300" dirty="0" smtClean="0"/>
              <a:t> NACO </a:t>
            </a:r>
            <a:r>
              <a:rPr lang="en-US" sz="3300" dirty="0" smtClean="0">
                <a:sym typeface="Wingdings" pitchFamily="2" charset="2"/>
              </a:rPr>
              <a:t></a:t>
            </a:r>
            <a:r>
              <a:rPr lang="en-US" sz="3300" dirty="0" smtClean="0"/>
              <a:t> </a:t>
            </a:r>
            <a:r>
              <a:rPr lang="en-US" sz="3300" dirty="0" err="1" smtClean="0"/>
              <a:t>Latinice</a:t>
            </a:r>
            <a:r>
              <a:rPr lang="en-US" sz="3300" dirty="0" smtClean="0"/>
              <a:t> la </a:t>
            </a:r>
            <a:r>
              <a:rPr lang="en-US" sz="3300" dirty="0" err="1" smtClean="0"/>
              <a:t>escritura</a:t>
            </a:r>
            <a:r>
              <a:rPr lang="en-US" sz="3300" dirty="0" smtClean="0"/>
              <a:t> </a:t>
            </a:r>
            <a:r>
              <a:rPr lang="en-US" sz="3300" dirty="0" err="1" smtClean="0"/>
              <a:t>vernácula</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dirty="0" smtClean="0"/>
              <a:t>Fuentes </a:t>
            </a:r>
            <a:r>
              <a:rPr lang="en-US" dirty="0" err="1" smtClean="0"/>
              <a:t>consultadas</a:t>
            </a:r>
            <a:r>
              <a:rPr lang="en-US" dirty="0" smtClean="0"/>
              <a:t> (RDA 8.12)</a:t>
            </a:r>
          </a:p>
        </p:txBody>
      </p:sp>
      <p:sp>
        <p:nvSpPr>
          <p:cNvPr id="41986" name="Content Placeholder 2"/>
          <p:cNvSpPr>
            <a:spLocks noGrp="1"/>
          </p:cNvSpPr>
          <p:nvPr>
            <p:ph idx="1"/>
          </p:nvPr>
        </p:nvSpPr>
        <p:spPr/>
        <p:txBody>
          <a:bodyPr/>
          <a:lstStyle/>
          <a:p>
            <a:pPr eaLnBrk="1" hangingPunct="1"/>
            <a:r>
              <a:rPr lang="en-US" dirty="0" err="1" smtClean="0"/>
              <a:t>Registre</a:t>
            </a:r>
            <a:r>
              <a:rPr lang="en-US" dirty="0" smtClean="0"/>
              <a:t> en el campo 670, o 3XX $u/$v</a:t>
            </a:r>
          </a:p>
          <a:p>
            <a:pPr eaLnBrk="1" hangingPunct="1"/>
            <a:r>
              <a:rPr lang="en-US" dirty="0" err="1" smtClean="0"/>
              <a:t>Siempre</a:t>
            </a:r>
            <a:r>
              <a:rPr lang="en-US" dirty="0" smtClean="0"/>
              <a:t> </a:t>
            </a:r>
            <a:r>
              <a:rPr lang="en-US" dirty="0" err="1" smtClean="0"/>
              <a:t>incluya</a:t>
            </a:r>
            <a:r>
              <a:rPr lang="en-US" dirty="0" smtClean="0"/>
              <a:t> un campo 670 </a:t>
            </a:r>
            <a:r>
              <a:rPr lang="en-US" dirty="0" err="1" smtClean="0"/>
              <a:t>para</a:t>
            </a:r>
            <a:r>
              <a:rPr lang="en-US" dirty="0" smtClean="0"/>
              <a:t> la </a:t>
            </a:r>
            <a:r>
              <a:rPr lang="en-US" dirty="0" err="1" smtClean="0"/>
              <a:t>obra</a:t>
            </a:r>
            <a:r>
              <a:rPr lang="en-US" dirty="0" smtClean="0"/>
              <a:t> </a:t>
            </a:r>
            <a:r>
              <a:rPr lang="en-US" dirty="0" err="1" smtClean="0"/>
              <a:t>que</a:t>
            </a:r>
            <a:r>
              <a:rPr lang="en-US" dirty="0" smtClean="0"/>
              <a:t> se </a:t>
            </a:r>
            <a:r>
              <a:rPr lang="en-US" dirty="0" err="1" smtClean="0"/>
              <a:t>cataloga</a:t>
            </a:r>
            <a:endParaRPr lang="en-US" dirty="0" smtClean="0"/>
          </a:p>
          <a:p>
            <a:pPr eaLnBrk="1" hangingPunct="1"/>
            <a:r>
              <a:rPr lang="en-US" dirty="0" err="1" smtClean="0"/>
              <a:t>Otros</a:t>
            </a:r>
            <a:r>
              <a:rPr lang="en-US" dirty="0" smtClean="0"/>
              <a:t> se </a:t>
            </a:r>
            <a:r>
              <a:rPr lang="en-US" dirty="0" err="1" smtClean="0"/>
              <a:t>incluyen</a:t>
            </a:r>
            <a:r>
              <a:rPr lang="en-US" dirty="0" smtClean="0"/>
              <a:t> </a:t>
            </a:r>
            <a:r>
              <a:rPr lang="en-US" dirty="0" err="1" smtClean="0"/>
              <a:t>si</a:t>
            </a:r>
            <a:r>
              <a:rPr lang="en-US" dirty="0" smtClean="0"/>
              <a:t> son </a:t>
            </a:r>
            <a:r>
              <a:rPr lang="en-US" dirty="0" err="1" smtClean="0"/>
              <a:t>necesarios</a:t>
            </a:r>
            <a:r>
              <a:rPr lang="en-US" dirty="0" smtClean="0"/>
              <a:t> </a:t>
            </a:r>
            <a:r>
              <a:rPr lang="en-US" dirty="0" err="1" smtClean="0"/>
              <a:t>para</a:t>
            </a:r>
            <a:r>
              <a:rPr lang="en-US" dirty="0" smtClean="0"/>
              <a:t> </a:t>
            </a:r>
            <a:r>
              <a:rPr lang="en-US" dirty="0" err="1" smtClean="0"/>
              <a:t>justificar</a:t>
            </a:r>
            <a:r>
              <a:rPr lang="en-US" dirty="0" smtClean="0"/>
              <a:t> la </a:t>
            </a:r>
            <a:r>
              <a:rPr lang="en-US" dirty="0" err="1" smtClean="0"/>
              <a:t>información</a:t>
            </a:r>
            <a:r>
              <a:rPr lang="en-US" dirty="0" smtClean="0"/>
              <a:t> en la </a:t>
            </a:r>
            <a:r>
              <a:rPr lang="en-US" dirty="0" err="1" smtClean="0"/>
              <a:t>descripción</a:t>
            </a:r>
            <a:endParaRPr lang="en-US" dirty="0" smtClean="0"/>
          </a:p>
          <a:p>
            <a:pPr eaLnBrk="1" hangingPunct="1"/>
            <a:r>
              <a:rPr lang="en-US" dirty="0" err="1" smtClean="0"/>
              <a:t>Formato</a:t>
            </a:r>
            <a:r>
              <a:rPr lang="en-US" dirty="0" smtClean="0"/>
              <a:t> </a:t>
            </a:r>
            <a:r>
              <a:rPr lang="en-US" dirty="0" err="1" smtClean="0"/>
              <a:t>sugerido</a:t>
            </a:r>
            <a:r>
              <a:rPr lang="en-US" dirty="0" smtClean="0"/>
              <a:t>: </a:t>
            </a:r>
          </a:p>
          <a:p>
            <a:pPr marL="457200" lvl="1" indent="0" eaLnBrk="1" hangingPunct="1">
              <a:buFont typeface="Arial" charset="0"/>
              <a:buNone/>
            </a:pPr>
            <a:r>
              <a:rPr lang="en-US" dirty="0" smtClean="0"/>
              <a:t>670  </a:t>
            </a:r>
            <a:r>
              <a:rPr lang="en-US" dirty="0" err="1" smtClean="0"/>
              <a:t>Título</a:t>
            </a:r>
            <a:r>
              <a:rPr lang="en-US" dirty="0" smtClean="0"/>
              <a:t> </a:t>
            </a:r>
            <a:r>
              <a:rPr lang="en-US" dirty="0" err="1" smtClean="0"/>
              <a:t>propiamente</a:t>
            </a:r>
            <a:r>
              <a:rPr lang="en-US" dirty="0" smtClean="0"/>
              <a:t> </a:t>
            </a:r>
            <a:r>
              <a:rPr lang="en-US" dirty="0" err="1" smtClean="0"/>
              <a:t>dicho</a:t>
            </a:r>
            <a:r>
              <a:rPr lang="en-US" dirty="0" smtClean="0"/>
              <a:t>, </a:t>
            </a:r>
            <a:r>
              <a:rPr lang="en-US" dirty="0" err="1" smtClean="0"/>
              <a:t>fecha</a:t>
            </a:r>
            <a:r>
              <a:rPr lang="en-US" dirty="0" smtClean="0"/>
              <a:t>: $b </a:t>
            </a:r>
            <a:r>
              <a:rPr lang="en-US" dirty="0" err="1" smtClean="0"/>
              <a:t>ubicación</a:t>
            </a:r>
            <a:r>
              <a:rPr lang="en-US" dirty="0" smtClean="0"/>
              <a:t> (</a:t>
            </a:r>
            <a:r>
              <a:rPr lang="en-US" dirty="0" err="1" smtClean="0"/>
              <a:t>datos</a:t>
            </a:r>
            <a:r>
              <a:rPr lang="en-US" dirty="0" smtClean="0"/>
              <a:t>)</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dirty="0" err="1" smtClean="0"/>
              <a:t>Ejemplos</a:t>
            </a:r>
            <a:r>
              <a:rPr lang="en-US" dirty="0" smtClean="0"/>
              <a:t> del campo 670</a:t>
            </a:r>
          </a:p>
        </p:txBody>
      </p:sp>
      <p:sp>
        <p:nvSpPr>
          <p:cNvPr id="44034" name="Content Placeholder 2"/>
          <p:cNvSpPr>
            <a:spLocks noGrp="1"/>
          </p:cNvSpPr>
          <p:nvPr>
            <p:ph idx="1"/>
          </p:nvPr>
        </p:nvSpPr>
        <p:spPr>
          <a:xfrm>
            <a:off x="457200" y="1600200"/>
            <a:ext cx="8229600" cy="4800600"/>
          </a:xfrm>
        </p:spPr>
        <p:txBody>
          <a:bodyPr/>
          <a:lstStyle/>
          <a:p>
            <a:pPr eaLnBrk="1" hangingPunct="1"/>
            <a:r>
              <a:rPr lang="en-US" sz="2400" smtClean="0"/>
              <a:t>670  Free Willy, 1993: $b credits (Keiko as Willy)</a:t>
            </a:r>
          </a:p>
          <a:p>
            <a:pPr eaLnBrk="1" hangingPunct="1"/>
            <a:r>
              <a:rPr lang="en-US" sz="2400" smtClean="0"/>
              <a:t>670  New York Times via WWW site, October 27, 2008</a:t>
            </a:r>
            <a:r>
              <a:rPr lang="pl-PL" sz="2400" smtClean="0"/>
              <a:t> </a:t>
            </a:r>
            <a:r>
              <a:rPr lang="en-US" sz="2400" smtClean="0"/>
              <a:t>$b</a:t>
            </a:r>
            <a:r>
              <a:rPr lang="pl-PL" sz="2400" smtClean="0"/>
              <a:t> </a:t>
            </a:r>
            <a:r>
              <a:rPr lang="en-US" sz="2400" smtClean="0"/>
              <a:t> (Tony Hillerman; born Anthony Grove Hillerman, May 27, 1925, Sacred Heart, Okla.; died Sunday [October 26, 2008], Albuquerque, aged 83; his lyrical, authentic, and compelling mystery novels set among the Navajos of the Southwest blazed innovative trails in the American detective story)</a:t>
            </a:r>
          </a:p>
          <a:p>
            <a:pPr eaLnBrk="1" hangingPunct="1"/>
            <a:r>
              <a:rPr lang="en-US" sz="2400" smtClean="0"/>
              <a:t>670  Women's economic empowerment, 2007: $b title page (Anjali Kaur)</a:t>
            </a:r>
            <a:endParaRPr lang="pl-PL" sz="2400" smtClean="0"/>
          </a:p>
          <a:p>
            <a:pPr eaLnBrk="1" hangingPunct="1"/>
            <a:r>
              <a:rPr lang="en-US" sz="2400" smtClean="0"/>
              <a:t>670  Péres, L. Mikhail Baryshnikov, 1975.</a:t>
            </a:r>
          </a:p>
          <a:p>
            <a:pPr eaLnBrk="1" hangingPunct="1"/>
            <a:r>
              <a:rPr lang="en-US" sz="2400" smtClean="0"/>
              <a:t>670  OCLC, June 23, 2011 $b (access point: Gaudenzi, Pellegrino, 1749-1784; usage: Pellegrino Gaudenzi)</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Nombre</a:t>
            </a:r>
            <a:r>
              <a:rPr lang="en-US" dirty="0" smtClean="0"/>
              <a:t> </a:t>
            </a:r>
            <a:r>
              <a:rPr lang="en-US" dirty="0" err="1" smtClean="0"/>
              <a:t>Preferido</a:t>
            </a:r>
            <a:r>
              <a:rPr lang="en-US" dirty="0" smtClean="0"/>
              <a:t>: Fuentes de </a:t>
            </a:r>
            <a:r>
              <a:rPr lang="en-US" dirty="0" err="1" smtClean="0"/>
              <a:t>información</a:t>
            </a:r>
            <a:endParaRPr lang="en-US" dirty="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En </a:t>
            </a:r>
            <a:r>
              <a:rPr lang="en-US" dirty="0" err="1" smtClean="0"/>
              <a:t>este</a:t>
            </a:r>
            <a:r>
              <a:rPr lang="en-US" dirty="0" smtClean="0"/>
              <a:t> </a:t>
            </a:r>
            <a:r>
              <a:rPr lang="en-US" dirty="0" err="1" smtClean="0"/>
              <a:t>orden</a:t>
            </a:r>
            <a:r>
              <a:rPr lang="en-US" dirty="0" smtClean="0"/>
              <a:t> de </a:t>
            </a:r>
            <a:r>
              <a:rPr lang="en-US" dirty="0" err="1" smtClean="0"/>
              <a:t>prioridad</a:t>
            </a:r>
            <a:endParaRPr lang="en-US" dirty="0" smtClean="0"/>
          </a:p>
          <a:p>
            <a:pPr lvl="1" eaLnBrk="1" fontAlgn="auto" hangingPunct="1">
              <a:spcAft>
                <a:spcPts val="0"/>
              </a:spcAft>
              <a:buFont typeface="Arial" pitchFamily="34" charset="0"/>
              <a:buChar char="•"/>
              <a:defRPr/>
            </a:pPr>
            <a:r>
              <a:rPr lang="en-US" dirty="0" smtClean="0"/>
              <a:t>Fuentes </a:t>
            </a:r>
            <a:r>
              <a:rPr lang="en-US" dirty="0" err="1" smtClean="0"/>
              <a:t>preferidas</a:t>
            </a:r>
            <a:r>
              <a:rPr lang="en-US" dirty="0" smtClean="0"/>
              <a:t> de </a:t>
            </a:r>
            <a:r>
              <a:rPr lang="en-US" dirty="0" err="1" smtClean="0"/>
              <a:t>información</a:t>
            </a:r>
            <a:r>
              <a:rPr lang="en-US" dirty="0" smtClean="0"/>
              <a:t> (RDA </a:t>
            </a:r>
            <a:r>
              <a:rPr lang="en-US" dirty="0"/>
              <a:t>2.2.2) </a:t>
            </a:r>
            <a:r>
              <a:rPr lang="en-US" dirty="0" smtClean="0"/>
              <a:t>en recursos </a:t>
            </a:r>
            <a:r>
              <a:rPr lang="en-US" dirty="0" err="1" smtClean="0"/>
              <a:t>asociados</a:t>
            </a:r>
            <a:r>
              <a:rPr lang="en-US" dirty="0" smtClean="0"/>
              <a:t> con la persona</a:t>
            </a:r>
          </a:p>
          <a:p>
            <a:pPr lvl="1" eaLnBrk="1" fontAlgn="auto" hangingPunct="1">
              <a:spcAft>
                <a:spcPts val="0"/>
              </a:spcAft>
              <a:buFont typeface="Arial" pitchFamily="34" charset="0"/>
              <a:buChar char="•"/>
              <a:defRPr/>
            </a:pPr>
            <a:r>
              <a:rPr lang="en-US" dirty="0" err="1" smtClean="0"/>
              <a:t>Otras</a:t>
            </a:r>
            <a:r>
              <a:rPr lang="en-US" dirty="0" smtClean="0"/>
              <a:t> </a:t>
            </a:r>
            <a:r>
              <a:rPr lang="en-US" dirty="0" err="1" smtClean="0"/>
              <a:t>menciones</a:t>
            </a:r>
            <a:r>
              <a:rPr lang="en-US" dirty="0" smtClean="0"/>
              <a:t> </a:t>
            </a:r>
            <a:r>
              <a:rPr lang="en-US" dirty="0" err="1" smtClean="0"/>
              <a:t>formales</a:t>
            </a:r>
            <a:r>
              <a:rPr lang="en-US" dirty="0" smtClean="0"/>
              <a:t> </a:t>
            </a:r>
            <a:r>
              <a:rPr lang="en-US" dirty="0" err="1" smtClean="0"/>
              <a:t>que</a:t>
            </a:r>
            <a:r>
              <a:rPr lang="en-US" dirty="0" smtClean="0"/>
              <a:t> </a:t>
            </a:r>
            <a:r>
              <a:rPr lang="en-US" dirty="0" err="1" smtClean="0"/>
              <a:t>aparecen</a:t>
            </a:r>
            <a:r>
              <a:rPr lang="en-US" dirty="0" smtClean="0"/>
              <a:t> en recursos </a:t>
            </a:r>
            <a:r>
              <a:rPr lang="en-US" dirty="0" err="1" smtClean="0"/>
              <a:t>asociados</a:t>
            </a:r>
            <a:r>
              <a:rPr lang="en-US" dirty="0" smtClean="0"/>
              <a:t> con la persona</a:t>
            </a:r>
          </a:p>
          <a:p>
            <a:pPr lvl="1" eaLnBrk="1" fontAlgn="auto" hangingPunct="1">
              <a:spcAft>
                <a:spcPts val="0"/>
              </a:spcAft>
              <a:buFont typeface="Arial" pitchFamily="34" charset="0"/>
              <a:buChar char="•"/>
              <a:defRPr/>
            </a:pPr>
            <a:r>
              <a:rPr lang="en-US" dirty="0" err="1" smtClean="0"/>
              <a:t>Otras</a:t>
            </a:r>
            <a:r>
              <a:rPr lang="en-US" dirty="0" smtClean="0"/>
              <a:t> </a:t>
            </a:r>
            <a:r>
              <a:rPr lang="en-US" dirty="0" err="1" smtClean="0"/>
              <a:t>fuentes</a:t>
            </a:r>
            <a:r>
              <a:rPr lang="en-US" dirty="0" smtClean="0"/>
              <a:t> (</a:t>
            </a:r>
            <a:r>
              <a:rPr lang="en-US" dirty="0" err="1" smtClean="0"/>
              <a:t>incluyendo</a:t>
            </a:r>
            <a:r>
              <a:rPr lang="en-US" dirty="0" smtClean="0"/>
              <a:t> </a:t>
            </a:r>
            <a:r>
              <a:rPr lang="en-US" dirty="0" err="1" smtClean="0"/>
              <a:t>fuentes</a:t>
            </a:r>
            <a:r>
              <a:rPr lang="en-US" dirty="0" smtClean="0"/>
              <a:t> de </a:t>
            </a:r>
            <a:r>
              <a:rPr lang="en-US" dirty="0" err="1" smtClean="0"/>
              <a:t>referencia</a:t>
            </a:r>
            <a:r>
              <a:rPr lang="en-US" dirty="0" smtClean="0"/>
              <a:t>)</a:t>
            </a:r>
            <a:endParaRPr lang="en-US" dirty="0"/>
          </a:p>
          <a:p>
            <a:pPr lvl="1" eaLnBrk="1" fontAlgn="auto" hangingPunct="1">
              <a:spcAft>
                <a:spcPts val="0"/>
              </a:spcAft>
              <a:buFont typeface="Arial" pitchFamily="34" charset="0"/>
              <a:buChar char="–"/>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457200" y="274638"/>
            <a:ext cx="8229600" cy="944562"/>
          </a:xfrm>
        </p:spPr>
        <p:txBody>
          <a:bodyPr/>
          <a:lstStyle/>
          <a:p>
            <a:pPr eaLnBrk="1" hangingPunct="1"/>
            <a:r>
              <a:rPr lang="en-US" dirty="0" err="1" smtClean="0"/>
              <a:t>Nombre</a:t>
            </a:r>
            <a:r>
              <a:rPr lang="en-US" dirty="0" smtClean="0"/>
              <a:t> </a:t>
            </a:r>
            <a:r>
              <a:rPr lang="en-US" dirty="0" err="1" smtClean="0"/>
              <a:t>preferido</a:t>
            </a:r>
            <a:r>
              <a:rPr lang="en-US" dirty="0" smtClean="0"/>
              <a:t>: </a:t>
            </a:r>
            <a:r>
              <a:rPr lang="en-US" dirty="0" err="1" smtClean="0"/>
              <a:t>Ejemplos</a:t>
            </a:r>
            <a:endParaRPr lang="en-US" dirty="0" smtClean="0"/>
          </a:p>
        </p:txBody>
      </p:sp>
      <p:sp>
        <p:nvSpPr>
          <p:cNvPr id="3" name="Content Placeholder 2"/>
          <p:cNvSpPr>
            <a:spLocks noGrp="1"/>
          </p:cNvSpPr>
          <p:nvPr>
            <p:ph idx="1"/>
          </p:nvPr>
        </p:nvSpPr>
        <p:spPr>
          <a:xfrm>
            <a:off x="457200" y="1219200"/>
            <a:ext cx="8229600" cy="4906963"/>
          </a:xfrm>
        </p:spPr>
        <p:txBody>
          <a:bodyPr rtlCol="0">
            <a:normAutofit/>
          </a:bodyPr>
          <a:lstStyle/>
          <a:p>
            <a:pPr eaLnBrk="1" fontAlgn="auto" hangingPunct="1">
              <a:spcAft>
                <a:spcPts val="0"/>
              </a:spcAft>
              <a:buFont typeface="Arial" pitchFamily="34" charset="0"/>
              <a:buChar char="•"/>
              <a:defRPr/>
            </a:pPr>
            <a:r>
              <a:rPr lang="en-US" sz="2400" dirty="0"/>
              <a:t>100 </a:t>
            </a:r>
            <a:r>
              <a:rPr lang="en-US" sz="2400" dirty="0" smtClean="0"/>
              <a:t>1_ </a:t>
            </a:r>
            <a:r>
              <a:rPr lang="en-US" sz="2400" b="1" dirty="0" smtClean="0"/>
              <a:t>Carter</a:t>
            </a:r>
            <a:r>
              <a:rPr lang="en-US" sz="2400" b="1" dirty="0"/>
              <a:t>, Jimmy</a:t>
            </a:r>
            <a:r>
              <a:rPr lang="en-US" sz="2400" dirty="0"/>
              <a:t>, $d 1924-</a:t>
            </a:r>
          </a:p>
          <a:p>
            <a:pPr eaLnBrk="1" fontAlgn="auto" hangingPunct="1">
              <a:spcAft>
                <a:spcPts val="0"/>
              </a:spcAft>
              <a:buFont typeface="Arial" pitchFamily="34" charset="0"/>
              <a:buChar char="•"/>
              <a:defRPr/>
            </a:pPr>
            <a:r>
              <a:rPr lang="en-US" sz="2400" dirty="0"/>
              <a:t>100 </a:t>
            </a:r>
            <a:r>
              <a:rPr lang="en-US" sz="2400" dirty="0" smtClean="0"/>
              <a:t>1_ </a:t>
            </a:r>
            <a:r>
              <a:rPr lang="en-US" sz="2400" b="1" dirty="0" smtClean="0"/>
              <a:t>Fein</a:t>
            </a:r>
            <a:r>
              <a:rPr lang="en-US" sz="2400" b="1" dirty="0"/>
              <a:t>, </a:t>
            </a:r>
            <a:r>
              <a:rPr lang="en-US" sz="2400" b="1" dirty="0" smtClean="0"/>
              <a:t>David </a:t>
            </a:r>
            <a:r>
              <a:rPr lang="en-US" sz="2400" dirty="0" smtClean="0"/>
              <a:t>$</a:t>
            </a:r>
            <a:r>
              <a:rPr lang="en-US" sz="2400" dirty="0"/>
              <a:t>q (David Jonathan)</a:t>
            </a:r>
            <a:r>
              <a:rPr lang="en-US" sz="2400" dirty="0" smtClean="0"/>
              <a:t>	        </a:t>
            </a:r>
          </a:p>
          <a:p>
            <a:pPr eaLnBrk="1" fontAlgn="auto" hangingPunct="1">
              <a:spcAft>
                <a:spcPts val="0"/>
              </a:spcAft>
              <a:buFont typeface="Arial" pitchFamily="34" charset="0"/>
              <a:buChar char="•"/>
              <a:defRPr/>
            </a:pPr>
            <a:r>
              <a:rPr lang="en-US" sz="2400" dirty="0" smtClean="0"/>
              <a:t>100 1_ </a:t>
            </a:r>
            <a:r>
              <a:rPr lang="en-US" sz="2400" b="1" dirty="0" smtClean="0"/>
              <a:t>Presley</a:t>
            </a:r>
            <a:r>
              <a:rPr lang="en-US" sz="2400" b="1" dirty="0"/>
              <a:t>, Elvis</a:t>
            </a:r>
            <a:r>
              <a:rPr lang="en-US" sz="2400" dirty="0"/>
              <a:t>, $d 1935-1977 $c (Spirit)</a:t>
            </a:r>
          </a:p>
          <a:p>
            <a:pPr eaLnBrk="1" fontAlgn="auto" hangingPunct="1">
              <a:spcAft>
                <a:spcPts val="0"/>
              </a:spcAft>
              <a:buFont typeface="Arial" pitchFamily="34" charset="0"/>
              <a:buChar char="•"/>
              <a:defRPr/>
            </a:pPr>
            <a:r>
              <a:rPr lang="en-US" sz="2400" dirty="0"/>
              <a:t>100 </a:t>
            </a:r>
            <a:r>
              <a:rPr lang="en-US" sz="2400" dirty="0" smtClean="0"/>
              <a:t>0_ </a:t>
            </a:r>
            <a:r>
              <a:rPr lang="en-US" sz="2400" b="1" dirty="0" smtClean="0"/>
              <a:t>Cher</a:t>
            </a:r>
            <a:r>
              <a:rPr lang="en-US" sz="2400" dirty="0"/>
              <a:t>, $d 1946-</a:t>
            </a:r>
          </a:p>
          <a:p>
            <a:pPr eaLnBrk="1" fontAlgn="auto" hangingPunct="1">
              <a:spcAft>
                <a:spcPts val="0"/>
              </a:spcAft>
              <a:buFont typeface="Arial" pitchFamily="34" charset="0"/>
              <a:buChar char="•"/>
              <a:defRPr/>
            </a:pPr>
            <a:r>
              <a:rPr lang="en-US" sz="2400" dirty="0"/>
              <a:t>100 </a:t>
            </a:r>
            <a:r>
              <a:rPr lang="en-US" sz="2400" dirty="0" smtClean="0"/>
              <a:t>1_ </a:t>
            </a:r>
            <a:r>
              <a:rPr lang="en-US" sz="2400" b="1" dirty="0" smtClean="0"/>
              <a:t>Smith</a:t>
            </a:r>
            <a:r>
              <a:rPr lang="en-US" sz="2400" b="1" dirty="0"/>
              <a:t>, Joseph</a:t>
            </a:r>
            <a:r>
              <a:rPr lang="en-US" sz="2400" dirty="0"/>
              <a:t>, $c </a:t>
            </a:r>
            <a:r>
              <a:rPr lang="en-US" sz="2400" b="1" dirty="0"/>
              <a:t>Jr.</a:t>
            </a:r>
            <a:r>
              <a:rPr lang="en-US" sz="2400" dirty="0"/>
              <a:t>, $d 1805-1844</a:t>
            </a:r>
          </a:p>
          <a:p>
            <a:pPr eaLnBrk="1" fontAlgn="auto" hangingPunct="1">
              <a:spcAft>
                <a:spcPts val="0"/>
              </a:spcAft>
              <a:buFont typeface="Arial" pitchFamily="34" charset="0"/>
              <a:buChar char="•"/>
              <a:defRPr/>
            </a:pPr>
            <a:r>
              <a:rPr lang="en-US" sz="2400" dirty="0"/>
              <a:t>100 </a:t>
            </a:r>
            <a:r>
              <a:rPr lang="en-US" sz="2400" dirty="0" smtClean="0"/>
              <a:t>1_ </a:t>
            </a:r>
            <a:r>
              <a:rPr lang="en-US" sz="2400" b="1" dirty="0" smtClean="0"/>
              <a:t>Brown</a:t>
            </a:r>
            <a:r>
              <a:rPr lang="en-US" sz="2400" b="1" dirty="0"/>
              <a:t>, Hiram S</a:t>
            </a:r>
            <a:r>
              <a:rPr lang="en-US" sz="2400" dirty="0"/>
              <a:t>., $c </a:t>
            </a:r>
            <a:r>
              <a:rPr lang="en-US" sz="2400" b="1" dirty="0"/>
              <a:t>Jr.</a:t>
            </a:r>
            <a:r>
              <a:rPr lang="en-US" sz="2400" dirty="0"/>
              <a:t> $q (Hiram Staunton), </a:t>
            </a:r>
            <a:r>
              <a:rPr lang="en-US" sz="2400" dirty="0" smtClean="0"/>
              <a:t>$</a:t>
            </a:r>
            <a:r>
              <a:rPr lang="en-US" sz="2400" dirty="0"/>
              <a:t>d </a:t>
            </a:r>
            <a:r>
              <a:rPr lang="en-US" sz="2400" dirty="0" smtClean="0"/>
              <a:t>	        	     1909-1979</a:t>
            </a:r>
          </a:p>
          <a:p>
            <a:pPr eaLnBrk="1" fontAlgn="auto" hangingPunct="1">
              <a:spcAft>
                <a:spcPts val="0"/>
              </a:spcAft>
              <a:buFont typeface="Arial" pitchFamily="34" charset="0"/>
              <a:buChar char="•"/>
              <a:defRPr/>
            </a:pPr>
            <a:r>
              <a:rPr lang="en-US" sz="2400" dirty="0" smtClean="0"/>
              <a:t>100 0_ </a:t>
            </a:r>
            <a:r>
              <a:rPr lang="en-US" sz="2400" b="1" dirty="0" smtClean="0"/>
              <a:t>Elizabeth</a:t>
            </a:r>
            <a:r>
              <a:rPr lang="en-US" sz="2400" dirty="0" smtClean="0"/>
              <a:t> $b </a:t>
            </a:r>
            <a:r>
              <a:rPr lang="en-US" sz="2400" b="1" dirty="0" smtClean="0"/>
              <a:t>II</a:t>
            </a:r>
            <a:r>
              <a:rPr lang="en-US" sz="2400" dirty="0" smtClean="0"/>
              <a:t>, $c Queen of Great Britain, $d 1926-</a:t>
            </a:r>
            <a:endParaRPr lang="pl-PL" sz="2400" dirty="0" smtClean="0"/>
          </a:p>
          <a:p>
            <a:pPr eaLnBrk="1" fontAlgn="auto" hangingPunct="1">
              <a:spcAft>
                <a:spcPts val="0"/>
              </a:spcAft>
              <a:buFont typeface="Arial" pitchFamily="34" charset="0"/>
              <a:buChar char="•"/>
              <a:defRPr/>
            </a:pPr>
            <a:r>
              <a:rPr lang="en-US" sz="2400" dirty="0"/>
              <a:t>100 </a:t>
            </a:r>
            <a:r>
              <a:rPr lang="pl-PL" sz="2400" dirty="0" smtClean="0"/>
              <a:t>1</a:t>
            </a:r>
            <a:r>
              <a:rPr lang="en-US" sz="2400" dirty="0" smtClean="0"/>
              <a:t>_ </a:t>
            </a:r>
            <a:r>
              <a:rPr lang="pl-PL" sz="2400" b="1" dirty="0" smtClean="0"/>
              <a:t>Baryshnikov, Mikhail</a:t>
            </a:r>
            <a:r>
              <a:rPr lang="pl-PL" sz="2400" dirty="0" smtClean="0"/>
              <a:t>, </a:t>
            </a:r>
            <a:r>
              <a:rPr lang="en-US" sz="2400" dirty="0"/>
              <a:t>$d </a:t>
            </a:r>
            <a:r>
              <a:rPr lang="pl-PL" sz="2400" dirty="0" smtClean="0"/>
              <a:t>1948-</a:t>
            </a:r>
          </a:p>
          <a:p>
            <a:pPr eaLnBrk="1" fontAlgn="auto" hangingPunct="1">
              <a:spcAft>
                <a:spcPts val="0"/>
              </a:spcAft>
              <a:buFont typeface="Arial" pitchFamily="34" charset="0"/>
              <a:buChar char="•"/>
              <a:defRPr/>
            </a:pPr>
            <a:r>
              <a:rPr lang="pl-PL" sz="2400" dirty="0" smtClean="0"/>
              <a:t>1</a:t>
            </a:r>
            <a:r>
              <a:rPr lang="en-US" sz="2400" dirty="0" smtClean="0"/>
              <a:t>00 1_ </a:t>
            </a:r>
            <a:r>
              <a:rPr lang="pl-PL" sz="2400" b="1" dirty="0" smtClean="0"/>
              <a:t>Callas</a:t>
            </a:r>
            <a:r>
              <a:rPr lang="pl-PL" sz="2400" b="1" dirty="0"/>
              <a:t>, Maria</a:t>
            </a:r>
            <a:r>
              <a:rPr lang="en-US" sz="2400" dirty="0"/>
              <a:t>, $d 1</a:t>
            </a:r>
            <a:r>
              <a:rPr lang="pl-PL" sz="2400" dirty="0"/>
              <a:t>923</a:t>
            </a:r>
            <a:r>
              <a:rPr lang="en-US" sz="2400" dirty="0"/>
              <a:t>-1</a:t>
            </a:r>
            <a:r>
              <a:rPr lang="pl-PL" sz="2400" dirty="0" smtClean="0"/>
              <a:t>977</a:t>
            </a:r>
            <a:endParaRPr lang="en-US" sz="2400" dirty="0" smtClean="0"/>
          </a:p>
          <a:p>
            <a:pPr eaLnBrk="1" fontAlgn="auto" hangingPunct="1">
              <a:spcAft>
                <a:spcPts val="0"/>
              </a:spcAft>
              <a:buFont typeface="Arial" pitchFamily="34" charset="0"/>
              <a:buChar char="•"/>
              <a:defRPr/>
            </a:pPr>
            <a:r>
              <a:rPr lang="en-US" sz="2400" dirty="0" smtClean="0"/>
              <a:t>100 1_ </a:t>
            </a:r>
            <a:r>
              <a:rPr lang="en-US" sz="2400" b="1" dirty="0" smtClean="0"/>
              <a:t>Fraser, Caroline </a:t>
            </a:r>
            <a:r>
              <a:rPr lang="en-US" sz="2400" dirty="0" smtClean="0"/>
              <a:t>$c (Photographer)</a:t>
            </a:r>
          </a:p>
          <a:p>
            <a:pPr marL="0" indent="0" eaLnBrk="1" fontAlgn="auto" hangingPunct="1">
              <a:spcAft>
                <a:spcPts val="0"/>
              </a:spcAft>
              <a:buFont typeface="Arial" pitchFamily="34" charset="0"/>
              <a:buNone/>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457200" y="273050"/>
            <a:ext cx="8001000" cy="1162050"/>
          </a:xfrm>
        </p:spPr>
        <p:txBody>
          <a:bodyPr/>
          <a:lstStyle/>
          <a:p>
            <a:pPr algn="ctr" eaLnBrk="1" hangingPunct="1"/>
            <a:r>
              <a:rPr lang="en-US" sz="4000" b="0" dirty="0" err="1" smtClean="0"/>
              <a:t>Elección</a:t>
            </a:r>
            <a:r>
              <a:rPr lang="en-US" sz="4000" b="0" dirty="0" smtClean="0"/>
              <a:t> del </a:t>
            </a:r>
            <a:r>
              <a:rPr lang="en-US" sz="4000" b="0" dirty="0" err="1" smtClean="0"/>
              <a:t>Nombre</a:t>
            </a:r>
            <a:r>
              <a:rPr lang="en-US" sz="4000" b="0" dirty="0" smtClean="0"/>
              <a:t> </a:t>
            </a:r>
            <a:r>
              <a:rPr lang="en-US" sz="4000" b="0" dirty="0" err="1" smtClean="0"/>
              <a:t>Preferido</a:t>
            </a:r>
            <a:r>
              <a:rPr lang="en-US" sz="4000" b="0" dirty="0" smtClean="0"/>
              <a:t> de </a:t>
            </a:r>
            <a:r>
              <a:rPr lang="en-US" sz="4000" b="0" dirty="0" err="1" smtClean="0"/>
              <a:t>una</a:t>
            </a:r>
            <a:r>
              <a:rPr lang="en-US" sz="4000" b="0" dirty="0" smtClean="0"/>
              <a:t> Persona</a:t>
            </a:r>
          </a:p>
        </p:txBody>
      </p:sp>
      <p:sp>
        <p:nvSpPr>
          <p:cNvPr id="3" name="Content Placeholder 2"/>
          <p:cNvSpPr>
            <a:spLocks noGrp="1"/>
          </p:cNvSpPr>
          <p:nvPr>
            <p:ph idx="1"/>
          </p:nvPr>
        </p:nvSpPr>
        <p:spPr>
          <a:xfrm>
            <a:off x="4052888" y="1435100"/>
            <a:ext cx="4724400" cy="4800600"/>
          </a:xfrm>
        </p:spPr>
        <p:txBody>
          <a:bodyPr rtlCol="0">
            <a:noAutofit/>
          </a:bodyPr>
          <a:lstStyle/>
          <a:p>
            <a:pPr eaLnBrk="1" fontAlgn="auto" hangingPunct="1">
              <a:spcAft>
                <a:spcPts val="0"/>
              </a:spcAft>
              <a:buFont typeface="Arial" pitchFamily="34" charset="0"/>
              <a:buChar char="•"/>
              <a:defRPr/>
            </a:pPr>
            <a:r>
              <a:rPr lang="en-US" sz="2800" dirty="0" smtClean="0"/>
              <a:t>El </a:t>
            </a:r>
            <a:r>
              <a:rPr lang="en-US" sz="2800" dirty="0" err="1" smtClean="0"/>
              <a:t>nombre</a:t>
            </a:r>
            <a:r>
              <a:rPr lang="en-US" sz="2800" dirty="0" smtClean="0"/>
              <a:t> </a:t>
            </a:r>
            <a:r>
              <a:rPr lang="en-US" sz="2800" dirty="0" err="1" smtClean="0"/>
              <a:t>preferido</a:t>
            </a:r>
            <a:r>
              <a:rPr lang="en-US" sz="2800" dirty="0" smtClean="0"/>
              <a:t> </a:t>
            </a:r>
            <a:r>
              <a:rPr lang="en-US" sz="2800" dirty="0" err="1" smtClean="0"/>
              <a:t>debería</a:t>
            </a:r>
            <a:r>
              <a:rPr lang="en-US" sz="2800" dirty="0" smtClean="0"/>
              <a:t> </a:t>
            </a:r>
            <a:r>
              <a:rPr lang="en-US" sz="2800" dirty="0" err="1" smtClean="0"/>
              <a:t>ser</a:t>
            </a:r>
            <a:r>
              <a:rPr lang="en-US" sz="2800" dirty="0" smtClean="0"/>
              <a:t> la forma </a:t>
            </a:r>
            <a:r>
              <a:rPr lang="en-US" sz="2800" dirty="0" err="1" smtClean="0"/>
              <a:t>más-comúnmente-conocida</a:t>
            </a:r>
            <a:r>
              <a:rPr lang="en-US" sz="2800" dirty="0" smtClean="0"/>
              <a:t> del </a:t>
            </a:r>
            <a:r>
              <a:rPr lang="en-US" sz="2800" dirty="0" err="1" smtClean="0"/>
              <a:t>nombre</a:t>
            </a:r>
            <a:r>
              <a:rPr lang="en-US" sz="2800" dirty="0" smtClean="0"/>
              <a:t> </a:t>
            </a:r>
            <a:r>
              <a:rPr lang="en-US" sz="2800" dirty="0"/>
              <a:t>(RDA </a:t>
            </a:r>
            <a:r>
              <a:rPr lang="en-US" sz="2800" dirty="0" smtClean="0"/>
              <a:t>9.2.2):</a:t>
            </a:r>
            <a:endParaRPr lang="en-US" sz="2800" dirty="0"/>
          </a:p>
          <a:p>
            <a:pPr lvl="1" eaLnBrk="1" fontAlgn="auto" hangingPunct="1">
              <a:spcAft>
                <a:spcPts val="0"/>
              </a:spcAft>
              <a:defRPr/>
            </a:pPr>
            <a:r>
              <a:rPr lang="en-US" dirty="0" err="1" smtClean="0"/>
              <a:t>nombre</a:t>
            </a:r>
            <a:r>
              <a:rPr lang="en-US" dirty="0" smtClean="0"/>
              <a:t> </a:t>
            </a:r>
            <a:r>
              <a:rPr lang="en-US" dirty="0" err="1" smtClean="0"/>
              <a:t>verdadero</a:t>
            </a:r>
            <a:endParaRPr lang="en-US" dirty="0" smtClean="0"/>
          </a:p>
          <a:p>
            <a:pPr lvl="1" eaLnBrk="1" fontAlgn="auto" hangingPunct="1">
              <a:spcAft>
                <a:spcPts val="0"/>
              </a:spcAft>
              <a:defRPr/>
            </a:pPr>
            <a:r>
              <a:rPr lang="en-US" dirty="0" err="1" smtClean="0"/>
              <a:t>seudónimo</a:t>
            </a:r>
            <a:endParaRPr lang="en-US" dirty="0" smtClean="0"/>
          </a:p>
          <a:p>
            <a:pPr lvl="1" eaLnBrk="1" fontAlgn="auto" hangingPunct="1">
              <a:spcAft>
                <a:spcPts val="0"/>
              </a:spcAft>
              <a:defRPr/>
            </a:pPr>
            <a:r>
              <a:rPr lang="en-US" dirty="0" err="1" smtClean="0"/>
              <a:t>título</a:t>
            </a:r>
            <a:r>
              <a:rPr lang="en-US" dirty="0" smtClean="0"/>
              <a:t> de </a:t>
            </a:r>
            <a:r>
              <a:rPr lang="en-US" dirty="0" err="1" smtClean="0"/>
              <a:t>nobleza</a:t>
            </a:r>
            <a:endParaRPr lang="en-US" dirty="0" smtClean="0"/>
          </a:p>
          <a:p>
            <a:pPr lvl="1" eaLnBrk="1" fontAlgn="auto" hangingPunct="1">
              <a:spcAft>
                <a:spcPts val="0"/>
              </a:spcAft>
              <a:defRPr/>
            </a:pPr>
            <a:r>
              <a:rPr lang="en-US" dirty="0" err="1" smtClean="0">
                <a:sym typeface="Wingdings" panose="05000000000000000000" pitchFamily="2" charset="2"/>
              </a:rPr>
              <a:t>sobrenombre</a:t>
            </a:r>
            <a:endParaRPr lang="en-US" dirty="0" smtClean="0"/>
          </a:p>
          <a:p>
            <a:pPr lvl="1" eaLnBrk="1" fontAlgn="auto" hangingPunct="1">
              <a:spcAft>
                <a:spcPts val="0"/>
              </a:spcAft>
              <a:defRPr/>
            </a:pPr>
            <a:r>
              <a:rPr lang="en-US" dirty="0" err="1" smtClean="0"/>
              <a:t>iniciales</a:t>
            </a:r>
            <a:endParaRPr lang="en-US" dirty="0" smtClean="0"/>
          </a:p>
          <a:p>
            <a:pPr lvl="1" eaLnBrk="1" fontAlgn="auto" hangingPunct="1">
              <a:spcAft>
                <a:spcPts val="0"/>
              </a:spcAft>
              <a:defRPr/>
            </a:pPr>
            <a:r>
              <a:rPr lang="en-US" dirty="0" err="1" smtClean="0">
                <a:sym typeface="Wingdings" panose="05000000000000000000" pitchFamily="2" charset="2"/>
              </a:rPr>
              <a:t>otras</a:t>
            </a:r>
            <a:r>
              <a:rPr lang="en-US" dirty="0" smtClean="0">
                <a:sym typeface="Wingdings" panose="05000000000000000000" pitchFamily="2" charset="2"/>
              </a:rPr>
              <a:t> </a:t>
            </a:r>
            <a:r>
              <a:rPr lang="en-US" dirty="0" err="1" smtClean="0">
                <a:sym typeface="Wingdings" panose="05000000000000000000" pitchFamily="2" charset="2"/>
              </a:rPr>
              <a:t>denominaciones</a:t>
            </a:r>
            <a:endParaRPr lang="en-US" dirty="0"/>
          </a:p>
        </p:txBody>
      </p:sp>
      <p:sp>
        <p:nvSpPr>
          <p:cNvPr id="50179" name="Text Placeholder 3"/>
          <p:cNvSpPr>
            <a:spLocks noGrp="1"/>
          </p:cNvSpPr>
          <p:nvPr>
            <p:ph type="body" sz="half" idx="2"/>
          </p:nvPr>
        </p:nvSpPr>
        <p:spPr>
          <a:xfrm>
            <a:off x="457200" y="1435100"/>
            <a:ext cx="3581400" cy="4691063"/>
          </a:xfrm>
        </p:spPr>
        <p:txBody>
          <a:bodyPr/>
          <a:lstStyle/>
          <a:p>
            <a:pPr eaLnBrk="1" hangingPunct="1"/>
            <a:r>
              <a:rPr lang="en-US" sz="3200" b="1" dirty="0" smtClean="0"/>
              <a:t>Duke of Wellington </a:t>
            </a:r>
            <a:r>
              <a:rPr lang="en-US" sz="2800" dirty="0" smtClean="0"/>
              <a:t>[</a:t>
            </a:r>
            <a:r>
              <a:rPr lang="en-US" sz="2800" b="1" dirty="0" smtClean="0">
                <a:solidFill>
                  <a:srgbClr val="FF0000"/>
                </a:solidFill>
              </a:rPr>
              <a:t>not</a:t>
            </a:r>
            <a:r>
              <a:rPr lang="en-US" sz="2800" dirty="0" smtClean="0"/>
              <a:t> Arthur Wellesley]</a:t>
            </a:r>
          </a:p>
          <a:p>
            <a:pPr eaLnBrk="1" hangingPunct="1"/>
            <a:endParaRPr lang="en-US" sz="2800"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sz="2800" dirty="0">
                <a:solidFill>
                  <a:srgbClr val="000000"/>
                </a:solidFill>
              </a:rPr>
              <a:t>E</a:t>
            </a:r>
            <a:r>
              <a:rPr lang="en-US" sz="2800" dirty="0" smtClean="0">
                <a:solidFill>
                  <a:srgbClr val="000000"/>
                </a:solidFill>
              </a:rPr>
              <a:t>n 1814 Wellesley </a:t>
            </a:r>
            <a:r>
              <a:rPr lang="en-US" sz="2800" dirty="0" err="1" smtClean="0">
                <a:solidFill>
                  <a:srgbClr val="000000"/>
                </a:solidFill>
              </a:rPr>
              <a:t>obtuvo</a:t>
            </a:r>
            <a:r>
              <a:rPr lang="en-US" sz="2800" dirty="0" smtClean="0">
                <a:solidFill>
                  <a:srgbClr val="000000"/>
                </a:solidFill>
              </a:rPr>
              <a:t> el </a:t>
            </a:r>
            <a:r>
              <a:rPr lang="en-US" sz="2800" dirty="0" err="1" smtClean="0">
                <a:solidFill>
                  <a:srgbClr val="000000"/>
                </a:solidFill>
              </a:rPr>
              <a:t>título</a:t>
            </a:r>
            <a:r>
              <a:rPr lang="en-US" sz="2800" dirty="0" smtClean="0">
                <a:solidFill>
                  <a:srgbClr val="000000"/>
                </a:solidFill>
              </a:rPr>
              <a:t> de </a:t>
            </a:r>
            <a:r>
              <a:rPr lang="en-US" sz="2800" dirty="0" smtClean="0">
                <a:solidFill>
                  <a:schemeClr val="hlink"/>
                </a:solidFill>
              </a:rPr>
              <a:t>Duke of Wellington</a:t>
            </a:r>
            <a:r>
              <a:rPr lang="en-US" sz="2800" dirty="0" smtClean="0">
                <a:solidFill>
                  <a:schemeClr val="hlink"/>
                </a:solidFill>
                <a:latin typeface="Arial" charset="0"/>
              </a:rPr>
              <a:t> </a:t>
            </a:r>
            <a:endParaRPr lang="en-US" sz="2800" dirty="0" smtClean="0">
              <a:solidFill>
                <a:schemeClr val="hlink"/>
              </a:solidFill>
            </a:endParaRPr>
          </a:p>
          <a:p>
            <a:pPr eaLnBrk="1" hangingPunct="1"/>
            <a:endParaRPr lang="en-US" dirty="0" smtClean="0"/>
          </a:p>
        </p:txBody>
      </p:sp>
      <p:pic>
        <p:nvPicPr>
          <p:cNvPr id="50180" name="Picture 16" descr="wellingtona"/>
          <p:cNvPicPr>
            <a:picLocks noChangeAspect="1" noChangeArrowheads="1"/>
          </p:cNvPicPr>
          <p:nvPr/>
        </p:nvPicPr>
        <p:blipFill>
          <a:blip r:embed="rId3"/>
          <a:srcRect/>
          <a:stretch>
            <a:fillRect/>
          </a:stretch>
        </p:blipFill>
        <p:spPr bwMode="auto">
          <a:xfrm>
            <a:off x="1074738" y="2667000"/>
            <a:ext cx="1981200" cy="1231900"/>
          </a:xfrm>
          <a:prstGeom prst="rect">
            <a:avLst/>
          </a:prstGeom>
          <a:noFill/>
          <a:ln w="76200">
            <a:solidFill>
              <a:srgbClr val="000000"/>
            </a:solidFill>
            <a:miter lim="800000"/>
            <a:headEnd/>
            <a:tailEnd/>
          </a:ln>
        </p:spPr>
      </p:pic>
      <p:sp>
        <p:nvSpPr>
          <p:cNvPr id="9"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457200" y="273050"/>
            <a:ext cx="8001000" cy="1162050"/>
          </a:xfrm>
        </p:spPr>
        <p:txBody>
          <a:bodyPr/>
          <a:lstStyle/>
          <a:p>
            <a:pPr algn="ctr" eaLnBrk="1" hangingPunct="1"/>
            <a:r>
              <a:rPr lang="en-US" sz="4000" b="0" dirty="0" err="1"/>
              <a:t>Elección</a:t>
            </a:r>
            <a:r>
              <a:rPr lang="en-US" sz="4000" b="0" dirty="0"/>
              <a:t> del </a:t>
            </a:r>
            <a:r>
              <a:rPr lang="en-US" sz="4000" b="0" dirty="0" err="1"/>
              <a:t>Nombre</a:t>
            </a:r>
            <a:r>
              <a:rPr lang="en-US" sz="4000" b="0" dirty="0"/>
              <a:t> </a:t>
            </a:r>
            <a:r>
              <a:rPr lang="en-US" sz="4000" b="0" dirty="0" err="1"/>
              <a:t>Preferido</a:t>
            </a:r>
            <a:r>
              <a:rPr lang="en-US" sz="4000" b="0" dirty="0"/>
              <a:t> de </a:t>
            </a:r>
            <a:r>
              <a:rPr lang="en-US" sz="4000" b="0" dirty="0" err="1"/>
              <a:t>una</a:t>
            </a:r>
            <a:r>
              <a:rPr lang="en-US" sz="4000" b="0" dirty="0"/>
              <a:t> Persona</a:t>
            </a:r>
            <a:endParaRPr lang="en-US" sz="4000" b="0" dirty="0" smtClean="0"/>
          </a:p>
        </p:txBody>
      </p:sp>
      <p:sp>
        <p:nvSpPr>
          <p:cNvPr id="3" name="Content Placeholder 2"/>
          <p:cNvSpPr>
            <a:spLocks noGrp="1"/>
          </p:cNvSpPr>
          <p:nvPr>
            <p:ph idx="1"/>
          </p:nvPr>
        </p:nvSpPr>
        <p:spPr>
          <a:xfrm>
            <a:off x="4419600" y="1447800"/>
            <a:ext cx="4357688" cy="4787900"/>
          </a:xfrm>
        </p:spPr>
        <p:txBody>
          <a:bodyPr rtlCol="0">
            <a:noAutofit/>
          </a:bodyPr>
          <a:lstStyle/>
          <a:p>
            <a:pPr eaLnBrk="1" fontAlgn="auto" hangingPunct="1">
              <a:spcAft>
                <a:spcPts val="0"/>
              </a:spcAft>
              <a:buFont typeface="Arial" pitchFamily="34" charset="0"/>
              <a:buChar char="•"/>
              <a:defRPr/>
            </a:pPr>
            <a:r>
              <a:rPr lang="en-US" sz="2800" dirty="0" smtClean="0"/>
              <a:t>Palabras </a:t>
            </a:r>
            <a:r>
              <a:rPr lang="en-US" sz="2800" dirty="0" err="1" smtClean="0"/>
              <a:t>que</a:t>
            </a:r>
            <a:r>
              <a:rPr lang="en-US" sz="2800" dirty="0" smtClean="0"/>
              <a:t> </a:t>
            </a:r>
            <a:r>
              <a:rPr lang="en-US" sz="2800" dirty="0" err="1" smtClean="0"/>
              <a:t>indican</a:t>
            </a:r>
            <a:r>
              <a:rPr lang="en-US" sz="2800" dirty="0" smtClean="0"/>
              <a:t> </a:t>
            </a:r>
            <a:r>
              <a:rPr lang="en-US" sz="2800" dirty="0" err="1" smtClean="0"/>
              <a:t>una</a:t>
            </a:r>
            <a:r>
              <a:rPr lang="en-US" sz="2800" dirty="0" smtClean="0"/>
              <a:t> </a:t>
            </a:r>
            <a:r>
              <a:rPr lang="en-US" sz="2800" dirty="0" err="1" smtClean="0"/>
              <a:t>relación</a:t>
            </a:r>
            <a:r>
              <a:rPr lang="en-US" sz="2800" dirty="0" smtClean="0"/>
              <a:t> (Jr., III, etc.) se </a:t>
            </a:r>
            <a:r>
              <a:rPr lang="en-US" sz="2800" dirty="0" err="1" smtClean="0"/>
              <a:t>considera</a:t>
            </a:r>
            <a:r>
              <a:rPr lang="en-US" sz="2800" dirty="0" smtClean="0"/>
              <a:t> </a:t>
            </a:r>
            <a:r>
              <a:rPr lang="en-US" sz="2800" dirty="0" err="1" smtClean="0"/>
              <a:t>como</a:t>
            </a:r>
            <a:r>
              <a:rPr lang="en-US" sz="2800" dirty="0" smtClean="0"/>
              <a:t> parte del </a:t>
            </a:r>
            <a:r>
              <a:rPr lang="en-US" sz="2800" dirty="0" err="1" smtClean="0"/>
              <a:t>nombre</a:t>
            </a:r>
            <a:r>
              <a:rPr lang="en-US" sz="2800" dirty="0" smtClean="0"/>
              <a:t> </a:t>
            </a:r>
            <a:r>
              <a:rPr lang="en-US" sz="2800" dirty="0" err="1" smtClean="0"/>
              <a:t>preferido</a:t>
            </a:r>
            <a:r>
              <a:rPr lang="en-US" sz="2800" dirty="0" smtClean="0"/>
              <a:t> </a:t>
            </a:r>
            <a:r>
              <a:rPr lang="en-US" sz="2800" dirty="0" err="1" smtClean="0"/>
              <a:t>en</a:t>
            </a:r>
            <a:r>
              <a:rPr lang="en-US" sz="2800" dirty="0" smtClean="0"/>
              <a:t> RDA </a:t>
            </a:r>
            <a:r>
              <a:rPr lang="en-US" sz="2800" dirty="0" err="1" smtClean="0"/>
              <a:t>si</a:t>
            </a:r>
            <a:r>
              <a:rPr lang="en-US" sz="2800" dirty="0" smtClean="0"/>
              <a:t> se </a:t>
            </a:r>
            <a:r>
              <a:rPr lang="en-US" sz="2800" dirty="0" err="1" smtClean="0"/>
              <a:t>encuentra</a:t>
            </a:r>
            <a:r>
              <a:rPr lang="en-US" sz="2800" dirty="0"/>
              <a:t> </a:t>
            </a:r>
            <a:r>
              <a:rPr lang="en-US" sz="2800" dirty="0" err="1"/>
              <a:t>comúnmente</a:t>
            </a:r>
            <a:r>
              <a:rPr lang="en-US" sz="2800" dirty="0"/>
              <a:t> con </a:t>
            </a:r>
            <a:r>
              <a:rPr lang="en-US" sz="2800" dirty="0" smtClean="0"/>
              <a:t>el </a:t>
            </a:r>
            <a:r>
              <a:rPr lang="en-US" sz="2800" dirty="0" err="1" smtClean="0"/>
              <a:t>nombre</a:t>
            </a:r>
            <a:r>
              <a:rPr lang="en-US" sz="2800" dirty="0" smtClean="0"/>
              <a:t> (9.2.2.9.5)</a:t>
            </a:r>
          </a:p>
          <a:p>
            <a:pPr marL="0" indent="0" eaLnBrk="1" fontAlgn="auto" hangingPunct="1">
              <a:spcAft>
                <a:spcPts val="0"/>
              </a:spcAft>
              <a:buNone/>
              <a:defRPr/>
            </a:pPr>
            <a:endParaRPr lang="en-US" sz="2800" dirty="0" smtClean="0"/>
          </a:p>
          <a:p>
            <a:pPr marL="0" indent="0" eaLnBrk="1" fontAlgn="auto" hangingPunct="1">
              <a:spcAft>
                <a:spcPts val="0"/>
              </a:spcAft>
              <a:buNone/>
              <a:defRPr/>
            </a:pPr>
            <a:r>
              <a:rPr lang="en-US" sz="2800" dirty="0" err="1" smtClean="0"/>
              <a:t>Nombre</a:t>
            </a:r>
            <a:r>
              <a:rPr lang="en-US" sz="2800" dirty="0" smtClean="0"/>
              <a:t> </a:t>
            </a:r>
            <a:r>
              <a:rPr lang="en-US" sz="2800" dirty="0" err="1" smtClean="0"/>
              <a:t>preferido</a:t>
            </a:r>
            <a:r>
              <a:rPr lang="en-US" sz="2800" dirty="0" smtClean="0"/>
              <a:t>: </a:t>
            </a:r>
          </a:p>
          <a:p>
            <a:pPr marL="0" indent="0" algn="ctr" eaLnBrk="1" fontAlgn="auto" hangingPunct="1">
              <a:spcAft>
                <a:spcPts val="0"/>
              </a:spcAft>
              <a:buNone/>
              <a:defRPr/>
            </a:pPr>
            <a:r>
              <a:rPr lang="en-US" sz="2800" dirty="0" smtClean="0"/>
              <a:t>King, Martin Luther, Jr.</a:t>
            </a:r>
            <a:endParaRPr lang="en-US" sz="2800" dirty="0"/>
          </a:p>
        </p:txBody>
      </p:sp>
      <p:sp>
        <p:nvSpPr>
          <p:cNvPr id="8" name="Footer Placeholder 7"/>
          <p:cNvSpPr>
            <a:spLocks noGrp="1"/>
          </p:cNvSpPr>
          <p:nvPr>
            <p:ph type="ftr" sz="quarter" idx="11"/>
          </p:nvPr>
        </p:nvSpPr>
        <p:spPr/>
        <p:txBody>
          <a:bodyPr/>
          <a:lstStyle/>
          <a:p>
            <a:pPr>
              <a:defRPr/>
            </a:pPr>
            <a:r>
              <a:rPr lang="en-US" smtClean="0"/>
              <a:t>Módulo 2: Describiendo Personas</a:t>
            </a:r>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41905"/>
          <a:stretch/>
        </p:blipFill>
        <p:spPr>
          <a:xfrm>
            <a:off x="58057" y="914400"/>
            <a:ext cx="2895600" cy="5223072"/>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58201"/>
          <a:stretch/>
        </p:blipFill>
        <p:spPr>
          <a:xfrm>
            <a:off x="2438400" y="2362200"/>
            <a:ext cx="2208770" cy="2866571"/>
          </a:xfrm>
          <a:prstGeom prst="rect">
            <a:avLst/>
          </a:prstGeom>
        </p:spPr>
      </p:pic>
    </p:spTree>
    <p:extLst>
      <p:ext uri="{BB962C8B-B14F-4D97-AF65-F5344CB8AC3E}">
        <p14:creationId xmlns:p14="http://schemas.microsoft.com/office/powerpoint/2010/main" val="2603035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dirty="0" err="1" smtClean="0"/>
              <a:t>Nombre</a:t>
            </a:r>
            <a:r>
              <a:rPr lang="en-US" dirty="0" smtClean="0"/>
              <a:t> </a:t>
            </a:r>
            <a:r>
              <a:rPr lang="en-US" dirty="0" err="1" smtClean="0"/>
              <a:t>Preferido</a:t>
            </a:r>
            <a:r>
              <a:rPr lang="en-US" dirty="0" smtClean="0"/>
              <a:t>: </a:t>
            </a:r>
            <a:r>
              <a:rPr lang="en-US" dirty="0" err="1" smtClean="0">
                <a:solidFill>
                  <a:srgbClr val="7030A0"/>
                </a:solidFill>
              </a:rPr>
              <a:t>Ejercicio</a:t>
            </a:r>
            <a:r>
              <a:rPr lang="en-US" dirty="0" smtClean="0">
                <a:solidFill>
                  <a:srgbClr val="7030A0"/>
                </a:solidFill>
              </a:rPr>
              <a:t> 1</a:t>
            </a:r>
          </a:p>
        </p:txBody>
      </p:sp>
      <p:pic>
        <p:nvPicPr>
          <p:cNvPr id="52226" name="Content Placeholder 4"/>
          <p:cNvPicPr>
            <a:picLocks noGrp="1" noChangeAspect="1"/>
          </p:cNvPicPr>
          <p:nvPr>
            <p:ph idx="1"/>
          </p:nvPr>
        </p:nvPicPr>
        <p:blipFill>
          <a:blip r:embed="rId3"/>
          <a:srcRect/>
          <a:stretch>
            <a:fillRect/>
          </a:stretch>
        </p:blipFill>
        <p:spPr>
          <a:xfrm>
            <a:off x="2114550" y="1676400"/>
            <a:ext cx="2457450" cy="4432300"/>
          </a:xfrm>
        </p:spPr>
      </p:pic>
      <p:pic>
        <p:nvPicPr>
          <p:cNvPr id="52227" name="Picture 5"/>
          <p:cNvPicPr>
            <a:picLocks noChangeAspect="1"/>
          </p:cNvPicPr>
          <p:nvPr/>
        </p:nvPicPr>
        <p:blipFill>
          <a:blip r:embed="rId4"/>
          <a:srcRect/>
          <a:stretch>
            <a:fillRect/>
          </a:stretch>
        </p:blipFill>
        <p:spPr bwMode="auto">
          <a:xfrm>
            <a:off x="4495800" y="2060575"/>
            <a:ext cx="2657475" cy="4291013"/>
          </a:xfrm>
          <a:prstGeom prst="rect">
            <a:avLst/>
          </a:prstGeom>
          <a:noFill/>
          <a:ln w="9525">
            <a:noFill/>
            <a:miter lim="800000"/>
            <a:headEnd/>
            <a:tailEnd/>
          </a:ln>
        </p:spPr>
      </p:pic>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Registrando</a:t>
            </a:r>
            <a:r>
              <a:rPr lang="en-US" dirty="0" smtClean="0"/>
              <a:t> el </a:t>
            </a:r>
            <a:r>
              <a:rPr lang="en-US" dirty="0" err="1" smtClean="0"/>
              <a:t>Nombre</a:t>
            </a:r>
            <a:r>
              <a:rPr lang="en-US" dirty="0" smtClean="0"/>
              <a:t> </a:t>
            </a:r>
            <a:r>
              <a:rPr lang="en-US" dirty="0" err="1" smtClean="0"/>
              <a:t>Preferido</a:t>
            </a:r>
            <a:r>
              <a:rPr lang="en-US" dirty="0" smtClean="0"/>
              <a:t/>
            </a:r>
            <a:br>
              <a:rPr lang="en-US" dirty="0" smtClean="0"/>
            </a:br>
            <a:r>
              <a:rPr lang="en-US" dirty="0" smtClean="0"/>
              <a:t>(RDA 9.2.2.4)</a:t>
            </a:r>
            <a:endParaRPr lang="en-US" dirty="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t>Si el </a:t>
            </a:r>
            <a:r>
              <a:rPr lang="en-US" dirty="0" err="1" smtClean="0"/>
              <a:t>nombre</a:t>
            </a:r>
            <a:r>
              <a:rPr lang="en-US" dirty="0" smtClean="0"/>
              <a:t> </a:t>
            </a:r>
            <a:r>
              <a:rPr lang="en-US" dirty="0" err="1" smtClean="0"/>
              <a:t>consiste</a:t>
            </a:r>
            <a:r>
              <a:rPr lang="en-US" dirty="0" smtClean="0"/>
              <a:t> en </a:t>
            </a:r>
            <a:r>
              <a:rPr lang="en-US" dirty="0" err="1" smtClean="0"/>
              <a:t>varias</a:t>
            </a:r>
            <a:r>
              <a:rPr lang="en-US" dirty="0" smtClean="0"/>
              <a:t> </a:t>
            </a:r>
            <a:r>
              <a:rPr lang="en-US" dirty="0" err="1" smtClean="0"/>
              <a:t>partes</a:t>
            </a:r>
            <a:r>
              <a:rPr lang="en-US" dirty="0" smtClean="0"/>
              <a:t>, </a:t>
            </a:r>
            <a:r>
              <a:rPr lang="en-US" dirty="0" err="1" smtClean="0"/>
              <a:t>registre</a:t>
            </a:r>
            <a:r>
              <a:rPr lang="en-US" dirty="0" smtClean="0"/>
              <a:t> </a:t>
            </a:r>
            <a:r>
              <a:rPr lang="es-MX" dirty="0"/>
              <a:t>como el primer elemento </a:t>
            </a:r>
            <a:r>
              <a:rPr lang="es-MX" dirty="0" smtClean="0"/>
              <a:t>la </a:t>
            </a:r>
            <a:r>
              <a:rPr lang="es-MX" dirty="0"/>
              <a:t>parte </a:t>
            </a:r>
            <a:r>
              <a:rPr lang="es-MX" dirty="0" smtClean="0"/>
              <a:t>del nombre bajo la cual la persona normalmente </a:t>
            </a:r>
            <a:r>
              <a:rPr lang="es-MX" dirty="0"/>
              <a:t>se incluiría en </a:t>
            </a:r>
            <a:r>
              <a:rPr lang="es-MX" dirty="0" smtClean="0"/>
              <a:t>listas </a:t>
            </a:r>
            <a:r>
              <a:rPr lang="es-MX" dirty="0"/>
              <a:t>alfabéticas de </a:t>
            </a:r>
            <a:r>
              <a:rPr lang="es-MX" dirty="0" smtClean="0"/>
              <a:t>autoridad, </a:t>
            </a:r>
            <a:r>
              <a:rPr lang="es-MX" dirty="0"/>
              <a:t>en su idioma o país de residencia o de actividad, seguido de otras partes del nombre</a:t>
            </a:r>
            <a:r>
              <a:rPr lang="es-MX" dirty="0" smtClean="0"/>
              <a:t>.</a:t>
            </a:r>
            <a:endParaRPr lang="en-US" dirty="0" smtClean="0"/>
          </a:p>
          <a:p>
            <a:pPr marL="0" indent="0" eaLnBrk="1" fontAlgn="auto" hangingPunct="1">
              <a:spcAft>
                <a:spcPts val="0"/>
              </a:spcAft>
              <a:buFont typeface="Arial" pitchFamily="34" charset="0"/>
              <a:buNone/>
              <a:defRPr/>
            </a:pPr>
            <a:r>
              <a:rPr lang="en-US" i="1" dirty="0" err="1" smtClean="0">
                <a:solidFill>
                  <a:srgbClr val="00B050"/>
                </a:solidFill>
              </a:rPr>
              <a:t>Excepción</a:t>
            </a:r>
            <a:endParaRPr lang="en-US" i="1" dirty="0">
              <a:solidFill>
                <a:srgbClr val="00B050"/>
              </a:solidFill>
            </a:endParaRPr>
          </a:p>
          <a:p>
            <a:pPr eaLnBrk="1" fontAlgn="auto" hangingPunct="1">
              <a:spcAft>
                <a:spcPts val="0"/>
              </a:spcAft>
              <a:buFont typeface="Arial" pitchFamily="34" charset="0"/>
              <a:buChar char="•"/>
              <a:defRPr/>
            </a:pPr>
            <a:r>
              <a:rPr lang="es-MX" dirty="0"/>
              <a:t>Si </a:t>
            </a:r>
            <a:r>
              <a:rPr lang="es-MX" dirty="0" smtClean="0"/>
              <a:t>se sabe que la </a:t>
            </a:r>
            <a:r>
              <a:rPr lang="es-MX" dirty="0"/>
              <a:t>preferencia de una </a:t>
            </a:r>
            <a:r>
              <a:rPr lang="es-MX" dirty="0" smtClean="0"/>
              <a:t>persona difiere </a:t>
            </a:r>
            <a:r>
              <a:rPr lang="es-MX" dirty="0"/>
              <a:t>del uso normal, siga esa preferencia </a:t>
            </a:r>
            <a:r>
              <a:rPr lang="es-MX" dirty="0" smtClean="0"/>
              <a:t>al seleccionar </a:t>
            </a:r>
            <a:r>
              <a:rPr lang="es-MX" dirty="0"/>
              <a:t>la parte del nombre que será registrada como el primer elemento</a:t>
            </a:r>
            <a:r>
              <a:rPr lang="es-MX" dirty="0" smtClean="0"/>
              <a:t>.</a:t>
            </a:r>
            <a:endParaRPr lang="en-US" dirty="0"/>
          </a:p>
          <a:p>
            <a:pPr marL="0" indent="0" eaLnBrk="1" fontAlgn="auto" hangingPunct="1">
              <a:spcAft>
                <a:spcPts val="0"/>
              </a:spcAft>
              <a:buFont typeface="Arial" pitchFamily="34" charset="0"/>
              <a:buNone/>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s-MX" dirty="0" smtClean="0"/>
              <a:t>Formas diferentes del mismo Nombre (RDA 9.2.2.5)</a:t>
            </a:r>
            <a:endParaRPr lang="es-MX" dirty="0"/>
          </a:p>
        </p:txBody>
      </p:sp>
      <p:sp>
        <p:nvSpPr>
          <p:cNvPr id="56322" name="Content Placeholder 2"/>
          <p:cNvSpPr>
            <a:spLocks noGrp="1"/>
          </p:cNvSpPr>
          <p:nvPr>
            <p:ph idx="1"/>
          </p:nvPr>
        </p:nvSpPr>
        <p:spPr/>
        <p:txBody>
          <a:bodyPr/>
          <a:lstStyle/>
          <a:p>
            <a:pPr eaLnBrk="1" hangingPunct="1"/>
            <a:r>
              <a:rPr lang="es-MX" dirty="0" smtClean="0"/>
              <a:t>Integridad (RDA 9.2.2.5.1) </a:t>
            </a:r>
          </a:p>
          <a:p>
            <a:pPr marL="457200" lvl="1" indent="0" eaLnBrk="1" hangingPunct="1">
              <a:buFont typeface="Arial" charset="0"/>
              <a:buNone/>
            </a:pPr>
            <a:r>
              <a:rPr lang="es-MX" dirty="0" smtClean="0">
                <a:sym typeface="Wingdings" pitchFamily="2" charset="2"/>
              </a:rPr>
              <a:t> Elija la forma más comúnmente encontrada como la forma preferida</a:t>
            </a:r>
            <a:endParaRPr lang="es-MX" dirty="0" smtClean="0"/>
          </a:p>
          <a:p>
            <a:pPr marL="457200" lvl="1" indent="0" eaLnBrk="1" hangingPunct="1">
              <a:buFont typeface="Arial" charset="0"/>
              <a:buNone/>
            </a:pPr>
            <a:r>
              <a:rPr lang="es-MX" dirty="0" smtClean="0">
                <a:sym typeface="Wingdings" pitchFamily="2" charset="2"/>
              </a:rPr>
              <a:t> Si no hay una forma predominante</a:t>
            </a:r>
            <a:r>
              <a:rPr lang="es-MX" dirty="0" smtClean="0"/>
              <a:t>, elija la forma más reciente como el nombre preferido</a:t>
            </a:r>
          </a:p>
          <a:p>
            <a:pPr marL="457200" lvl="1" indent="0" eaLnBrk="1" hangingPunct="1">
              <a:buNone/>
            </a:pPr>
            <a:r>
              <a:rPr lang="es-MX" dirty="0" smtClean="0">
                <a:sym typeface="Wingdings" pitchFamily="2" charset="2"/>
              </a:rPr>
              <a:t> R</a:t>
            </a:r>
            <a:r>
              <a:rPr lang="es-MX" dirty="0" smtClean="0"/>
              <a:t>egistre - opcionalmente - otras formas como variantes del nombre (campo 400 MARC )</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Formas</a:t>
            </a:r>
            <a:r>
              <a:rPr lang="en-US" dirty="0" smtClean="0"/>
              <a:t> </a:t>
            </a:r>
            <a:r>
              <a:rPr lang="en-US" dirty="0" err="1" smtClean="0"/>
              <a:t>diferentes</a:t>
            </a:r>
            <a:r>
              <a:rPr lang="en-US" dirty="0" smtClean="0"/>
              <a:t>: </a:t>
            </a:r>
            <a:r>
              <a:rPr lang="en-US" dirty="0" err="1" smtClean="0"/>
              <a:t>Idioma</a:t>
            </a:r>
            <a:r>
              <a:rPr lang="en-US" dirty="0" smtClean="0"/>
              <a:t/>
            </a:r>
            <a:br>
              <a:rPr lang="en-US" dirty="0" smtClean="0"/>
            </a:br>
            <a:r>
              <a:rPr lang="en-US" dirty="0" smtClean="0"/>
              <a:t>(RDA 9.2.2.5.2)</a:t>
            </a:r>
            <a:endParaRPr lang="en-US" dirty="0"/>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err="1" smtClean="0"/>
              <a:t>Elija</a:t>
            </a:r>
            <a:r>
              <a:rPr lang="en-US" dirty="0" smtClean="0"/>
              <a:t> la forma en el </a:t>
            </a:r>
            <a:r>
              <a:rPr lang="en-US" dirty="0" err="1" smtClean="0"/>
              <a:t>idioma</a:t>
            </a:r>
            <a:r>
              <a:rPr lang="en-US" dirty="0" smtClean="0"/>
              <a:t> </a:t>
            </a:r>
            <a:r>
              <a:rPr lang="en-US" dirty="0" err="1" smtClean="0"/>
              <a:t>más</a:t>
            </a:r>
            <a:r>
              <a:rPr lang="en-US" dirty="0" smtClean="0"/>
              <a:t> </a:t>
            </a:r>
            <a:r>
              <a:rPr lang="en-US" dirty="0" err="1" smtClean="0"/>
              <a:t>comúnmente</a:t>
            </a:r>
            <a:r>
              <a:rPr lang="en-US" dirty="0" smtClean="0"/>
              <a:t> </a:t>
            </a:r>
            <a:r>
              <a:rPr lang="en-US" dirty="0" err="1" smtClean="0"/>
              <a:t>encontrado</a:t>
            </a:r>
            <a:r>
              <a:rPr lang="en-US" dirty="0" smtClean="0"/>
              <a:t> en recursos </a:t>
            </a:r>
            <a:r>
              <a:rPr lang="en-US" dirty="0" err="1" smtClean="0"/>
              <a:t>asociados</a:t>
            </a:r>
            <a:r>
              <a:rPr lang="en-US" dirty="0" smtClean="0"/>
              <a:t> con la persona </a:t>
            </a:r>
            <a:r>
              <a:rPr lang="en-US" dirty="0" err="1" smtClean="0"/>
              <a:t>como</a:t>
            </a:r>
            <a:r>
              <a:rPr lang="en-US" dirty="0" smtClean="0"/>
              <a:t> el </a:t>
            </a:r>
            <a:r>
              <a:rPr lang="en-US" dirty="0" err="1" smtClean="0"/>
              <a:t>nombre</a:t>
            </a:r>
            <a:r>
              <a:rPr lang="en-US" dirty="0" smtClean="0"/>
              <a:t> </a:t>
            </a:r>
            <a:r>
              <a:rPr lang="en-US" dirty="0" err="1" smtClean="0"/>
              <a:t>preferido</a:t>
            </a:r>
            <a:endParaRPr lang="en-US" dirty="0" smtClean="0"/>
          </a:p>
          <a:p>
            <a:pPr eaLnBrk="1" fontAlgn="auto" hangingPunct="1">
              <a:spcAft>
                <a:spcPts val="0"/>
              </a:spcAft>
              <a:buFont typeface="Arial" pitchFamily="34" charset="0"/>
              <a:buChar char="•"/>
              <a:defRPr/>
            </a:pPr>
            <a:r>
              <a:rPr lang="en-US" dirty="0" err="1" smtClean="0"/>
              <a:t>Registre</a:t>
            </a:r>
            <a:r>
              <a:rPr lang="en-US" dirty="0" smtClean="0"/>
              <a:t> </a:t>
            </a:r>
            <a:r>
              <a:rPr lang="en-US" dirty="0" err="1" smtClean="0"/>
              <a:t>las</a:t>
            </a:r>
            <a:r>
              <a:rPr lang="en-US" dirty="0" smtClean="0"/>
              <a:t> </a:t>
            </a:r>
            <a:r>
              <a:rPr lang="en-US" dirty="0" err="1" smtClean="0"/>
              <a:t>otras</a:t>
            </a:r>
            <a:r>
              <a:rPr lang="en-US" dirty="0" smtClean="0"/>
              <a:t> </a:t>
            </a:r>
            <a:r>
              <a:rPr lang="en-US" dirty="0" err="1" smtClean="0"/>
              <a:t>formas</a:t>
            </a:r>
            <a:r>
              <a:rPr lang="en-US" dirty="0" smtClean="0"/>
              <a:t> </a:t>
            </a:r>
            <a:r>
              <a:rPr lang="en-US" dirty="0" err="1" smtClean="0"/>
              <a:t>como</a:t>
            </a:r>
            <a:r>
              <a:rPr lang="en-US" dirty="0"/>
              <a:t> </a:t>
            </a:r>
            <a:r>
              <a:rPr lang="en-US" dirty="0" err="1"/>
              <a:t>variantes</a:t>
            </a:r>
            <a:r>
              <a:rPr lang="en-US" dirty="0"/>
              <a:t> </a:t>
            </a:r>
            <a:r>
              <a:rPr lang="en-US" dirty="0" smtClean="0"/>
              <a:t>del </a:t>
            </a:r>
            <a:r>
              <a:rPr lang="en-US" dirty="0" err="1" smtClean="0"/>
              <a:t>nombre</a:t>
            </a:r>
            <a:r>
              <a:rPr lang="en-US" dirty="0" smtClean="0"/>
              <a:t> (campo 400 </a:t>
            </a:r>
            <a:r>
              <a:rPr lang="en-US" dirty="0"/>
              <a:t>MARC )</a:t>
            </a:r>
            <a:endParaRPr lang="en-US" dirty="0" smtClean="0"/>
          </a:p>
          <a:p>
            <a:pPr marL="0" indent="0" eaLnBrk="1" fontAlgn="auto" hangingPunct="1">
              <a:spcAft>
                <a:spcPts val="0"/>
              </a:spcAft>
              <a:buFont typeface="Arial" pitchFamily="34" charset="0"/>
              <a:buNone/>
              <a:defRPr/>
            </a:pPr>
            <a:r>
              <a:rPr lang="en-US" dirty="0" smtClean="0"/>
              <a:t>    </a:t>
            </a:r>
          </a:p>
          <a:p>
            <a:pPr marL="0" indent="0" eaLnBrk="1" fontAlgn="auto" hangingPunct="1">
              <a:spcAft>
                <a:spcPts val="0"/>
              </a:spcAft>
              <a:buFont typeface="Arial" pitchFamily="34" charset="0"/>
              <a:buNone/>
              <a:defRPr/>
            </a:pPr>
            <a:r>
              <a:rPr lang="en-US" i="1" dirty="0" err="1" smtClean="0">
                <a:solidFill>
                  <a:srgbClr val="00B050"/>
                </a:solidFill>
              </a:rPr>
              <a:t>Excepciones</a:t>
            </a:r>
            <a:endParaRPr lang="en-US" i="1" dirty="0">
              <a:solidFill>
                <a:srgbClr val="00B050"/>
              </a:solidFill>
            </a:endParaRPr>
          </a:p>
          <a:p>
            <a:pPr eaLnBrk="1" fontAlgn="auto" hangingPunct="1">
              <a:spcAft>
                <a:spcPts val="0"/>
              </a:spcAft>
              <a:buFont typeface="Arial" pitchFamily="34" charset="0"/>
              <a:buChar char="•"/>
              <a:defRPr/>
            </a:pPr>
            <a:r>
              <a:rPr lang="en-US" dirty="0" err="1" smtClean="0"/>
              <a:t>Griego</a:t>
            </a:r>
            <a:r>
              <a:rPr lang="en-US" dirty="0" smtClean="0"/>
              <a:t> o Latin – </a:t>
            </a:r>
            <a:r>
              <a:rPr lang="en-US" dirty="0" err="1" smtClean="0"/>
              <a:t>elija</a:t>
            </a:r>
            <a:r>
              <a:rPr lang="en-US" dirty="0" smtClean="0"/>
              <a:t> la forma </a:t>
            </a:r>
            <a:r>
              <a:rPr lang="en-US" dirty="0" err="1" smtClean="0"/>
              <a:t>más</a:t>
            </a:r>
            <a:r>
              <a:rPr lang="en-US" dirty="0" smtClean="0"/>
              <a:t> </a:t>
            </a:r>
            <a:r>
              <a:rPr lang="en-US" dirty="0" err="1" smtClean="0"/>
              <a:t>comúnmente</a:t>
            </a:r>
            <a:r>
              <a:rPr lang="en-US" dirty="0" smtClean="0"/>
              <a:t> </a:t>
            </a:r>
            <a:r>
              <a:rPr lang="en-US" dirty="0" err="1" smtClean="0"/>
              <a:t>encontrada</a:t>
            </a:r>
            <a:r>
              <a:rPr lang="en-US" dirty="0" smtClean="0"/>
              <a:t> en </a:t>
            </a:r>
            <a:r>
              <a:rPr lang="en-US" dirty="0" err="1" smtClean="0"/>
              <a:t>fuentes</a:t>
            </a:r>
            <a:r>
              <a:rPr lang="en-US" dirty="0" smtClean="0"/>
              <a:t> de </a:t>
            </a:r>
            <a:r>
              <a:rPr lang="en-US" dirty="0" err="1" smtClean="0"/>
              <a:t>referencia</a:t>
            </a:r>
            <a:endParaRPr lang="en-US" dirty="0" smtClean="0"/>
          </a:p>
          <a:p>
            <a:pPr eaLnBrk="1" fontAlgn="auto" hangingPunct="1">
              <a:spcAft>
                <a:spcPts val="0"/>
              </a:spcAft>
              <a:buFont typeface="Arial" pitchFamily="34" charset="0"/>
              <a:buChar char="•"/>
              <a:defRPr/>
            </a:pPr>
            <a:r>
              <a:rPr lang="en-US" dirty="0" err="1" smtClean="0">
                <a:sym typeface="Wingdings" panose="05000000000000000000" pitchFamily="2" charset="2"/>
              </a:rPr>
              <a:t>Nombre</a:t>
            </a:r>
            <a:r>
              <a:rPr lang="en-US" dirty="0" smtClean="0">
                <a:sym typeface="Wingdings" panose="05000000000000000000" pitchFamily="2" charset="2"/>
              </a:rPr>
              <a:t> de </a:t>
            </a:r>
            <a:r>
              <a:rPr lang="en-US" dirty="0" err="1" smtClean="0">
                <a:sym typeface="Wingdings" panose="05000000000000000000" pitchFamily="2" charset="2"/>
              </a:rPr>
              <a:t>pila</a:t>
            </a:r>
            <a:r>
              <a:rPr lang="en-US" dirty="0" smtClean="0"/>
              <a:t> – </a:t>
            </a:r>
            <a:r>
              <a:rPr lang="en-US" dirty="0" err="1" smtClean="0"/>
              <a:t>elija</a:t>
            </a:r>
            <a:r>
              <a:rPr lang="en-US" dirty="0" smtClean="0"/>
              <a:t> la forma </a:t>
            </a:r>
            <a:r>
              <a:rPr lang="en-US" dirty="0" err="1" smtClean="0"/>
              <a:t>bien</a:t>
            </a:r>
            <a:r>
              <a:rPr lang="en-US" dirty="0" smtClean="0"/>
              <a:t> </a:t>
            </a:r>
            <a:r>
              <a:rPr lang="en-US" dirty="0" err="1" smtClean="0"/>
              <a:t>establecida</a:t>
            </a:r>
            <a:r>
              <a:rPr lang="en-US" dirty="0" smtClean="0"/>
              <a:t> del </a:t>
            </a:r>
            <a:r>
              <a:rPr lang="en-US" dirty="0" err="1" smtClean="0"/>
              <a:t>nombre</a:t>
            </a:r>
            <a:r>
              <a:rPr lang="en-US" dirty="0" smtClean="0"/>
              <a:t> en </a:t>
            </a:r>
            <a:r>
              <a:rPr lang="en-US" dirty="0" err="1" smtClean="0"/>
              <a:t>fuentes</a:t>
            </a:r>
            <a:r>
              <a:rPr lang="en-US" dirty="0" smtClean="0"/>
              <a:t> de </a:t>
            </a:r>
            <a:r>
              <a:rPr lang="en-US" dirty="0" err="1" smtClean="0"/>
              <a:t>referencia</a:t>
            </a:r>
            <a:r>
              <a:rPr lang="en-US" dirty="0" smtClean="0"/>
              <a:t> en el </a:t>
            </a:r>
            <a:r>
              <a:rPr lang="en-US" dirty="0" err="1" smtClean="0"/>
              <a:t>idioma</a:t>
            </a:r>
            <a:r>
              <a:rPr lang="en-US" dirty="0" smtClean="0"/>
              <a:t> </a:t>
            </a:r>
            <a:r>
              <a:rPr lang="en-US" dirty="0" err="1" smtClean="0"/>
              <a:t>preferido</a:t>
            </a:r>
            <a:r>
              <a:rPr lang="en-US" dirty="0" smtClean="0"/>
              <a:t> </a:t>
            </a:r>
            <a:r>
              <a:rPr lang="en-US" dirty="0" err="1" smtClean="0"/>
              <a:t>por</a:t>
            </a:r>
            <a:r>
              <a:rPr lang="en-US" dirty="0" smtClean="0"/>
              <a:t> la </a:t>
            </a:r>
            <a:r>
              <a:rPr lang="en-US" dirty="0" err="1" smtClean="0"/>
              <a:t>agencia</a:t>
            </a:r>
            <a:r>
              <a:rPr lang="en-US" dirty="0" smtClean="0"/>
              <a:t> </a:t>
            </a:r>
            <a:r>
              <a:rPr lang="en-US" dirty="0" err="1" smtClean="0"/>
              <a:t>creadora</a:t>
            </a:r>
            <a:r>
              <a:rPr lang="en-US" dirty="0" smtClean="0"/>
              <a:t> de los </a:t>
            </a:r>
            <a:r>
              <a:rPr lang="en-US" dirty="0" err="1" smtClean="0"/>
              <a:t>datos</a:t>
            </a:r>
            <a:r>
              <a:rPr lang="en-US" i="1" dirty="0" smtClean="0">
                <a:solidFill>
                  <a:srgbClr val="00B050"/>
                </a:solidFill>
              </a:rPr>
              <a:t>	</a:t>
            </a:r>
            <a:endParaRPr lang="en-US" dirty="0" smtClean="0"/>
          </a:p>
          <a:p>
            <a:pPr eaLnBrk="1" fontAlgn="auto" hangingPunct="1">
              <a:spcAft>
                <a:spcPts val="0"/>
              </a:spcAft>
              <a:buFont typeface="Arial" pitchFamily="34" charset="0"/>
              <a:buChar char="•"/>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Formas</a:t>
            </a:r>
            <a:r>
              <a:rPr lang="en-US" dirty="0" smtClean="0"/>
              <a:t> </a:t>
            </a:r>
            <a:r>
              <a:rPr lang="en-US" dirty="0" err="1" smtClean="0"/>
              <a:t>Diferentes</a:t>
            </a:r>
            <a:r>
              <a:rPr lang="en-US" dirty="0" smtClean="0"/>
              <a:t>: </a:t>
            </a:r>
            <a:r>
              <a:rPr lang="en-US" dirty="0" err="1" smtClean="0"/>
              <a:t>Idioma</a:t>
            </a:r>
            <a:r>
              <a:rPr lang="en-US" dirty="0" smtClean="0"/>
              <a:t/>
            </a:r>
            <a:br>
              <a:rPr lang="en-US" dirty="0" smtClean="0"/>
            </a:br>
            <a:r>
              <a:rPr lang="en-US" dirty="0" err="1" smtClean="0"/>
              <a:t>Nombre</a:t>
            </a:r>
            <a:r>
              <a:rPr lang="en-US" dirty="0" smtClean="0"/>
              <a:t> de </a:t>
            </a:r>
            <a:r>
              <a:rPr lang="en-US" dirty="0" err="1" smtClean="0"/>
              <a:t>pila</a:t>
            </a:r>
            <a:endParaRPr lang="en-US" dirty="0"/>
          </a:p>
        </p:txBody>
      </p:sp>
      <p:pic>
        <p:nvPicPr>
          <p:cNvPr id="60418" name="Picture 2"/>
          <p:cNvPicPr>
            <a:picLocks noGrp="1" noChangeAspect="1" noChangeArrowheads="1"/>
          </p:cNvPicPr>
          <p:nvPr>
            <p:ph idx="1"/>
          </p:nvPr>
        </p:nvPicPr>
        <p:blipFill>
          <a:blip r:embed="rId3"/>
          <a:srcRect l="4314" t="9715" r="9106" b="5054"/>
          <a:stretch>
            <a:fillRect/>
          </a:stretch>
        </p:blipFill>
        <p:spPr>
          <a:xfrm>
            <a:off x="1066800" y="1676400"/>
            <a:ext cx="7010400" cy="4191000"/>
          </a:xfrm>
        </p:spPr>
      </p:pic>
      <p:sp>
        <p:nvSpPr>
          <p:cNvPr id="11" name="Rounded Rectangle 10"/>
          <p:cNvSpPr/>
          <p:nvPr/>
        </p:nvSpPr>
        <p:spPr>
          <a:xfrm>
            <a:off x="1905000" y="2286000"/>
            <a:ext cx="11430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ed Rectangle 13"/>
          <p:cNvSpPr/>
          <p:nvPr/>
        </p:nvSpPr>
        <p:spPr>
          <a:xfrm>
            <a:off x="1905000" y="3429000"/>
            <a:ext cx="1295400" cy="2438400"/>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Formas</a:t>
            </a:r>
            <a:r>
              <a:rPr lang="en-US" dirty="0" smtClean="0"/>
              <a:t> </a:t>
            </a:r>
            <a:r>
              <a:rPr lang="en-US" dirty="0" err="1" smtClean="0"/>
              <a:t>diferentes</a:t>
            </a:r>
            <a:r>
              <a:rPr lang="en-US" dirty="0" smtClean="0"/>
              <a:t>: </a:t>
            </a:r>
            <a:r>
              <a:rPr lang="en-US" dirty="0" err="1" smtClean="0"/>
              <a:t>Escritura</a:t>
            </a:r>
            <a:r>
              <a:rPr lang="en-US" dirty="0" smtClean="0"/>
              <a:t> no </a:t>
            </a:r>
            <a:r>
              <a:rPr lang="en-US" dirty="0" err="1" smtClean="0"/>
              <a:t>preferida</a:t>
            </a:r>
            <a:r>
              <a:rPr lang="en-US" dirty="0" smtClean="0"/>
              <a:t> (RDA 9.2.2.5.3)</a:t>
            </a:r>
            <a:endParaRPr lang="en-US" dirty="0"/>
          </a:p>
        </p:txBody>
      </p:sp>
      <p:sp>
        <p:nvSpPr>
          <p:cNvPr id="62466" name="Content Placeholder 2"/>
          <p:cNvSpPr>
            <a:spLocks noGrp="1"/>
          </p:cNvSpPr>
          <p:nvPr>
            <p:ph idx="1"/>
          </p:nvPr>
        </p:nvSpPr>
        <p:spPr/>
        <p:txBody>
          <a:bodyPr/>
          <a:lstStyle/>
          <a:p>
            <a:pPr eaLnBrk="1" hangingPunct="1"/>
            <a:r>
              <a:rPr lang="en-US" dirty="0" err="1" smtClean="0"/>
              <a:t>Puntos</a:t>
            </a:r>
            <a:r>
              <a:rPr lang="en-US" dirty="0" smtClean="0"/>
              <a:t> de </a:t>
            </a:r>
            <a:r>
              <a:rPr lang="en-US" dirty="0" err="1" smtClean="0"/>
              <a:t>acceso</a:t>
            </a:r>
            <a:r>
              <a:rPr lang="en-US" dirty="0" smtClean="0"/>
              <a:t> </a:t>
            </a:r>
            <a:r>
              <a:rPr lang="en-US" dirty="0" err="1" smtClean="0"/>
              <a:t>autorizados</a:t>
            </a:r>
            <a:r>
              <a:rPr lang="en-US" dirty="0" smtClean="0"/>
              <a:t> </a:t>
            </a:r>
            <a:r>
              <a:rPr lang="en-US" dirty="0" err="1" smtClean="0"/>
              <a:t>registrados</a:t>
            </a:r>
            <a:r>
              <a:rPr lang="en-US" dirty="0" smtClean="0"/>
              <a:t> en </a:t>
            </a:r>
            <a:r>
              <a:rPr lang="en-US" dirty="0" err="1" smtClean="0"/>
              <a:t>alfabetos</a:t>
            </a:r>
            <a:r>
              <a:rPr lang="en-US" dirty="0" smtClean="0"/>
              <a:t> </a:t>
            </a:r>
            <a:r>
              <a:rPr lang="en-US" dirty="0" err="1" smtClean="0"/>
              <a:t>latinos</a:t>
            </a:r>
            <a:endParaRPr lang="en-US" dirty="0" smtClean="0"/>
          </a:p>
          <a:p>
            <a:pPr eaLnBrk="1" hangingPunct="1"/>
            <a:r>
              <a:rPr lang="en-US" dirty="0" err="1" smtClean="0"/>
              <a:t>Siga</a:t>
            </a:r>
            <a:r>
              <a:rPr lang="en-US" dirty="0" smtClean="0"/>
              <a:t> </a:t>
            </a:r>
            <a:r>
              <a:rPr lang="en-US" dirty="0" err="1" smtClean="0"/>
              <a:t>las</a:t>
            </a:r>
            <a:r>
              <a:rPr lang="en-US" dirty="0" smtClean="0"/>
              <a:t> </a:t>
            </a:r>
            <a:r>
              <a:rPr lang="en-US" dirty="0" err="1" smtClean="0"/>
              <a:t>Tablas</a:t>
            </a:r>
            <a:r>
              <a:rPr lang="en-US" dirty="0" smtClean="0"/>
              <a:t> de </a:t>
            </a:r>
            <a:r>
              <a:rPr lang="en-US" dirty="0" err="1" smtClean="0"/>
              <a:t>Romanización</a:t>
            </a:r>
            <a:r>
              <a:rPr lang="en-US" dirty="0" smtClean="0"/>
              <a:t> ALA-LC: </a:t>
            </a:r>
            <a:r>
              <a:rPr lang="en-US" dirty="0" err="1" smtClean="0"/>
              <a:t>Esquemas</a:t>
            </a:r>
            <a:r>
              <a:rPr lang="en-US" dirty="0" smtClean="0"/>
              <a:t> de </a:t>
            </a:r>
            <a:r>
              <a:rPr lang="en-US" dirty="0" err="1" smtClean="0"/>
              <a:t>transliteración</a:t>
            </a:r>
            <a:r>
              <a:rPr lang="en-US" dirty="0" smtClean="0"/>
              <a:t> para </a:t>
            </a:r>
            <a:r>
              <a:rPr lang="en-US" dirty="0" err="1" smtClean="0"/>
              <a:t>alfabetos</a:t>
            </a:r>
            <a:r>
              <a:rPr lang="en-US" dirty="0" smtClean="0"/>
              <a:t> no-</a:t>
            </a:r>
            <a:r>
              <a:rPr lang="en-US" dirty="0" err="1" smtClean="0"/>
              <a:t>latinos</a:t>
            </a:r>
            <a:r>
              <a:rPr lang="en-US" dirty="0" smtClean="0"/>
              <a:t>, </a:t>
            </a:r>
            <a:r>
              <a:rPr lang="en-US" dirty="0" err="1" smtClean="0"/>
              <a:t>según</a:t>
            </a:r>
            <a:r>
              <a:rPr lang="en-US" dirty="0" smtClean="0"/>
              <a:t> sea </a:t>
            </a:r>
            <a:r>
              <a:rPr lang="en-US" dirty="0" err="1" smtClean="0"/>
              <a:t>necesario</a:t>
            </a:r>
            <a:endParaRPr lang="en-US" dirty="0" smtClean="0"/>
          </a:p>
          <a:p>
            <a:pPr eaLnBrk="1" hangingPunct="1"/>
            <a:r>
              <a:rPr lang="en-US" dirty="0" smtClean="0"/>
              <a:t>Las </a:t>
            </a:r>
            <a:r>
              <a:rPr lang="en-US" dirty="0" err="1" smtClean="0"/>
              <a:t>referencias</a:t>
            </a:r>
            <a:r>
              <a:rPr lang="en-US" dirty="0" smtClean="0"/>
              <a:t> de </a:t>
            </a:r>
            <a:r>
              <a:rPr lang="en-US" dirty="0" err="1" smtClean="0"/>
              <a:t>alfabetos</a:t>
            </a:r>
            <a:r>
              <a:rPr lang="en-US" dirty="0" smtClean="0"/>
              <a:t> no </a:t>
            </a:r>
            <a:r>
              <a:rPr lang="en-US" dirty="0" err="1" smtClean="0"/>
              <a:t>latinos</a:t>
            </a:r>
            <a:r>
              <a:rPr lang="en-US" dirty="0" smtClean="0"/>
              <a:t> </a:t>
            </a:r>
            <a:r>
              <a:rPr lang="en-US" dirty="0" err="1" smtClean="0"/>
              <a:t>pueden</a:t>
            </a:r>
            <a:r>
              <a:rPr lang="en-US" dirty="0" smtClean="0"/>
              <a:t> </a:t>
            </a:r>
            <a:r>
              <a:rPr lang="en-US" dirty="0" err="1" smtClean="0"/>
              <a:t>registrarse</a:t>
            </a:r>
            <a:r>
              <a:rPr lang="en-US" dirty="0" smtClean="0"/>
              <a:t> </a:t>
            </a:r>
            <a:r>
              <a:rPr lang="en-US" dirty="0" err="1" smtClean="0"/>
              <a:t>como</a:t>
            </a:r>
            <a:r>
              <a:rPr lang="en-US" dirty="0" smtClean="0"/>
              <a:t> </a:t>
            </a:r>
            <a:r>
              <a:rPr lang="en-US" dirty="0" err="1" smtClean="0"/>
              <a:t>variantes</a:t>
            </a:r>
            <a:r>
              <a:rPr lang="en-US" dirty="0" smtClean="0"/>
              <a:t> del </a:t>
            </a:r>
            <a:r>
              <a:rPr lang="en-US" dirty="0" err="1" smtClean="0"/>
              <a:t>nombre</a:t>
            </a:r>
            <a:r>
              <a:rPr lang="en-US" dirty="0" smtClean="0"/>
              <a:t> (</a:t>
            </a:r>
            <a:r>
              <a:rPr lang="en-US" dirty="0"/>
              <a:t>campo 400 </a:t>
            </a:r>
            <a:r>
              <a:rPr lang="en-US" dirty="0" smtClean="0"/>
              <a:t>MARC)</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p:cNvPicPr>
            <a:picLocks noChangeAspect="1" noChangeArrowheads="1"/>
          </p:cNvPicPr>
          <p:nvPr/>
        </p:nvPicPr>
        <p:blipFill>
          <a:blip r:embed="rId3"/>
          <a:srcRect l="6947" t="33453" r="24225" b="10793"/>
          <a:stretch>
            <a:fillRect/>
          </a:stretch>
        </p:blipFill>
        <p:spPr bwMode="auto">
          <a:xfrm>
            <a:off x="1143000" y="762000"/>
            <a:ext cx="6858000" cy="5029200"/>
          </a:xfrm>
          <a:prstGeom prst="rect">
            <a:avLst/>
          </a:prstGeom>
          <a:noFill/>
          <a:ln w="9525">
            <a:noFill/>
            <a:miter lim="800000"/>
            <a:headEnd/>
            <a:tailEnd/>
          </a:ln>
        </p:spPr>
      </p:pic>
      <p:sp>
        <p:nvSpPr>
          <p:cNvPr id="5" name="Rounded Rectangle 4"/>
          <p:cNvSpPr/>
          <p:nvPr/>
        </p:nvSpPr>
        <p:spPr>
          <a:xfrm>
            <a:off x="1981200" y="2743200"/>
            <a:ext cx="1600200" cy="6858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ounded Rectangle 5"/>
          <p:cNvSpPr/>
          <p:nvPr/>
        </p:nvSpPr>
        <p:spPr>
          <a:xfrm>
            <a:off x="1981200" y="4800600"/>
            <a:ext cx="5867400" cy="1066800"/>
          </a:xfrm>
          <a:prstGeom prst="round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hangingPunct="1"/>
            <a:r>
              <a:rPr lang="en-US" sz="4000" dirty="0" err="1" smtClean="0"/>
              <a:t>Cambio</a:t>
            </a:r>
            <a:r>
              <a:rPr lang="en-US" sz="4000" dirty="0" smtClean="0"/>
              <a:t> de </a:t>
            </a:r>
            <a:r>
              <a:rPr lang="en-US" sz="4000" dirty="0" err="1" smtClean="0"/>
              <a:t>Nombre</a:t>
            </a:r>
            <a:r>
              <a:rPr lang="en-US" sz="4000" dirty="0" smtClean="0"/>
              <a:t> (RDA 9.2.2.7)</a:t>
            </a:r>
          </a:p>
        </p:txBody>
      </p:sp>
      <p:sp>
        <p:nvSpPr>
          <p:cNvPr id="66562" name="Content Placeholder 2"/>
          <p:cNvSpPr>
            <a:spLocks noGrp="1"/>
          </p:cNvSpPr>
          <p:nvPr>
            <p:ph idx="1"/>
          </p:nvPr>
        </p:nvSpPr>
        <p:spPr/>
        <p:txBody>
          <a:bodyPr/>
          <a:lstStyle/>
          <a:p>
            <a:pPr eaLnBrk="1" hangingPunct="1"/>
            <a:r>
              <a:rPr lang="en-US" sz="3000" dirty="0" err="1" smtClean="0"/>
              <a:t>Elija</a:t>
            </a:r>
            <a:r>
              <a:rPr lang="en-US" sz="3000" dirty="0" smtClean="0"/>
              <a:t> el </a:t>
            </a:r>
            <a:r>
              <a:rPr lang="en-US" sz="3000" dirty="0" err="1" smtClean="0"/>
              <a:t>último</a:t>
            </a:r>
            <a:r>
              <a:rPr lang="en-US" sz="3000" dirty="0" smtClean="0"/>
              <a:t> </a:t>
            </a:r>
            <a:r>
              <a:rPr lang="en-US" sz="3000" dirty="0" err="1" smtClean="0"/>
              <a:t>nombre</a:t>
            </a:r>
            <a:r>
              <a:rPr lang="en-US" sz="3000" dirty="0" smtClean="0"/>
              <a:t> o forma del </a:t>
            </a:r>
            <a:r>
              <a:rPr lang="en-US" sz="3000" dirty="0" err="1" smtClean="0"/>
              <a:t>nombre</a:t>
            </a:r>
            <a:r>
              <a:rPr lang="en-US" sz="3000" dirty="0" smtClean="0"/>
              <a:t> </a:t>
            </a:r>
            <a:r>
              <a:rPr lang="en-US" sz="3000" dirty="0" err="1" smtClean="0"/>
              <a:t>como</a:t>
            </a:r>
            <a:r>
              <a:rPr lang="en-US" sz="3000" dirty="0" smtClean="0"/>
              <a:t> el </a:t>
            </a:r>
            <a:r>
              <a:rPr lang="en-US" sz="3000" dirty="0" err="1" smtClean="0"/>
              <a:t>nombre</a:t>
            </a:r>
            <a:r>
              <a:rPr lang="en-US" sz="3000" dirty="0" smtClean="0"/>
              <a:t> </a:t>
            </a:r>
            <a:r>
              <a:rPr lang="en-US" sz="3000" dirty="0" err="1" smtClean="0"/>
              <a:t>preferido</a:t>
            </a:r>
            <a:endParaRPr lang="en-US" sz="3000" dirty="0" smtClean="0"/>
          </a:p>
          <a:p>
            <a:pPr eaLnBrk="1" hangingPunct="1">
              <a:buFont typeface="Arial" charset="0"/>
              <a:buNone/>
            </a:pPr>
            <a:r>
              <a:rPr lang="en-US" sz="3000" i="1" dirty="0" err="1" smtClean="0">
                <a:solidFill>
                  <a:srgbClr val="00B050"/>
                </a:solidFill>
              </a:rPr>
              <a:t>Excepción</a:t>
            </a:r>
            <a:endParaRPr lang="en-US" sz="3000" dirty="0" smtClean="0">
              <a:solidFill>
                <a:srgbClr val="00B050"/>
              </a:solidFill>
            </a:endParaRPr>
          </a:p>
          <a:p>
            <a:pPr eaLnBrk="1" hangingPunct="1"/>
            <a:r>
              <a:rPr lang="en-US" sz="3000" dirty="0" err="1" smtClean="0">
                <a:sym typeface="Wingdings" pitchFamily="2" charset="2"/>
              </a:rPr>
              <a:t>Elija</a:t>
            </a:r>
            <a:r>
              <a:rPr lang="en-US" sz="3000" dirty="0" smtClean="0">
                <a:sym typeface="Wingdings" pitchFamily="2" charset="2"/>
              </a:rPr>
              <a:t> un </a:t>
            </a:r>
            <a:r>
              <a:rPr lang="en-US" sz="3000" dirty="0" err="1" smtClean="0">
                <a:sym typeface="Wingdings" pitchFamily="2" charset="2"/>
              </a:rPr>
              <a:t>nombre</a:t>
            </a:r>
            <a:r>
              <a:rPr lang="en-US" sz="3000" dirty="0" smtClean="0">
                <a:sym typeface="Wingdings" pitchFamily="2" charset="2"/>
              </a:rPr>
              <a:t> anterior </a:t>
            </a:r>
            <a:r>
              <a:rPr lang="en-US" sz="3000" dirty="0" err="1" smtClean="0">
                <a:sym typeface="Wingdings" pitchFamily="2" charset="2"/>
              </a:rPr>
              <a:t>si</a:t>
            </a:r>
            <a:r>
              <a:rPr lang="en-US" sz="3000" dirty="0" smtClean="0">
                <a:sym typeface="Wingdings" pitchFamily="2" charset="2"/>
              </a:rPr>
              <a:t> se </a:t>
            </a:r>
            <a:r>
              <a:rPr lang="en-US" sz="3000" dirty="0" err="1" smtClean="0">
                <a:sym typeface="Wingdings" pitchFamily="2" charset="2"/>
              </a:rPr>
              <a:t>conoce</a:t>
            </a:r>
            <a:r>
              <a:rPr lang="en-US" sz="3000" dirty="0" smtClean="0">
                <a:sym typeface="Wingdings" pitchFamily="2" charset="2"/>
              </a:rPr>
              <a:t> </a:t>
            </a:r>
            <a:r>
              <a:rPr lang="en-US" sz="3000" dirty="0" err="1" smtClean="0">
                <a:sym typeface="Wingdings" pitchFamily="2" charset="2"/>
              </a:rPr>
              <a:t>mejor</a:t>
            </a:r>
            <a:r>
              <a:rPr lang="en-US" sz="3000" dirty="0" smtClean="0">
                <a:sym typeface="Wingdings" pitchFamily="2" charset="2"/>
              </a:rPr>
              <a:t>, </a:t>
            </a:r>
            <a:r>
              <a:rPr lang="en-US" sz="3000" dirty="0" err="1" smtClean="0">
                <a:sym typeface="Wingdings" pitchFamily="2" charset="2"/>
              </a:rPr>
              <a:t>por</a:t>
            </a:r>
            <a:r>
              <a:rPr lang="en-US" sz="3000" dirty="0" smtClean="0">
                <a:sym typeface="Wingdings" pitchFamily="2" charset="2"/>
              </a:rPr>
              <a:t> </a:t>
            </a:r>
            <a:r>
              <a:rPr lang="en-US" sz="3000" dirty="0" err="1" smtClean="0">
                <a:sym typeface="Wingdings" pitchFamily="2" charset="2"/>
              </a:rPr>
              <a:t>ejemplo</a:t>
            </a:r>
            <a:r>
              <a:rPr lang="en-US" sz="3000" dirty="0" smtClean="0">
                <a:sym typeface="Wingdings" pitchFamily="2" charset="2"/>
              </a:rPr>
              <a:t>,</a:t>
            </a:r>
            <a:endParaRPr lang="en-US" sz="3000" dirty="0" smtClean="0"/>
          </a:p>
          <a:p>
            <a:pPr marL="457200" lvl="1" indent="0" eaLnBrk="1" hangingPunct="1">
              <a:buFont typeface="Arial" charset="0"/>
              <a:buNone/>
            </a:pPr>
            <a:r>
              <a:rPr lang="en-US" sz="2600" dirty="0" smtClean="0"/>
              <a:t>	Caroline Kennedy</a:t>
            </a:r>
          </a:p>
          <a:p>
            <a:pPr eaLnBrk="1" hangingPunct="1">
              <a:buFont typeface="Arial" charset="0"/>
              <a:buNone/>
            </a:pPr>
            <a:r>
              <a:rPr lang="en-US" sz="3000" dirty="0" smtClean="0"/>
              <a:t>	</a:t>
            </a:r>
            <a:r>
              <a:rPr lang="en-US" sz="2600" i="1" dirty="0" smtClean="0"/>
              <a:t>(</a:t>
            </a:r>
            <a:r>
              <a:rPr lang="en-US" sz="2600" i="1" dirty="0" err="1" smtClean="0"/>
              <a:t>mejor</a:t>
            </a:r>
            <a:r>
              <a:rPr lang="en-US" sz="2600" i="1" dirty="0" smtClean="0"/>
              <a:t> </a:t>
            </a:r>
            <a:r>
              <a:rPr lang="en-US" sz="2600" i="1" dirty="0" err="1" smtClean="0"/>
              <a:t>conocida</a:t>
            </a:r>
            <a:r>
              <a:rPr lang="en-US" sz="2600" i="1" dirty="0" smtClean="0"/>
              <a:t> </a:t>
            </a:r>
            <a:r>
              <a:rPr lang="en-US" sz="2600" i="1" dirty="0" err="1" smtClean="0"/>
              <a:t>que</a:t>
            </a:r>
            <a:r>
              <a:rPr lang="en-US" sz="2600" i="1" dirty="0" smtClean="0"/>
              <a:t> </a:t>
            </a:r>
            <a:r>
              <a:rPr lang="en-US" sz="2600" i="1" dirty="0" err="1" smtClean="0"/>
              <a:t>por</a:t>
            </a:r>
            <a:r>
              <a:rPr lang="en-US" sz="2600" i="1" dirty="0" smtClean="0"/>
              <a:t> </a:t>
            </a:r>
            <a:r>
              <a:rPr lang="en-US" sz="2600" i="1" dirty="0" err="1" smtClean="0"/>
              <a:t>su</a:t>
            </a:r>
            <a:r>
              <a:rPr lang="en-US" sz="2600" i="1" dirty="0" smtClean="0"/>
              <a:t> </a:t>
            </a:r>
            <a:r>
              <a:rPr lang="en-US" sz="2600" i="1" dirty="0" err="1" smtClean="0"/>
              <a:t>último</a:t>
            </a:r>
            <a:r>
              <a:rPr lang="en-US" sz="2600" i="1" dirty="0" smtClean="0"/>
              <a:t> </a:t>
            </a:r>
            <a:r>
              <a:rPr lang="en-US" sz="2600" i="1" dirty="0" err="1" smtClean="0"/>
              <a:t>nombre</a:t>
            </a:r>
            <a:r>
              <a:rPr lang="en-US" sz="2600" i="1" dirty="0" smtClean="0"/>
              <a:t> antes de </a:t>
            </a:r>
            <a:r>
              <a:rPr lang="en-US" sz="2600" i="1" dirty="0" err="1" smtClean="0"/>
              <a:t>contraer</a:t>
            </a:r>
            <a:r>
              <a:rPr lang="en-US" sz="2600" i="1" dirty="0" smtClean="0"/>
              <a:t> </a:t>
            </a:r>
            <a:r>
              <a:rPr lang="en-US" sz="2600" i="1" dirty="0" err="1" smtClean="0"/>
              <a:t>matrimonio</a:t>
            </a:r>
            <a:r>
              <a:rPr lang="en-US" sz="2600" i="1" dirty="0" smtClean="0"/>
              <a:t>: Caroline Kennedy Schlossberg</a:t>
            </a:r>
            <a:r>
              <a:rPr lang="en-US" sz="2600" dirty="0" smtClean="0"/>
              <a:t>) </a:t>
            </a:r>
            <a:endParaRPr lang="en-US" sz="2600" i="1" dirty="0" smtClean="0"/>
          </a:p>
          <a:p>
            <a:pPr marL="457200" lvl="1" indent="0" eaLnBrk="1" hangingPunct="1">
              <a:buFont typeface="Arial" charset="0"/>
              <a:buNone/>
            </a:pPr>
            <a:r>
              <a:rPr lang="en-US" sz="2600" i="1" dirty="0" smtClean="0"/>
              <a:t>	</a:t>
            </a:r>
          </a:p>
          <a:p>
            <a:pPr eaLnBrk="1" hangingPunct="1">
              <a:buFont typeface="Arial" charset="0"/>
              <a:buNone/>
            </a:pPr>
            <a:endParaRPr lang="en-US" sz="3000"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Más</a:t>
            </a:r>
            <a:r>
              <a:rPr lang="en-US" dirty="0" smtClean="0"/>
              <a:t> de </a:t>
            </a:r>
            <a:r>
              <a:rPr lang="en-US" dirty="0" err="1" smtClean="0"/>
              <a:t>una</a:t>
            </a:r>
            <a:r>
              <a:rPr lang="en-US" dirty="0" smtClean="0"/>
              <a:t> </a:t>
            </a:r>
            <a:r>
              <a:rPr lang="en-US" dirty="0" err="1" smtClean="0"/>
              <a:t>Identidad</a:t>
            </a:r>
            <a:r>
              <a:rPr lang="en-US" dirty="0" smtClean="0"/>
              <a:t> (RDA 9.2.2.8)</a:t>
            </a:r>
            <a:endParaRPr lang="en-US" dirty="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err="1" smtClean="0"/>
              <a:t>Elija</a:t>
            </a:r>
            <a:r>
              <a:rPr lang="en-US" dirty="0" smtClean="0"/>
              <a:t> el </a:t>
            </a:r>
            <a:r>
              <a:rPr lang="en-US" dirty="0" err="1" smtClean="0"/>
              <a:t>nombre</a:t>
            </a:r>
            <a:r>
              <a:rPr lang="en-US" dirty="0" smtClean="0"/>
              <a:t> </a:t>
            </a:r>
            <a:r>
              <a:rPr lang="en-US" dirty="0" err="1" smtClean="0"/>
              <a:t>asociado</a:t>
            </a:r>
            <a:r>
              <a:rPr lang="en-US" dirty="0" smtClean="0"/>
              <a:t> con </a:t>
            </a:r>
            <a:r>
              <a:rPr lang="en-US" dirty="0" err="1" smtClean="0"/>
              <a:t>cada</a:t>
            </a:r>
            <a:r>
              <a:rPr lang="en-US" dirty="0" smtClean="0"/>
              <a:t> </a:t>
            </a:r>
            <a:r>
              <a:rPr lang="en-US" dirty="0" err="1" smtClean="0"/>
              <a:t>identidad</a:t>
            </a:r>
            <a:r>
              <a:rPr lang="en-US" dirty="0" smtClean="0"/>
              <a:t> </a:t>
            </a:r>
            <a:r>
              <a:rPr lang="en-US" dirty="0" err="1" smtClean="0"/>
              <a:t>como</a:t>
            </a:r>
            <a:r>
              <a:rPr lang="en-US" dirty="0" smtClean="0"/>
              <a:t> el </a:t>
            </a:r>
            <a:r>
              <a:rPr lang="en-US" dirty="0" err="1" smtClean="0"/>
              <a:t>nombre</a:t>
            </a:r>
            <a:r>
              <a:rPr lang="en-US" dirty="0" smtClean="0"/>
              <a:t> </a:t>
            </a:r>
            <a:r>
              <a:rPr lang="en-US" dirty="0" err="1" smtClean="0"/>
              <a:t>preferido</a:t>
            </a:r>
            <a:r>
              <a:rPr lang="en-US" dirty="0" smtClean="0"/>
              <a:t> </a:t>
            </a:r>
            <a:r>
              <a:rPr lang="en-US" dirty="0" err="1" smtClean="0"/>
              <a:t>para</a:t>
            </a:r>
            <a:r>
              <a:rPr lang="en-US" dirty="0" smtClean="0"/>
              <a:t> </a:t>
            </a:r>
            <a:r>
              <a:rPr lang="en-US" dirty="0" err="1" smtClean="0"/>
              <a:t>esa</a:t>
            </a:r>
            <a:r>
              <a:rPr lang="en-US" dirty="0" smtClean="0"/>
              <a:t> </a:t>
            </a:r>
            <a:r>
              <a:rPr lang="en-US" dirty="0" err="1" smtClean="0"/>
              <a:t>identidad</a:t>
            </a:r>
            <a:endParaRPr lang="en-US" dirty="0" smtClean="0"/>
          </a:p>
          <a:p>
            <a:pPr eaLnBrk="1" fontAlgn="auto" hangingPunct="1">
              <a:spcAft>
                <a:spcPts val="0"/>
              </a:spcAft>
              <a:buFont typeface="Arial" pitchFamily="34" charset="0"/>
              <a:buChar char="•"/>
              <a:defRPr/>
            </a:pPr>
            <a:r>
              <a:rPr lang="en-US" dirty="0" smtClean="0"/>
              <a:t>Si un </a:t>
            </a:r>
            <a:r>
              <a:rPr lang="en-US" dirty="0" err="1" smtClean="0"/>
              <a:t>individuo</a:t>
            </a:r>
            <a:r>
              <a:rPr lang="en-US" dirty="0" smtClean="0"/>
              <a:t> </a:t>
            </a:r>
            <a:r>
              <a:rPr lang="en-US" dirty="0" err="1" smtClean="0"/>
              <a:t>utiliza</a:t>
            </a:r>
            <a:r>
              <a:rPr lang="en-US" dirty="0" smtClean="0"/>
              <a:t> </a:t>
            </a:r>
            <a:r>
              <a:rPr lang="en-US" dirty="0" err="1" smtClean="0"/>
              <a:t>solamante</a:t>
            </a:r>
            <a:r>
              <a:rPr lang="en-US" dirty="0" smtClean="0"/>
              <a:t> un </a:t>
            </a:r>
            <a:r>
              <a:rPr lang="en-US" dirty="0" err="1" smtClean="0"/>
              <a:t>seudónimo</a:t>
            </a:r>
            <a:r>
              <a:rPr lang="en-US" dirty="0" smtClean="0"/>
              <a:t> y no </a:t>
            </a:r>
            <a:r>
              <a:rPr lang="en-US" dirty="0" err="1" smtClean="0"/>
              <a:t>su</a:t>
            </a:r>
            <a:r>
              <a:rPr lang="en-US" dirty="0" smtClean="0"/>
              <a:t> </a:t>
            </a:r>
            <a:r>
              <a:rPr lang="en-US" dirty="0" err="1" smtClean="0"/>
              <a:t>nombre</a:t>
            </a:r>
            <a:r>
              <a:rPr lang="en-US" dirty="0" smtClean="0"/>
              <a:t> real, </a:t>
            </a:r>
            <a:r>
              <a:rPr lang="en-US" dirty="0" err="1" smtClean="0"/>
              <a:t>elija</a:t>
            </a:r>
            <a:r>
              <a:rPr lang="en-US" dirty="0" smtClean="0"/>
              <a:t> el </a:t>
            </a:r>
            <a:r>
              <a:rPr lang="en-US" dirty="0" err="1" smtClean="0"/>
              <a:t>seudónimo</a:t>
            </a:r>
            <a:r>
              <a:rPr lang="en-US" dirty="0" smtClean="0"/>
              <a:t> </a:t>
            </a:r>
            <a:r>
              <a:rPr lang="en-US" dirty="0" err="1" smtClean="0"/>
              <a:t>como</a:t>
            </a:r>
            <a:r>
              <a:rPr lang="en-US" dirty="0" smtClean="0"/>
              <a:t> el </a:t>
            </a:r>
            <a:r>
              <a:rPr lang="en-US" dirty="0" err="1" smtClean="0"/>
              <a:t>nombre</a:t>
            </a:r>
            <a:r>
              <a:rPr lang="en-US" dirty="0" smtClean="0"/>
              <a:t> </a:t>
            </a:r>
            <a:r>
              <a:rPr lang="en-US" dirty="0" err="1" smtClean="0"/>
              <a:t>preferido</a:t>
            </a:r>
            <a:endParaRPr lang="en-US" dirty="0" smtClean="0"/>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err="1" smtClean="0">
                <a:sym typeface="Wingdings" panose="05000000000000000000" pitchFamily="2" charset="2"/>
              </a:rPr>
              <a:t>R</a:t>
            </a:r>
            <a:r>
              <a:rPr lang="en-US" dirty="0" err="1" smtClean="0"/>
              <a:t>egistre</a:t>
            </a:r>
            <a:r>
              <a:rPr lang="en-US" dirty="0" smtClean="0"/>
              <a:t> el </a:t>
            </a:r>
            <a:r>
              <a:rPr lang="en-US" dirty="0" err="1" smtClean="0"/>
              <a:t>nombre</a:t>
            </a:r>
            <a:r>
              <a:rPr lang="en-US" dirty="0" smtClean="0"/>
              <a:t> real </a:t>
            </a:r>
            <a:r>
              <a:rPr lang="en-US" dirty="0" err="1" smtClean="0"/>
              <a:t>como</a:t>
            </a:r>
            <a:r>
              <a:rPr lang="en-US" dirty="0" smtClean="0"/>
              <a:t> </a:t>
            </a:r>
            <a:r>
              <a:rPr lang="en-US" dirty="0" err="1" smtClean="0"/>
              <a:t>una</a:t>
            </a:r>
            <a:r>
              <a:rPr lang="en-US" dirty="0" smtClean="0"/>
              <a:t> </a:t>
            </a:r>
            <a:r>
              <a:rPr lang="en-US" dirty="0" err="1" smtClean="0"/>
              <a:t>variante</a:t>
            </a:r>
            <a:r>
              <a:rPr lang="en-US" dirty="0" smtClean="0"/>
              <a:t> </a:t>
            </a:r>
            <a:r>
              <a:rPr lang="en-US" dirty="0"/>
              <a:t>(campo 400 </a:t>
            </a:r>
            <a:r>
              <a:rPr lang="en-US" dirty="0" smtClean="0"/>
              <a:t>MARC) </a:t>
            </a:r>
          </a:p>
          <a:p>
            <a:pPr eaLnBrk="1" fontAlgn="auto" hangingPunct="1">
              <a:spcAft>
                <a:spcPts val="0"/>
              </a:spcAft>
              <a:buFont typeface="Arial" pitchFamily="34" charset="0"/>
              <a:buChar char="•"/>
              <a:defRPr/>
            </a:pPr>
            <a:r>
              <a:rPr lang="en-US" dirty="0" err="1" smtClean="0"/>
              <a:t>Cuando</a:t>
            </a:r>
            <a:r>
              <a:rPr lang="en-US" dirty="0" smtClean="0"/>
              <a:t> </a:t>
            </a:r>
            <a:r>
              <a:rPr lang="en-US" dirty="0" err="1" smtClean="0"/>
              <a:t>cree</a:t>
            </a:r>
            <a:r>
              <a:rPr lang="en-US" dirty="0" smtClean="0"/>
              <a:t> RANs </a:t>
            </a:r>
            <a:r>
              <a:rPr lang="en-US" dirty="0" err="1" smtClean="0"/>
              <a:t>para</a:t>
            </a:r>
            <a:r>
              <a:rPr lang="en-US" dirty="0" smtClean="0"/>
              <a:t> </a:t>
            </a:r>
            <a:r>
              <a:rPr lang="en-US" dirty="0" err="1" smtClean="0"/>
              <a:t>una</a:t>
            </a:r>
            <a:r>
              <a:rPr lang="en-US" dirty="0" smtClean="0"/>
              <a:t> persona con </a:t>
            </a:r>
            <a:r>
              <a:rPr lang="en-US" dirty="0" err="1" smtClean="0"/>
              <a:t>diferentes</a:t>
            </a:r>
            <a:r>
              <a:rPr lang="en-US" dirty="0" smtClean="0"/>
              <a:t> </a:t>
            </a:r>
            <a:r>
              <a:rPr lang="en-US" dirty="0" err="1" smtClean="0"/>
              <a:t>identidades</a:t>
            </a:r>
            <a:r>
              <a:rPr lang="en-US" dirty="0" smtClean="0"/>
              <a:t>, </a:t>
            </a:r>
            <a:r>
              <a:rPr lang="en-US" dirty="0" err="1" smtClean="0"/>
              <a:t>siga</a:t>
            </a:r>
            <a:r>
              <a:rPr lang="en-US" dirty="0" smtClean="0"/>
              <a:t> </a:t>
            </a:r>
            <a:r>
              <a:rPr lang="en-US" dirty="0" err="1" smtClean="0"/>
              <a:t>las</a:t>
            </a:r>
            <a:r>
              <a:rPr lang="en-US" dirty="0" smtClean="0"/>
              <a:t> </a:t>
            </a:r>
            <a:r>
              <a:rPr lang="en-US" dirty="0" err="1" smtClean="0"/>
              <a:t>pautas</a:t>
            </a:r>
            <a:r>
              <a:rPr lang="en-US" dirty="0" smtClean="0"/>
              <a:t> del DCM Z1</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Apellidos</a:t>
            </a:r>
            <a:r>
              <a:rPr lang="en-US" dirty="0" smtClean="0"/>
              <a:t> </a:t>
            </a:r>
            <a:r>
              <a:rPr lang="en-US" dirty="0" err="1" smtClean="0"/>
              <a:t>compuestos</a:t>
            </a:r>
            <a:r>
              <a:rPr lang="en-US" dirty="0" smtClean="0"/>
              <a:t> (RDA 9.2.2.10)</a:t>
            </a:r>
            <a:r>
              <a:rPr lang="en-US" dirty="0"/>
              <a:t/>
            </a:r>
            <a:br>
              <a:rPr lang="en-US" dirty="0"/>
            </a:br>
            <a:endParaRPr lang="en-US" dirty="0"/>
          </a:p>
        </p:txBody>
      </p:sp>
      <p:sp>
        <p:nvSpPr>
          <p:cNvPr id="3" name="Content Placeholder 2"/>
          <p:cNvSpPr>
            <a:spLocks noGrp="1"/>
          </p:cNvSpPr>
          <p:nvPr>
            <p:ph idx="1"/>
          </p:nvPr>
        </p:nvSpPr>
        <p:spPr>
          <a:xfrm>
            <a:off x="457200" y="1066800"/>
            <a:ext cx="8229600" cy="5059363"/>
          </a:xfrm>
        </p:spPr>
        <p:txBody>
          <a:bodyPr rtlCol="0">
            <a:normAutofit/>
          </a:bodyPr>
          <a:lstStyle/>
          <a:p>
            <a:pPr eaLnBrk="1" fontAlgn="auto" hangingPunct="1">
              <a:spcAft>
                <a:spcPts val="0"/>
              </a:spcAft>
              <a:buFont typeface="Arial" pitchFamily="34" charset="0"/>
              <a:buChar char="•"/>
              <a:defRPr/>
            </a:pPr>
            <a:r>
              <a:rPr lang="en-US" dirty="0" smtClean="0"/>
              <a:t>Un </a:t>
            </a:r>
            <a:r>
              <a:rPr lang="en-US" dirty="0" err="1" smtClean="0"/>
              <a:t>apellido</a:t>
            </a:r>
            <a:r>
              <a:rPr lang="en-US" dirty="0" smtClean="0"/>
              <a:t> </a:t>
            </a:r>
            <a:r>
              <a:rPr lang="en-US" dirty="0" err="1" smtClean="0"/>
              <a:t>compuesto</a:t>
            </a:r>
            <a:r>
              <a:rPr lang="en-US" dirty="0" smtClean="0"/>
              <a:t> </a:t>
            </a:r>
            <a:r>
              <a:rPr lang="en-US" dirty="0" err="1" smtClean="0"/>
              <a:t>consiste</a:t>
            </a:r>
            <a:r>
              <a:rPr lang="en-US" dirty="0" smtClean="0"/>
              <a:t> en </a:t>
            </a:r>
            <a:r>
              <a:rPr lang="en-US" dirty="0" err="1" smtClean="0"/>
              <a:t>uno</a:t>
            </a:r>
            <a:r>
              <a:rPr lang="en-US" dirty="0" smtClean="0"/>
              <a:t> o </a:t>
            </a:r>
            <a:r>
              <a:rPr lang="en-US" dirty="0" err="1" smtClean="0"/>
              <a:t>más</a:t>
            </a:r>
            <a:r>
              <a:rPr lang="en-US" dirty="0" smtClean="0"/>
              <a:t> </a:t>
            </a:r>
            <a:r>
              <a:rPr lang="en-US" dirty="0" err="1" smtClean="0"/>
              <a:t>nombres</a:t>
            </a:r>
            <a:r>
              <a:rPr lang="en-US" dirty="0" smtClean="0"/>
              <a:t> </a:t>
            </a:r>
            <a:r>
              <a:rPr lang="en-US" dirty="0" err="1" smtClean="0"/>
              <a:t>propios</a:t>
            </a:r>
            <a:r>
              <a:rPr lang="en-US" dirty="0" smtClean="0"/>
              <a:t> </a:t>
            </a:r>
            <a:r>
              <a:rPr lang="en-US" dirty="0" err="1" smtClean="0"/>
              <a:t>separados</a:t>
            </a:r>
            <a:r>
              <a:rPr lang="en-US" dirty="0" smtClean="0"/>
              <a:t> </a:t>
            </a:r>
            <a:r>
              <a:rPr lang="en-US" dirty="0" err="1" smtClean="0"/>
              <a:t>por</a:t>
            </a:r>
            <a:r>
              <a:rPr lang="en-US" dirty="0" smtClean="0"/>
              <a:t> un </a:t>
            </a:r>
            <a:r>
              <a:rPr lang="en-US" dirty="0" err="1" smtClean="0"/>
              <a:t>espacio</a:t>
            </a:r>
            <a:r>
              <a:rPr lang="en-US" dirty="0" smtClean="0"/>
              <a:t> o un </a:t>
            </a:r>
            <a:r>
              <a:rPr lang="en-US" dirty="0" err="1" smtClean="0"/>
              <a:t>guión</a:t>
            </a:r>
            <a:r>
              <a:rPr lang="en-US" dirty="0" smtClean="0"/>
              <a:t>.</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smtClean="0">
                <a:sym typeface="Wingdings" panose="05000000000000000000" pitchFamily="2" charset="2"/>
              </a:rPr>
              <a:t>El primer </a:t>
            </a:r>
            <a:r>
              <a:rPr lang="en-US" dirty="0" err="1" smtClean="0">
                <a:sym typeface="Wingdings" panose="05000000000000000000" pitchFamily="2" charset="2"/>
              </a:rPr>
              <a:t>elemento</a:t>
            </a:r>
            <a:r>
              <a:rPr lang="en-US" dirty="0" smtClean="0">
                <a:sym typeface="Wingdings" panose="05000000000000000000" pitchFamily="2" charset="2"/>
              </a:rPr>
              <a:t> se </a:t>
            </a:r>
            <a:r>
              <a:rPr lang="en-US" dirty="0" err="1" smtClean="0">
                <a:sym typeface="Wingdings" panose="05000000000000000000" pitchFamily="2" charset="2"/>
              </a:rPr>
              <a:t>determina</a:t>
            </a:r>
            <a:r>
              <a:rPr lang="en-US" dirty="0" smtClean="0">
                <a:sym typeface="Wingdings" panose="05000000000000000000" pitchFamily="2" charset="2"/>
              </a:rPr>
              <a:t> </a:t>
            </a:r>
            <a:r>
              <a:rPr lang="en-US" dirty="0" err="1" smtClean="0">
                <a:sym typeface="Wingdings" panose="05000000000000000000" pitchFamily="2" charset="2"/>
              </a:rPr>
              <a:t>por</a:t>
            </a:r>
            <a:r>
              <a:rPr lang="en-US" dirty="0" smtClean="0">
                <a:sym typeface="Wingdings" panose="05000000000000000000" pitchFamily="2" charset="2"/>
              </a:rPr>
              <a:t> el </a:t>
            </a:r>
            <a:r>
              <a:rPr lang="en-US" dirty="0" err="1" smtClean="0">
                <a:sym typeface="Wingdings" panose="05000000000000000000" pitchFamily="2" charset="2"/>
              </a:rPr>
              <a:t>uso</a:t>
            </a:r>
            <a:r>
              <a:rPr lang="en-US" dirty="0" smtClean="0">
                <a:sym typeface="Wingdings" panose="05000000000000000000" pitchFamily="2" charset="2"/>
              </a:rPr>
              <a:t> </a:t>
            </a:r>
            <a:r>
              <a:rPr lang="en-US" dirty="0" err="1" smtClean="0">
                <a:sym typeface="Wingdings" panose="05000000000000000000" pitchFamily="2" charset="2"/>
              </a:rPr>
              <a:t>establecido</a:t>
            </a:r>
            <a:r>
              <a:rPr lang="en-US" dirty="0" smtClean="0">
                <a:sym typeface="Wingdings" panose="05000000000000000000" pitchFamily="2" charset="2"/>
              </a:rPr>
              <a:t> o la </a:t>
            </a:r>
            <a:r>
              <a:rPr lang="en-US" dirty="0" err="1" smtClean="0">
                <a:sym typeface="Wingdings" panose="05000000000000000000" pitchFamily="2" charset="2"/>
              </a:rPr>
              <a:t>preferencia</a:t>
            </a:r>
            <a:r>
              <a:rPr lang="en-US" dirty="0" smtClean="0">
                <a:sym typeface="Wingdings" panose="05000000000000000000" pitchFamily="2" charset="2"/>
              </a:rPr>
              <a:t> de la persona</a:t>
            </a:r>
            <a:endParaRPr lang="en-US" dirty="0" smtClean="0"/>
          </a:p>
          <a:p>
            <a:pPr lvl="1" eaLnBrk="1" fontAlgn="auto" hangingPunct="1">
              <a:spcAft>
                <a:spcPts val="0"/>
              </a:spcAft>
              <a:buFont typeface="Wingdings" panose="05000000000000000000" pitchFamily="2" charset="2"/>
              <a:buChar char="s"/>
              <a:defRPr/>
            </a:pPr>
            <a:r>
              <a:rPr lang="en-US" dirty="0" smtClean="0"/>
              <a:t>Si se </a:t>
            </a:r>
            <a:r>
              <a:rPr lang="en-US" dirty="0" err="1" smtClean="0"/>
              <a:t>desconoce</a:t>
            </a:r>
            <a:r>
              <a:rPr lang="en-US" dirty="0" smtClean="0"/>
              <a:t>, </a:t>
            </a:r>
            <a:r>
              <a:rPr lang="en-US" dirty="0" err="1" smtClean="0"/>
              <a:t>siga</a:t>
            </a:r>
            <a:r>
              <a:rPr lang="en-US" dirty="0" smtClean="0"/>
              <a:t> </a:t>
            </a:r>
            <a:r>
              <a:rPr lang="en-US" u="sng" dirty="0" smtClean="0"/>
              <a:t>Names </a:t>
            </a:r>
            <a:r>
              <a:rPr lang="en-US" u="sng" dirty="0"/>
              <a:t>of Persons: National Usages for Entry in Catalogues, </a:t>
            </a:r>
            <a:r>
              <a:rPr lang="en-US" u="sng" dirty="0" smtClean="0"/>
              <a:t>4th </a:t>
            </a:r>
            <a:r>
              <a:rPr lang="en-US" u="sng" dirty="0"/>
              <a:t>revised and enlarged edition (</a:t>
            </a:r>
            <a:r>
              <a:rPr lang="en-US" u="sng" dirty="0" smtClean="0"/>
              <a:t>München: </a:t>
            </a:r>
            <a:r>
              <a:rPr lang="en-US" u="sng" dirty="0"/>
              <a:t>Saur, 1996)  </a:t>
            </a:r>
            <a:r>
              <a:rPr lang="en-US" u="sng" dirty="0" smtClean="0"/>
              <a:t>  </a:t>
            </a:r>
            <a:r>
              <a:rPr lang="en-US" dirty="0" smtClean="0">
                <a:hlinkClick r:id="rId3"/>
              </a:rPr>
              <a:t>http://www.ifla.org/node/4953</a:t>
            </a:r>
            <a:endParaRPr lang="en-US" dirty="0" smtClean="0"/>
          </a:p>
          <a:p>
            <a:pPr lvl="1" eaLnBrk="1" fontAlgn="auto" hangingPunct="1">
              <a:spcAft>
                <a:spcPts val="0"/>
              </a:spcAft>
              <a:buFont typeface="Wingdings" panose="05000000000000000000" pitchFamily="2" charset="2"/>
              <a:buChar char="s"/>
              <a:defRPr/>
            </a:pPr>
            <a:endParaRPr lang="en-US" dirty="0" smtClean="0"/>
          </a:p>
          <a:p>
            <a:pPr marL="457200" lvl="1" indent="0" eaLnBrk="1" fontAlgn="auto" hangingPunct="1">
              <a:spcAft>
                <a:spcPts val="0"/>
              </a:spcAft>
              <a:buFont typeface="Arial" pitchFamily="34" charset="0"/>
              <a:buNone/>
              <a:defRPr/>
            </a:pPr>
            <a:endParaRPr lang="en-US" u="sng" dirty="0"/>
          </a:p>
          <a:p>
            <a:pPr marL="457200" lvl="1" indent="0" eaLnBrk="1" fontAlgn="auto" hangingPunct="1">
              <a:spcAft>
                <a:spcPts val="0"/>
              </a:spcAft>
              <a:buFont typeface="Arial" pitchFamily="34" charset="0"/>
              <a:buNone/>
              <a:defRPr/>
            </a:pPr>
            <a:endParaRPr lang="en-US" dirty="0" smtClean="0"/>
          </a:p>
        </p:txBody>
      </p:sp>
      <p:pic>
        <p:nvPicPr>
          <p:cNvPr id="70661" name="Picture 7"/>
          <p:cNvPicPr>
            <a:picLocks noChangeAspect="1" noChangeArrowheads="1"/>
          </p:cNvPicPr>
          <p:nvPr/>
        </p:nvPicPr>
        <p:blipFill>
          <a:blip r:embed="rId4"/>
          <a:srcRect l="29808" t="16318" r="24519" b="77116"/>
          <a:stretch>
            <a:fillRect/>
          </a:stretch>
        </p:blipFill>
        <p:spPr bwMode="auto">
          <a:xfrm>
            <a:off x="3124200" y="5732463"/>
            <a:ext cx="2714625" cy="314325"/>
          </a:xfrm>
          <a:prstGeom prst="rect">
            <a:avLst/>
          </a:prstGeom>
          <a:noFill/>
          <a:ln w="9525">
            <a:noFill/>
            <a:miter lim="800000"/>
            <a:headEnd/>
            <a:tailEnd/>
          </a:ln>
        </p:spPr>
      </p:pic>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s-MX" sz="4000" dirty="0"/>
              <a:t>Apellidos con prefijos </a:t>
            </a:r>
            <a:r>
              <a:rPr lang="es-MX" sz="4000" dirty="0" smtClean="0"/>
              <a:t>escritos en forma separada</a:t>
            </a:r>
            <a:r>
              <a:rPr lang="en-US" sz="4000" dirty="0"/>
              <a:t/>
            </a:r>
            <a:br>
              <a:rPr lang="en-US" sz="4000" dirty="0"/>
            </a:br>
            <a:r>
              <a:rPr lang="en-US" sz="4000" dirty="0" smtClean="0"/>
              <a:t>(RDA 9.2.2.11)</a:t>
            </a:r>
            <a:endParaRPr lang="en-US" sz="4000" dirty="0"/>
          </a:p>
        </p:txBody>
      </p:sp>
      <p:sp>
        <p:nvSpPr>
          <p:cNvPr id="3" name="Content Placeholder 2"/>
          <p:cNvSpPr>
            <a:spLocks noGrp="1"/>
          </p:cNvSpPr>
          <p:nvPr>
            <p:ph idx="1"/>
          </p:nvPr>
        </p:nvSpPr>
        <p:spPr/>
        <p:txBody>
          <a:bodyPr rtlCol="0">
            <a:normAutofit fontScale="70000" lnSpcReduction="20000"/>
          </a:bodyPr>
          <a:lstStyle/>
          <a:p>
            <a:pPr eaLnBrk="1" fontAlgn="auto" hangingPunct="1">
              <a:spcAft>
                <a:spcPts val="0"/>
              </a:spcAft>
              <a:buFont typeface="Arial" pitchFamily="34" charset="0"/>
              <a:buChar char="•"/>
              <a:defRPr/>
            </a:pPr>
            <a:r>
              <a:rPr lang="en-US" sz="3600" dirty="0" smtClean="0"/>
              <a:t>Primer </a:t>
            </a:r>
            <a:r>
              <a:rPr lang="en-US" sz="3600" dirty="0" err="1" smtClean="0"/>
              <a:t>elemento</a:t>
            </a:r>
            <a:r>
              <a:rPr lang="en-US" sz="3600" dirty="0" smtClean="0"/>
              <a:t> </a:t>
            </a:r>
            <a:r>
              <a:rPr lang="en-US" sz="3600" dirty="0" err="1" smtClean="0"/>
              <a:t>determinado</a:t>
            </a:r>
            <a:r>
              <a:rPr lang="en-US" sz="3600" dirty="0" smtClean="0"/>
              <a:t> </a:t>
            </a:r>
            <a:r>
              <a:rPr lang="en-US" sz="3600" dirty="0" err="1" smtClean="0"/>
              <a:t>por</a:t>
            </a:r>
            <a:r>
              <a:rPr lang="en-US" sz="3600" dirty="0" smtClean="0"/>
              <a:t> el </a:t>
            </a:r>
            <a:r>
              <a:rPr lang="en-US" sz="3600" dirty="0" err="1" smtClean="0"/>
              <a:t>uso</a:t>
            </a:r>
            <a:r>
              <a:rPr lang="en-US" sz="3600" dirty="0" smtClean="0"/>
              <a:t> en el </a:t>
            </a:r>
            <a:r>
              <a:rPr lang="en-US" sz="3600" dirty="0" err="1" smtClean="0"/>
              <a:t>idioma</a:t>
            </a:r>
            <a:r>
              <a:rPr lang="en-US" sz="3600" dirty="0" smtClean="0"/>
              <a:t> de la persona</a:t>
            </a:r>
          </a:p>
          <a:p>
            <a:pPr eaLnBrk="1" fontAlgn="auto" hangingPunct="1">
              <a:spcAft>
                <a:spcPts val="0"/>
              </a:spcAft>
              <a:buFont typeface="Arial" pitchFamily="34" charset="0"/>
              <a:buChar char="•"/>
              <a:defRPr/>
            </a:pPr>
            <a:r>
              <a:rPr lang="en-US" sz="3600" dirty="0" err="1" smtClean="0"/>
              <a:t>Consulte</a:t>
            </a:r>
            <a:r>
              <a:rPr lang="en-US" sz="3600" dirty="0" smtClean="0"/>
              <a:t> </a:t>
            </a:r>
            <a:r>
              <a:rPr lang="en-US" sz="3600" dirty="0" err="1" smtClean="0"/>
              <a:t>instrucciones</a:t>
            </a:r>
            <a:r>
              <a:rPr lang="en-US" sz="3600" dirty="0" smtClean="0"/>
              <a:t> </a:t>
            </a:r>
            <a:r>
              <a:rPr lang="en-US" sz="3600" dirty="0" err="1" smtClean="0"/>
              <a:t>adicionales</a:t>
            </a:r>
            <a:r>
              <a:rPr lang="en-US" sz="3600" dirty="0"/>
              <a:t> en el </a:t>
            </a:r>
            <a:r>
              <a:rPr lang="en-US" sz="3600" dirty="0" err="1"/>
              <a:t>Apéndice</a:t>
            </a:r>
            <a:r>
              <a:rPr lang="en-US" sz="3600" dirty="0"/>
              <a:t> F </a:t>
            </a:r>
            <a:endParaRPr lang="en-US" sz="3600" dirty="0" smtClean="0"/>
          </a:p>
          <a:p>
            <a:pPr eaLnBrk="1" fontAlgn="auto" hangingPunct="1">
              <a:spcAft>
                <a:spcPts val="0"/>
              </a:spcAft>
              <a:buFont typeface="Arial" pitchFamily="34" charset="0"/>
              <a:buChar char="•"/>
              <a:defRPr/>
            </a:pPr>
            <a:endParaRPr lang="en-US" dirty="0" smtClean="0"/>
          </a:p>
          <a:p>
            <a:pPr marL="0" indent="0" eaLnBrk="1" fontAlgn="auto" hangingPunct="1">
              <a:spcAft>
                <a:spcPts val="0"/>
              </a:spcAft>
              <a:buFont typeface="Arial" pitchFamily="34" charset="0"/>
              <a:buNone/>
              <a:defRPr/>
            </a:pPr>
            <a:r>
              <a:rPr lang="en-US" dirty="0" smtClean="0"/>
              <a:t>	</a:t>
            </a:r>
            <a:r>
              <a:rPr lang="en-US" sz="3300" dirty="0" smtClean="0"/>
              <a:t>John </a:t>
            </a:r>
            <a:r>
              <a:rPr lang="en-US" sz="3300" dirty="0"/>
              <a:t>Van Valkenburg (American)</a:t>
            </a:r>
          </a:p>
          <a:p>
            <a:pPr marL="400050" lvl="1" indent="0" eaLnBrk="1" fontAlgn="auto" hangingPunct="1">
              <a:spcAft>
                <a:spcPts val="0"/>
              </a:spcAft>
              <a:buFont typeface="Arial" pitchFamily="34" charset="0"/>
              <a:buNone/>
              <a:defRPr/>
            </a:pPr>
            <a:r>
              <a:rPr lang="en-US" sz="3300" dirty="0" smtClean="0"/>
              <a:t>		Van </a:t>
            </a:r>
            <a:r>
              <a:rPr lang="en-US" sz="3300" dirty="0"/>
              <a:t>Valkenburg, John</a:t>
            </a:r>
          </a:p>
          <a:p>
            <a:pPr marL="0" indent="0" eaLnBrk="1" fontAlgn="auto" hangingPunct="1">
              <a:spcAft>
                <a:spcPts val="0"/>
              </a:spcAft>
              <a:buFont typeface="Arial" pitchFamily="34" charset="0"/>
              <a:buNone/>
              <a:defRPr/>
            </a:pPr>
            <a:r>
              <a:rPr lang="en-US" sz="3300" dirty="0" smtClean="0"/>
              <a:t>	Dirk </a:t>
            </a:r>
            <a:r>
              <a:rPr lang="en-US" sz="3300" dirty="0"/>
              <a:t>Van Valkenburg (Dutch)</a:t>
            </a:r>
          </a:p>
          <a:p>
            <a:pPr marL="400050" lvl="1" indent="0" eaLnBrk="1" fontAlgn="auto" hangingPunct="1">
              <a:spcAft>
                <a:spcPts val="0"/>
              </a:spcAft>
              <a:buFont typeface="Arial" pitchFamily="34" charset="0"/>
              <a:buNone/>
              <a:defRPr/>
            </a:pPr>
            <a:r>
              <a:rPr lang="en-US" sz="3300" dirty="0" smtClean="0"/>
              <a:t>		Valkenburg</a:t>
            </a:r>
            <a:r>
              <a:rPr lang="en-US" sz="3300" dirty="0"/>
              <a:t>, Dirk van</a:t>
            </a:r>
          </a:p>
          <a:p>
            <a:pPr marL="0" indent="0" eaLnBrk="1" fontAlgn="auto" hangingPunct="1">
              <a:spcAft>
                <a:spcPts val="0"/>
              </a:spcAft>
              <a:buFont typeface="Arial" pitchFamily="34" charset="0"/>
              <a:buNone/>
              <a:defRPr/>
            </a:pPr>
            <a:r>
              <a:rPr lang="en-US" sz="3300" dirty="0" smtClean="0"/>
              <a:t>	Jeroen </a:t>
            </a:r>
            <a:r>
              <a:rPr lang="en-US" sz="3300" dirty="0"/>
              <a:t>Van Valkenburg (Afrikaans)</a:t>
            </a:r>
          </a:p>
          <a:p>
            <a:pPr marL="400050" lvl="1" indent="0" eaLnBrk="1" fontAlgn="auto" hangingPunct="1">
              <a:spcAft>
                <a:spcPts val="0"/>
              </a:spcAft>
              <a:buFont typeface="Arial" pitchFamily="34" charset="0"/>
              <a:buNone/>
              <a:defRPr/>
            </a:pPr>
            <a:r>
              <a:rPr lang="en-US" sz="3300" dirty="0" smtClean="0"/>
              <a:t>		Van </a:t>
            </a:r>
            <a:r>
              <a:rPr lang="en-US" sz="3300" dirty="0"/>
              <a:t>Valkenburg, Jeroen</a:t>
            </a:r>
          </a:p>
          <a:p>
            <a:pPr marL="0" indent="0" eaLnBrk="1" fontAlgn="auto" hangingPunct="1">
              <a:spcAft>
                <a:spcPts val="0"/>
              </a:spcAft>
              <a:buFont typeface="Arial" pitchFamily="34" charset="0"/>
              <a:buNone/>
              <a:defRPr/>
            </a:pPr>
            <a:r>
              <a:rPr lang="en-US" sz="3300" dirty="0" smtClean="0"/>
              <a:t>	Guy </a:t>
            </a:r>
            <a:r>
              <a:rPr lang="en-US" sz="3300" dirty="0"/>
              <a:t>de Maupassant (French)</a:t>
            </a:r>
          </a:p>
          <a:p>
            <a:pPr marL="400050" lvl="1" indent="0" eaLnBrk="1" fontAlgn="auto" hangingPunct="1">
              <a:spcAft>
                <a:spcPts val="0"/>
              </a:spcAft>
              <a:buFont typeface="Arial" pitchFamily="34" charset="0"/>
              <a:buNone/>
              <a:defRPr/>
            </a:pPr>
            <a:r>
              <a:rPr lang="en-US" sz="3300" dirty="0" smtClean="0"/>
              <a:t>		Maupassant</a:t>
            </a:r>
            <a:r>
              <a:rPr lang="en-US" sz="3300" dirty="0"/>
              <a:t>, Guy </a:t>
            </a:r>
            <a:r>
              <a:rPr lang="en-US" sz="3300" dirty="0" smtClean="0"/>
              <a:t>de</a:t>
            </a:r>
            <a:endParaRPr lang="en-US" sz="3300"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Nombres</a:t>
            </a:r>
            <a:r>
              <a:rPr lang="en-US" dirty="0" smtClean="0"/>
              <a:t> que </a:t>
            </a:r>
            <a:r>
              <a:rPr lang="en-US" dirty="0" err="1" smtClean="0"/>
              <a:t>contienen</a:t>
            </a:r>
            <a:r>
              <a:rPr lang="en-US" dirty="0" smtClean="0"/>
              <a:t> </a:t>
            </a:r>
            <a:r>
              <a:rPr lang="en-US" dirty="0" err="1" smtClean="0"/>
              <a:t>títulos</a:t>
            </a:r>
            <a:r>
              <a:rPr lang="en-US" dirty="0" smtClean="0"/>
              <a:t> de </a:t>
            </a:r>
            <a:r>
              <a:rPr lang="en-US" dirty="0" err="1" smtClean="0"/>
              <a:t>nobleza</a:t>
            </a:r>
            <a:endParaRPr lang="en-US" dirty="0"/>
          </a:p>
        </p:txBody>
      </p:sp>
      <p:sp>
        <p:nvSpPr>
          <p:cNvPr id="74754" name="Content Placeholder 2"/>
          <p:cNvSpPr>
            <a:spLocks noGrp="1"/>
          </p:cNvSpPr>
          <p:nvPr>
            <p:ph idx="1"/>
          </p:nvPr>
        </p:nvSpPr>
        <p:spPr/>
        <p:txBody>
          <a:bodyPr/>
          <a:lstStyle/>
          <a:p>
            <a:pPr eaLnBrk="1" hangingPunct="1"/>
            <a:r>
              <a:rPr lang="en-US" dirty="0" err="1" smtClean="0"/>
              <a:t>Instrucciones</a:t>
            </a:r>
            <a:r>
              <a:rPr lang="en-US" dirty="0" smtClean="0"/>
              <a:t> </a:t>
            </a:r>
            <a:r>
              <a:rPr lang="en-US" dirty="0" err="1" smtClean="0"/>
              <a:t>generales</a:t>
            </a:r>
            <a:r>
              <a:rPr lang="en-US" dirty="0" smtClean="0"/>
              <a:t> en RDA 9.2.2.14</a:t>
            </a:r>
          </a:p>
          <a:p>
            <a:pPr eaLnBrk="1" hangingPunct="1"/>
            <a:r>
              <a:rPr lang="en-US" dirty="0" err="1" smtClean="0"/>
              <a:t>Títulos</a:t>
            </a:r>
            <a:r>
              <a:rPr lang="en-US" dirty="0" smtClean="0"/>
              <a:t> de </a:t>
            </a:r>
            <a:r>
              <a:rPr lang="en-US" dirty="0" err="1" smtClean="0"/>
              <a:t>nobleza</a:t>
            </a:r>
            <a:r>
              <a:rPr lang="en-US" dirty="0" smtClean="0"/>
              <a:t> en el </a:t>
            </a:r>
            <a:r>
              <a:rPr lang="en-US" dirty="0" err="1" smtClean="0"/>
              <a:t>Reino</a:t>
            </a:r>
            <a:r>
              <a:rPr lang="en-US" dirty="0" smtClean="0"/>
              <a:t> </a:t>
            </a:r>
            <a:r>
              <a:rPr lang="en-US" dirty="0" err="1" smtClean="0"/>
              <a:t>Unido</a:t>
            </a:r>
            <a:r>
              <a:rPr lang="en-US" dirty="0" smtClean="0"/>
              <a:t> </a:t>
            </a:r>
            <a:r>
              <a:rPr lang="en-US" dirty="0" err="1" smtClean="0"/>
              <a:t>que</a:t>
            </a:r>
            <a:r>
              <a:rPr lang="en-US" dirty="0" smtClean="0"/>
              <a:t> </a:t>
            </a:r>
            <a:r>
              <a:rPr lang="en-US" dirty="0" err="1" smtClean="0"/>
              <a:t>incluyen</a:t>
            </a:r>
            <a:r>
              <a:rPr lang="en-US" dirty="0" smtClean="0"/>
              <a:t> </a:t>
            </a:r>
            <a:r>
              <a:rPr lang="en-US" dirty="0" err="1" smtClean="0"/>
              <a:t>una</a:t>
            </a:r>
            <a:r>
              <a:rPr lang="en-US" dirty="0" smtClean="0"/>
              <a:t> </a:t>
            </a:r>
            <a:r>
              <a:rPr lang="en-US" dirty="0" err="1" smtClean="0"/>
              <a:t>denominación</a:t>
            </a:r>
            <a:r>
              <a:rPr lang="en-US" dirty="0" smtClean="0"/>
              <a:t> territorial en RDA 9.2.2.15</a:t>
            </a:r>
          </a:p>
          <a:p>
            <a:pPr eaLnBrk="1" hangingPunct="1"/>
            <a:r>
              <a:rPr lang="es-MX" dirty="0" smtClean="0"/>
              <a:t>Jueces </a:t>
            </a:r>
            <a:r>
              <a:rPr lang="es-MX" dirty="0"/>
              <a:t>de la Corte </a:t>
            </a:r>
            <a:r>
              <a:rPr lang="es-MX" dirty="0" smtClean="0"/>
              <a:t>de </a:t>
            </a:r>
            <a:r>
              <a:rPr lang="es-MX" dirty="0"/>
              <a:t>Sesión escocesa </a:t>
            </a:r>
            <a:r>
              <a:rPr lang="es-MX" dirty="0" smtClean="0"/>
              <a:t>cuyo título por ley comienza con </a:t>
            </a:r>
            <a:r>
              <a:rPr lang="es-MX" dirty="0"/>
              <a:t>Lord </a:t>
            </a:r>
            <a:r>
              <a:rPr lang="es-MX" dirty="0" smtClean="0"/>
              <a:t>en RDA </a:t>
            </a:r>
            <a:r>
              <a:rPr lang="es-MX" dirty="0"/>
              <a:t>9.2.2.16</a:t>
            </a:r>
          </a:p>
          <a:p>
            <a:pPr eaLnBrk="1" hangingPunct="1"/>
            <a:r>
              <a:rPr lang="en-US" dirty="0" err="1" smtClean="0"/>
              <a:t>Títulos</a:t>
            </a:r>
            <a:r>
              <a:rPr lang="en-US" dirty="0" smtClean="0"/>
              <a:t> </a:t>
            </a:r>
            <a:r>
              <a:rPr lang="en-US" dirty="0" err="1" smtClean="0"/>
              <a:t>Rechazados</a:t>
            </a:r>
            <a:r>
              <a:rPr lang="en-US" dirty="0" smtClean="0"/>
              <a:t> y </a:t>
            </a:r>
            <a:r>
              <a:rPr lang="en-US" dirty="0" err="1" smtClean="0"/>
              <a:t>recientemente</a:t>
            </a:r>
            <a:r>
              <a:rPr lang="en-US" dirty="0" smtClean="0"/>
              <a:t> </a:t>
            </a:r>
            <a:r>
              <a:rPr lang="en-US" dirty="0" err="1" smtClean="0"/>
              <a:t>adquiridos</a:t>
            </a:r>
            <a:r>
              <a:rPr lang="en-US" dirty="0" smtClean="0"/>
              <a:t> en RDA 9.2.2.17</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Nombres</a:t>
            </a:r>
            <a:r>
              <a:rPr lang="en-US" dirty="0" smtClean="0"/>
              <a:t> </a:t>
            </a:r>
            <a:r>
              <a:rPr lang="en-US" dirty="0" err="1" smtClean="0"/>
              <a:t>que</a:t>
            </a:r>
            <a:r>
              <a:rPr lang="en-US" dirty="0" smtClean="0"/>
              <a:t> no </a:t>
            </a:r>
            <a:r>
              <a:rPr lang="en-US" dirty="0" err="1" smtClean="0"/>
              <a:t>contienen</a:t>
            </a:r>
            <a:r>
              <a:rPr lang="en-US" dirty="0" smtClean="0"/>
              <a:t> </a:t>
            </a:r>
            <a:r>
              <a:rPr lang="en-US" dirty="0" err="1" smtClean="0"/>
              <a:t>ni</a:t>
            </a:r>
            <a:r>
              <a:rPr lang="en-US" dirty="0" smtClean="0"/>
              <a:t> </a:t>
            </a:r>
            <a:r>
              <a:rPr lang="en-US" dirty="0" err="1" smtClean="0"/>
              <a:t>apellidos</a:t>
            </a:r>
            <a:r>
              <a:rPr lang="en-US" dirty="0" smtClean="0"/>
              <a:t> </a:t>
            </a:r>
            <a:r>
              <a:rPr lang="en-US" dirty="0" err="1" smtClean="0"/>
              <a:t>ni</a:t>
            </a:r>
            <a:r>
              <a:rPr lang="en-US" dirty="0" smtClean="0"/>
              <a:t> </a:t>
            </a:r>
            <a:r>
              <a:rPr lang="en-US" dirty="0" err="1" smtClean="0"/>
              <a:t>títulos</a:t>
            </a:r>
            <a:r>
              <a:rPr lang="en-US" dirty="0" smtClean="0"/>
              <a:t> de </a:t>
            </a:r>
            <a:r>
              <a:rPr lang="en-US" dirty="0" err="1" smtClean="0"/>
              <a:t>nobleza</a:t>
            </a:r>
            <a:endParaRPr lang="en-US" dirty="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dirty="0" smtClean="0"/>
          </a:p>
          <a:p>
            <a:pPr marL="0" indent="0"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Char char="•"/>
              <a:defRPr/>
            </a:pPr>
            <a:r>
              <a:rPr lang="en-US" dirty="0" err="1" smtClean="0"/>
              <a:t>Instrucciones</a:t>
            </a:r>
            <a:r>
              <a:rPr lang="en-US" dirty="0" smtClean="0"/>
              <a:t> </a:t>
            </a:r>
            <a:r>
              <a:rPr lang="en-US" dirty="0" err="1" smtClean="0"/>
              <a:t>generales</a:t>
            </a:r>
            <a:r>
              <a:rPr lang="en-US" dirty="0" smtClean="0"/>
              <a:t> en 9.2.2.18</a:t>
            </a:r>
          </a:p>
          <a:p>
            <a:pPr eaLnBrk="1" fontAlgn="auto" hangingPunct="1">
              <a:spcAft>
                <a:spcPts val="0"/>
              </a:spcAft>
              <a:buFont typeface="Arial" pitchFamily="34" charset="0"/>
              <a:buChar char="•"/>
              <a:defRPr/>
            </a:pPr>
            <a:r>
              <a:rPr lang="en-US" dirty="0" err="1" smtClean="0"/>
              <a:t>Nombres</a:t>
            </a:r>
            <a:r>
              <a:rPr lang="en-US" dirty="0" smtClean="0"/>
              <a:t> </a:t>
            </a:r>
            <a:r>
              <a:rPr lang="en-US" dirty="0" err="1" smtClean="0"/>
              <a:t>que</a:t>
            </a:r>
            <a:r>
              <a:rPr lang="en-US" dirty="0" smtClean="0"/>
              <a:t> </a:t>
            </a:r>
            <a:r>
              <a:rPr lang="en-US" dirty="0" err="1" smtClean="0"/>
              <a:t>incluyen</a:t>
            </a:r>
            <a:r>
              <a:rPr lang="en-US" dirty="0" smtClean="0"/>
              <a:t> un </a:t>
            </a:r>
            <a:r>
              <a:rPr lang="en-US" dirty="0" err="1" smtClean="0"/>
              <a:t>Patronímico</a:t>
            </a:r>
            <a:r>
              <a:rPr lang="en-US" dirty="0" smtClean="0"/>
              <a:t> en 9.2.2.19</a:t>
            </a:r>
          </a:p>
          <a:p>
            <a:pPr eaLnBrk="1" fontAlgn="auto" hangingPunct="1">
              <a:spcAft>
                <a:spcPts val="0"/>
              </a:spcAft>
              <a:buFont typeface="Arial" pitchFamily="34" charset="0"/>
              <a:buChar char="•"/>
              <a:defRPr/>
            </a:pPr>
            <a:r>
              <a:rPr lang="en-US" dirty="0" err="1" smtClean="0"/>
              <a:t>Nombres</a:t>
            </a:r>
            <a:r>
              <a:rPr lang="en-US" dirty="0" smtClean="0"/>
              <a:t> de personas </a:t>
            </a:r>
            <a:r>
              <a:rPr lang="en-US" dirty="0" err="1" smtClean="0"/>
              <a:t>que</a:t>
            </a:r>
            <a:r>
              <a:rPr lang="en-US" dirty="0" smtClean="0"/>
              <a:t> </a:t>
            </a:r>
            <a:r>
              <a:rPr lang="en-US" dirty="0" err="1" smtClean="0"/>
              <a:t>pertenecen</a:t>
            </a:r>
            <a:r>
              <a:rPr lang="en-US" dirty="0" smtClean="0"/>
              <a:t> a la </a:t>
            </a:r>
            <a:r>
              <a:rPr lang="en-US" dirty="0" err="1" smtClean="0"/>
              <a:t>realeza</a:t>
            </a:r>
            <a:r>
              <a:rPr lang="en-US" dirty="0" smtClean="0"/>
              <a:t> en 9.2.2.20</a:t>
            </a:r>
          </a:p>
          <a:p>
            <a:pPr marL="0" indent="0" eaLnBrk="1" fontAlgn="auto" hangingPunct="1">
              <a:spcAft>
                <a:spcPts val="0"/>
              </a:spcAft>
              <a:buFont typeface="Arial" pitchFamily="34" charset="0"/>
              <a:buNone/>
              <a:defRPr/>
            </a:pPr>
            <a:endParaRPr lang="en-US" dirty="0" smtClean="0"/>
          </a:p>
          <a:p>
            <a:pPr marL="0" indent="0" eaLnBrk="1" fontAlgn="auto" hangingPunct="1">
              <a:spcAft>
                <a:spcPts val="0"/>
              </a:spcAft>
              <a:buFont typeface="Arial" pitchFamily="34" charset="0"/>
              <a:buNone/>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Nombres</a:t>
            </a:r>
            <a:r>
              <a:rPr lang="en-US" dirty="0" smtClean="0"/>
              <a:t> </a:t>
            </a:r>
            <a:r>
              <a:rPr lang="en-US" dirty="0" err="1" smtClean="0"/>
              <a:t>que</a:t>
            </a:r>
            <a:r>
              <a:rPr lang="en-US" dirty="0" smtClean="0"/>
              <a:t> </a:t>
            </a:r>
            <a:r>
              <a:rPr lang="en-US" dirty="0" err="1" smtClean="0"/>
              <a:t>consisten</a:t>
            </a:r>
            <a:r>
              <a:rPr lang="en-US" dirty="0" smtClean="0"/>
              <a:t> en </a:t>
            </a:r>
            <a:r>
              <a:rPr lang="en-US" dirty="0" err="1" smtClean="0"/>
              <a:t>iniciales</a:t>
            </a:r>
            <a:r>
              <a:rPr lang="en-US" dirty="0" smtClean="0"/>
              <a:t>, </a:t>
            </a:r>
            <a:r>
              <a:rPr lang="en-US" dirty="0" err="1" smtClean="0"/>
              <a:t>letras</a:t>
            </a:r>
            <a:r>
              <a:rPr lang="en-US" dirty="0" smtClean="0"/>
              <a:t> </a:t>
            </a:r>
            <a:r>
              <a:rPr lang="en-US" dirty="0" err="1" smtClean="0"/>
              <a:t>separadas</a:t>
            </a:r>
            <a:r>
              <a:rPr lang="en-US" dirty="0" smtClean="0"/>
              <a:t> o </a:t>
            </a:r>
            <a:r>
              <a:rPr lang="en-US" dirty="0" err="1" smtClean="0"/>
              <a:t>numerales</a:t>
            </a:r>
            <a:endParaRPr lang="en-US" dirty="0"/>
          </a:p>
        </p:txBody>
      </p:sp>
      <p:sp>
        <p:nvSpPr>
          <p:cNvPr id="78850" name="Content Placeholder 2"/>
          <p:cNvSpPr>
            <a:spLocks noGrp="1"/>
          </p:cNvSpPr>
          <p:nvPr>
            <p:ph idx="1"/>
          </p:nvPr>
        </p:nvSpPr>
        <p:spPr/>
        <p:txBody>
          <a:bodyPr/>
          <a:lstStyle/>
          <a:p>
            <a:pPr eaLnBrk="1" hangingPunct="1"/>
            <a:endParaRPr lang="en-US" dirty="0" smtClean="0"/>
          </a:p>
          <a:p>
            <a:pPr eaLnBrk="1" hangingPunct="1"/>
            <a:r>
              <a:rPr lang="en-US" dirty="0" err="1" smtClean="0"/>
              <a:t>Instrucciones</a:t>
            </a:r>
            <a:r>
              <a:rPr lang="en-US" dirty="0" smtClean="0"/>
              <a:t> </a:t>
            </a:r>
            <a:r>
              <a:rPr lang="en-US" dirty="0" err="1" smtClean="0"/>
              <a:t>generales</a:t>
            </a:r>
            <a:r>
              <a:rPr lang="en-US" dirty="0" smtClean="0"/>
              <a:t> RDA 9.2.2.21</a:t>
            </a:r>
          </a:p>
          <a:p>
            <a:pPr marL="457200" lvl="1" indent="0" eaLnBrk="1" hangingPunct="1">
              <a:buFont typeface="Arial" charset="0"/>
              <a:buNone/>
            </a:pPr>
            <a:r>
              <a:rPr lang="en-US" sz="3200" dirty="0" smtClean="0">
                <a:sym typeface="Wingdings" pitchFamily="2" charset="2"/>
              </a:rPr>
              <a:t> </a:t>
            </a:r>
            <a:r>
              <a:rPr lang="en-US" sz="3200" dirty="0" err="1" smtClean="0">
                <a:sym typeface="Wingdings" pitchFamily="2" charset="2"/>
              </a:rPr>
              <a:t>Registre</a:t>
            </a:r>
            <a:r>
              <a:rPr lang="en-US" sz="3200" dirty="0" smtClean="0">
                <a:sym typeface="Wingdings" pitchFamily="2" charset="2"/>
              </a:rPr>
              <a:t> en </a:t>
            </a:r>
            <a:r>
              <a:rPr lang="en-US" sz="3200" dirty="0" err="1" smtClean="0">
                <a:sym typeface="Wingdings" pitchFamily="2" charset="2"/>
              </a:rPr>
              <a:t>orden</a:t>
            </a:r>
            <a:r>
              <a:rPr lang="en-US" sz="3200" dirty="0" smtClean="0">
                <a:sym typeface="Wingdings" pitchFamily="2" charset="2"/>
              </a:rPr>
              <a:t> </a:t>
            </a:r>
            <a:r>
              <a:rPr lang="en-US" sz="3200" dirty="0" err="1" smtClean="0">
                <a:sym typeface="Wingdings" pitchFamily="2" charset="2"/>
              </a:rPr>
              <a:t>directo</a:t>
            </a:r>
            <a:endParaRPr lang="en-US" sz="3200" dirty="0" smtClean="0"/>
          </a:p>
          <a:p>
            <a:pPr lvl="1" eaLnBrk="1" hangingPunct="1">
              <a:buFont typeface="Wingdings"/>
              <a:buChar char="s"/>
            </a:pPr>
            <a:r>
              <a:rPr lang="en-US" sz="3200" dirty="0" err="1" smtClean="0">
                <a:sym typeface="Wingdings" pitchFamily="2" charset="2"/>
              </a:rPr>
              <a:t>I</a:t>
            </a:r>
            <a:r>
              <a:rPr lang="en-US" sz="3200" dirty="0" err="1" smtClean="0"/>
              <a:t>ncluya</a:t>
            </a:r>
            <a:r>
              <a:rPr lang="en-US" sz="3200" dirty="0" smtClean="0"/>
              <a:t> </a:t>
            </a:r>
            <a:r>
              <a:rPr lang="es-MX" sz="3200" dirty="0" smtClean="0"/>
              <a:t>los recursos tipográficos </a:t>
            </a:r>
            <a:r>
              <a:rPr lang="es-MX" sz="3200" dirty="0"/>
              <a:t>que aparecen como parte de abreviaturas de varias </a:t>
            </a:r>
            <a:r>
              <a:rPr lang="es-MX" sz="3200" dirty="0" smtClean="0"/>
              <a:t>letras; y omítalos cuando </a:t>
            </a:r>
            <a:r>
              <a:rPr lang="es-MX" sz="3200" dirty="0"/>
              <a:t>siguen </a:t>
            </a:r>
            <a:r>
              <a:rPr lang="es-MX" sz="3200" dirty="0" smtClean="0"/>
              <a:t>a </a:t>
            </a:r>
            <a:r>
              <a:rPr lang="es-MX" sz="3200" dirty="0"/>
              <a:t>iniciales de una sola </a:t>
            </a:r>
            <a:r>
              <a:rPr lang="es-MX" sz="3200" dirty="0" smtClean="0"/>
              <a:t>letra</a:t>
            </a:r>
            <a:endParaRPr lang="en-US" sz="3200"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457200"/>
            <a:ext cx="8077200" cy="5821363"/>
          </a:xfrm>
        </p:spPr>
        <p:txBody>
          <a:bodyPr rtlCol="0">
            <a:normAutofit lnSpcReduction="10000"/>
          </a:bodyPr>
          <a:lstStyle/>
          <a:p>
            <a:pPr eaLnBrk="1" fontAlgn="auto" hangingPunct="1">
              <a:spcAft>
                <a:spcPts val="0"/>
              </a:spcAft>
              <a:buFont typeface="Arial" pitchFamily="34" charset="0"/>
              <a:buChar char="•"/>
              <a:defRPr/>
            </a:pPr>
            <a:r>
              <a:rPr lang="en-US" b="1" dirty="0" smtClean="0"/>
              <a:t>100 0_  </a:t>
            </a:r>
            <a:r>
              <a:rPr lang="en-US" b="1" dirty="0"/>
              <a:t>A. B. C. D. E</a:t>
            </a:r>
            <a:r>
              <a:rPr lang="en-US" b="1" dirty="0" smtClean="0"/>
              <a:t>.</a:t>
            </a:r>
          </a:p>
          <a:p>
            <a:pPr marL="0" indent="0" eaLnBrk="1" fontAlgn="auto" hangingPunct="1">
              <a:spcAft>
                <a:spcPts val="0"/>
              </a:spcAft>
              <a:buFont typeface="Arial" pitchFamily="34" charset="0"/>
              <a:buNone/>
              <a:defRPr/>
            </a:pPr>
            <a:r>
              <a:rPr lang="en-US" sz="2800" dirty="0" smtClean="0"/>
              <a:t>670   His </a:t>
            </a:r>
            <a:r>
              <a:rPr lang="en-US" sz="2800" dirty="0"/>
              <a:t>Novembris monstrum, or, Rome brovght </a:t>
            </a:r>
            <a:r>
              <a:rPr lang="en-US" sz="2800" dirty="0" smtClean="0"/>
              <a:t>to </a:t>
            </a:r>
            <a:r>
              <a:rPr lang="en-US" sz="2800" dirty="0"/>
              <a:t>bed in England, </a:t>
            </a:r>
            <a:r>
              <a:rPr lang="en-US" sz="2800" dirty="0" smtClean="0"/>
              <a:t>1641: </a:t>
            </a:r>
            <a:r>
              <a:rPr lang="en-US" sz="2800" dirty="0"/>
              <a:t>$b t.p. (by A.B.C.D.E.)</a:t>
            </a:r>
          </a:p>
          <a:p>
            <a:pPr eaLnBrk="1" fontAlgn="auto" hangingPunct="1">
              <a:spcAft>
                <a:spcPts val="0"/>
              </a:spcAft>
              <a:buFont typeface="Arial" pitchFamily="34" charset="0"/>
              <a:buChar char="•"/>
              <a:defRPr/>
            </a:pPr>
            <a:r>
              <a:rPr lang="en-US" b="1" dirty="0" smtClean="0"/>
              <a:t>100 0_  </a:t>
            </a:r>
            <a:r>
              <a:rPr lang="en-US" b="1" dirty="0"/>
              <a:t>D. S., $c Master, $d active 1505-1511</a:t>
            </a:r>
          </a:p>
          <a:p>
            <a:pPr marL="0" indent="0" eaLnBrk="1" fontAlgn="auto" hangingPunct="1">
              <a:spcAft>
                <a:spcPts val="0"/>
              </a:spcAft>
              <a:buFont typeface="Arial" pitchFamily="34" charset="0"/>
              <a:buNone/>
              <a:defRPr/>
            </a:pPr>
            <a:r>
              <a:rPr lang="en-US" sz="2800" dirty="0" smtClean="0"/>
              <a:t>670   Author's </a:t>
            </a:r>
            <a:r>
              <a:rPr lang="en-US" sz="2800" dirty="0"/>
              <a:t>Holzschnitte des Meisters D.S., 1924</a:t>
            </a:r>
            <a:r>
              <a:rPr lang="en-US" sz="2800" dirty="0" smtClean="0"/>
              <a:t>.</a:t>
            </a:r>
          </a:p>
          <a:p>
            <a:pPr eaLnBrk="1" fontAlgn="auto" hangingPunct="1">
              <a:spcAft>
                <a:spcPts val="0"/>
              </a:spcAft>
              <a:buFont typeface="Arial" pitchFamily="34" charset="0"/>
              <a:buChar char="•"/>
              <a:defRPr/>
            </a:pPr>
            <a:r>
              <a:rPr lang="en-US" b="1" dirty="0" smtClean="0"/>
              <a:t>100 0_ </a:t>
            </a:r>
            <a:r>
              <a:rPr lang="en-US" b="1" dirty="0"/>
              <a:t>DJ Q, $</a:t>
            </a:r>
            <a:r>
              <a:rPr lang="en-US" b="1" dirty="0" smtClean="0"/>
              <a:t>d 1974-</a:t>
            </a:r>
          </a:p>
          <a:p>
            <a:pPr marL="0" indent="0" eaLnBrk="1" fontAlgn="auto" hangingPunct="1">
              <a:spcAft>
                <a:spcPts val="0"/>
              </a:spcAft>
              <a:buFont typeface="Arial" pitchFamily="34" charset="0"/>
              <a:buNone/>
              <a:defRPr/>
            </a:pPr>
            <a:r>
              <a:rPr lang="en-US" sz="2800" dirty="0" smtClean="0"/>
              <a:t>670   All </a:t>
            </a:r>
            <a:r>
              <a:rPr lang="en-US" sz="2800" dirty="0"/>
              <a:t>music guide WWW site, June 29, 2005 $</a:t>
            </a:r>
            <a:r>
              <a:rPr lang="en-US" sz="2800" dirty="0" smtClean="0"/>
              <a:t>b </a:t>
            </a:r>
          </a:p>
          <a:p>
            <a:pPr marL="0" indent="0" eaLnBrk="1" fontAlgn="auto" hangingPunct="1">
              <a:spcAft>
                <a:spcPts val="0"/>
              </a:spcAft>
              <a:buFont typeface="Arial" pitchFamily="34" charset="0"/>
              <a:buNone/>
              <a:defRPr/>
            </a:pPr>
            <a:r>
              <a:rPr lang="en-US" sz="2800" dirty="0" smtClean="0"/>
              <a:t>(DJ </a:t>
            </a:r>
            <a:r>
              <a:rPr lang="en-US" sz="2800" dirty="0"/>
              <a:t>Q; real name: Paul Flynn; b. 1974; Glasgow, Scotland</a:t>
            </a:r>
            <a:r>
              <a:rPr lang="en-US" sz="2800" dirty="0" smtClean="0"/>
              <a:t>)</a:t>
            </a:r>
          </a:p>
          <a:p>
            <a:pPr eaLnBrk="1" fontAlgn="auto" hangingPunct="1">
              <a:spcAft>
                <a:spcPts val="0"/>
              </a:spcAft>
              <a:buFont typeface="Arial" pitchFamily="34" charset="0"/>
              <a:buChar char="•"/>
              <a:defRPr/>
            </a:pPr>
            <a:r>
              <a:rPr lang="en-US" b="1" dirty="0" smtClean="0"/>
              <a:t>100 0_  </a:t>
            </a:r>
            <a:r>
              <a:rPr lang="en-US" b="1" dirty="0"/>
              <a:t>61648 $c (Writer</a:t>
            </a:r>
            <a:r>
              <a:rPr lang="en-US" b="1" dirty="0" smtClean="0"/>
              <a:t>)</a:t>
            </a:r>
          </a:p>
          <a:p>
            <a:pPr marL="0" indent="0" eaLnBrk="1" fontAlgn="auto" hangingPunct="1">
              <a:spcAft>
                <a:spcPts val="0"/>
              </a:spcAft>
              <a:buFont typeface="Arial" pitchFamily="34" charset="0"/>
              <a:buNone/>
              <a:defRPr/>
            </a:pPr>
            <a:r>
              <a:rPr lang="en-US" sz="2800" dirty="0" smtClean="0"/>
              <a:t>670   North </a:t>
            </a:r>
            <a:r>
              <a:rPr lang="en-US" sz="2800" dirty="0"/>
              <a:t>Eastern main line steam, 1981? $b t.p. (61648)</a:t>
            </a:r>
          </a:p>
          <a:p>
            <a:pPr marL="0" indent="0" eaLnBrk="1" fontAlgn="auto" hangingPunct="1">
              <a:spcAft>
                <a:spcPts val="0"/>
              </a:spcAft>
              <a:buFont typeface="Arial" pitchFamily="34" charset="0"/>
              <a:buNone/>
              <a:defRPr/>
            </a:pPr>
            <a:endParaRPr lang="en-US" dirty="0" smtClean="0"/>
          </a:p>
        </p:txBody>
      </p:sp>
      <p:sp>
        <p:nvSpPr>
          <p:cNvPr id="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381000" y="22167"/>
            <a:ext cx="8534400" cy="1143000"/>
          </a:xfrm>
        </p:spPr>
        <p:txBody>
          <a:bodyPr/>
          <a:lstStyle/>
          <a:p>
            <a:pPr eaLnBrk="1" hangingPunct="1"/>
            <a:r>
              <a:rPr lang="en-US" dirty="0" err="1" smtClean="0"/>
              <a:t>Nombres</a:t>
            </a:r>
            <a:r>
              <a:rPr lang="en-US" dirty="0" smtClean="0"/>
              <a:t> </a:t>
            </a:r>
            <a:r>
              <a:rPr lang="en-US" dirty="0" err="1" smtClean="0"/>
              <a:t>que</a:t>
            </a:r>
            <a:r>
              <a:rPr lang="en-US" dirty="0" smtClean="0"/>
              <a:t> </a:t>
            </a:r>
            <a:r>
              <a:rPr lang="en-US" dirty="0" err="1" smtClean="0"/>
              <a:t>consisten</a:t>
            </a:r>
            <a:r>
              <a:rPr lang="en-US" dirty="0" smtClean="0"/>
              <a:t> en </a:t>
            </a:r>
            <a:r>
              <a:rPr lang="en-US" dirty="0" err="1" smtClean="0"/>
              <a:t>una</a:t>
            </a:r>
            <a:r>
              <a:rPr lang="en-US" dirty="0" smtClean="0"/>
              <a:t> </a:t>
            </a:r>
            <a:r>
              <a:rPr lang="en-US" dirty="0" err="1" smtClean="0"/>
              <a:t>frase</a:t>
            </a:r>
            <a:endParaRPr lang="en-US" dirty="0" smtClean="0"/>
          </a:p>
        </p:txBody>
      </p:sp>
      <p:sp>
        <p:nvSpPr>
          <p:cNvPr id="82946" name="Content Placeholder 2"/>
          <p:cNvSpPr>
            <a:spLocks noGrp="1"/>
          </p:cNvSpPr>
          <p:nvPr>
            <p:ph idx="1"/>
          </p:nvPr>
        </p:nvSpPr>
        <p:spPr>
          <a:xfrm>
            <a:off x="533400" y="1143000"/>
            <a:ext cx="8229600" cy="4953000"/>
          </a:xfrm>
        </p:spPr>
        <p:txBody>
          <a:bodyPr/>
          <a:lstStyle/>
          <a:p>
            <a:pPr eaLnBrk="1" hangingPunct="1"/>
            <a:r>
              <a:rPr lang="en-US" dirty="0" err="1" smtClean="0"/>
              <a:t>Instrucciones</a:t>
            </a:r>
            <a:r>
              <a:rPr lang="en-US" dirty="0" smtClean="0"/>
              <a:t> </a:t>
            </a:r>
            <a:r>
              <a:rPr lang="en-US" dirty="0" err="1" smtClean="0"/>
              <a:t>generales</a:t>
            </a:r>
            <a:r>
              <a:rPr lang="en-US" dirty="0" smtClean="0"/>
              <a:t> en RDA 9.2.2.22</a:t>
            </a:r>
          </a:p>
          <a:p>
            <a:pPr eaLnBrk="1" hangingPunct="1"/>
            <a:r>
              <a:rPr lang="en-US" dirty="0" err="1" smtClean="0"/>
              <a:t>Frase</a:t>
            </a:r>
            <a:r>
              <a:rPr lang="en-US" dirty="0" smtClean="0"/>
              <a:t> </a:t>
            </a:r>
            <a:r>
              <a:rPr lang="en-US" dirty="0" err="1" smtClean="0"/>
              <a:t>formada</a:t>
            </a:r>
            <a:r>
              <a:rPr lang="en-US" dirty="0" smtClean="0"/>
              <a:t> </a:t>
            </a:r>
            <a:r>
              <a:rPr lang="en-US" dirty="0" err="1" smtClean="0"/>
              <a:t>por</a:t>
            </a:r>
            <a:r>
              <a:rPr lang="en-US" dirty="0" smtClean="0"/>
              <a:t> un </a:t>
            </a:r>
            <a:r>
              <a:rPr lang="en-US" dirty="0" err="1" smtClean="0"/>
              <a:t>apellido</a:t>
            </a:r>
            <a:r>
              <a:rPr lang="en-US" dirty="0" smtClean="0"/>
              <a:t> o </a:t>
            </a:r>
            <a:r>
              <a:rPr lang="en-US" dirty="0" err="1" smtClean="0"/>
              <a:t>apellidos</a:t>
            </a:r>
            <a:r>
              <a:rPr lang="en-US" dirty="0" smtClean="0"/>
              <a:t> </a:t>
            </a:r>
            <a:r>
              <a:rPr lang="en-US" dirty="0" err="1" smtClean="0"/>
              <a:t>precedidos</a:t>
            </a:r>
            <a:r>
              <a:rPr lang="en-US" dirty="0" smtClean="0"/>
              <a:t> </a:t>
            </a:r>
            <a:r>
              <a:rPr lang="en-US" dirty="0" err="1" smtClean="0"/>
              <a:t>por</a:t>
            </a:r>
            <a:r>
              <a:rPr lang="en-US" dirty="0" smtClean="0"/>
              <a:t> un </a:t>
            </a:r>
            <a:r>
              <a:rPr lang="en-US" dirty="0" err="1" smtClean="0"/>
              <a:t>término</a:t>
            </a:r>
            <a:r>
              <a:rPr lang="en-US" dirty="0" smtClean="0"/>
              <a:t> de </a:t>
            </a:r>
            <a:r>
              <a:rPr lang="en-US" dirty="0" err="1" smtClean="0"/>
              <a:t>tratamiento</a:t>
            </a:r>
            <a:r>
              <a:rPr lang="en-US" dirty="0" smtClean="0"/>
              <a:t>, etc. en RDA 9.2.2.23</a:t>
            </a:r>
          </a:p>
          <a:p>
            <a:pPr eaLnBrk="1" hangingPunct="1"/>
            <a:r>
              <a:rPr lang="en-US" dirty="0" err="1" smtClean="0"/>
              <a:t>Frase</a:t>
            </a:r>
            <a:r>
              <a:rPr lang="en-US" dirty="0" smtClean="0"/>
              <a:t> </a:t>
            </a:r>
            <a:r>
              <a:rPr lang="en-US" dirty="0" err="1" smtClean="0"/>
              <a:t>que</a:t>
            </a:r>
            <a:r>
              <a:rPr lang="en-US" dirty="0" smtClean="0"/>
              <a:t> </a:t>
            </a:r>
            <a:r>
              <a:rPr lang="en-US" dirty="0" err="1" smtClean="0"/>
              <a:t>contiene</a:t>
            </a:r>
            <a:r>
              <a:rPr lang="en-US" dirty="0" smtClean="0"/>
              <a:t> el </a:t>
            </a:r>
            <a:r>
              <a:rPr lang="en-US" dirty="0" err="1" smtClean="0"/>
              <a:t>nombre</a:t>
            </a:r>
            <a:r>
              <a:rPr lang="en-US" dirty="0" smtClean="0"/>
              <a:t> de </a:t>
            </a:r>
            <a:r>
              <a:rPr lang="en-US" dirty="0" err="1" smtClean="0"/>
              <a:t>otra</a:t>
            </a:r>
            <a:r>
              <a:rPr lang="en-US" dirty="0" smtClean="0"/>
              <a:t> Persona en RDA 9.2.2.24</a:t>
            </a:r>
          </a:p>
          <a:p>
            <a:pPr eaLnBrk="1" hangingPunct="1"/>
            <a:r>
              <a:rPr lang="en-US" dirty="0" err="1" smtClean="0"/>
              <a:t>Palabra</a:t>
            </a:r>
            <a:r>
              <a:rPr lang="en-US" dirty="0" smtClean="0"/>
              <a:t> o </a:t>
            </a:r>
            <a:r>
              <a:rPr lang="en-US" dirty="0" err="1" smtClean="0"/>
              <a:t>frase</a:t>
            </a:r>
            <a:r>
              <a:rPr lang="en-US" dirty="0" smtClean="0"/>
              <a:t> </a:t>
            </a:r>
            <a:r>
              <a:rPr lang="en-US" dirty="0" err="1" smtClean="0"/>
              <a:t>para</a:t>
            </a:r>
            <a:r>
              <a:rPr lang="en-US" dirty="0" smtClean="0"/>
              <a:t> </a:t>
            </a:r>
            <a:r>
              <a:rPr lang="en-US" dirty="0" err="1" smtClean="0"/>
              <a:t>diferenciar</a:t>
            </a:r>
            <a:r>
              <a:rPr lang="en-US" dirty="0" smtClean="0"/>
              <a:t> en RDA 9.2.2.25</a:t>
            </a:r>
          </a:p>
          <a:p>
            <a:pPr eaLnBrk="1" hangingPunct="1"/>
            <a:r>
              <a:rPr lang="en-US" dirty="0" err="1" smtClean="0"/>
              <a:t>Frase</a:t>
            </a:r>
            <a:r>
              <a:rPr lang="en-US" dirty="0" smtClean="0"/>
              <a:t> </a:t>
            </a:r>
            <a:r>
              <a:rPr lang="en-US" dirty="0" err="1" smtClean="0"/>
              <a:t>que</a:t>
            </a:r>
            <a:r>
              <a:rPr lang="en-US" dirty="0" smtClean="0"/>
              <a:t> </a:t>
            </a:r>
            <a:r>
              <a:rPr lang="en-US" dirty="0" err="1" smtClean="0"/>
              <a:t>menciona</a:t>
            </a:r>
            <a:r>
              <a:rPr lang="en-US" dirty="0" smtClean="0"/>
              <a:t> </a:t>
            </a:r>
            <a:r>
              <a:rPr lang="en-US" dirty="0" err="1" smtClean="0"/>
              <a:t>otra</a:t>
            </a:r>
            <a:r>
              <a:rPr lang="en-US" dirty="0" smtClean="0"/>
              <a:t> </a:t>
            </a:r>
            <a:r>
              <a:rPr lang="en-US" dirty="0" err="1" smtClean="0"/>
              <a:t>Obra</a:t>
            </a:r>
            <a:r>
              <a:rPr lang="en-US" dirty="0" smtClean="0"/>
              <a:t> de la Persona en RDA 9.2.2.26</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Variantes</a:t>
            </a:r>
            <a:r>
              <a:rPr lang="en-US" dirty="0" smtClean="0"/>
              <a:t> del </a:t>
            </a:r>
            <a:r>
              <a:rPr lang="en-US" dirty="0" err="1" smtClean="0"/>
              <a:t>Nombre</a:t>
            </a:r>
            <a:r>
              <a:rPr lang="en-US" dirty="0" smtClean="0"/>
              <a:t> de la Persona</a:t>
            </a:r>
            <a:br>
              <a:rPr lang="en-US" dirty="0" smtClean="0"/>
            </a:br>
            <a:r>
              <a:rPr lang="en-US" dirty="0" smtClean="0"/>
              <a:t>(RDA 9.2.3)</a:t>
            </a:r>
            <a:endParaRPr lang="en-US" dirty="0"/>
          </a:p>
        </p:txBody>
      </p:sp>
      <p:sp>
        <p:nvSpPr>
          <p:cNvPr id="84994" name="Content Placeholder 2"/>
          <p:cNvSpPr>
            <a:spLocks noGrp="1"/>
          </p:cNvSpPr>
          <p:nvPr>
            <p:ph idx="1"/>
          </p:nvPr>
        </p:nvSpPr>
        <p:spPr/>
        <p:txBody>
          <a:bodyPr/>
          <a:lstStyle/>
          <a:p>
            <a:pPr eaLnBrk="1" hangingPunct="1"/>
            <a:r>
              <a:rPr lang="en-US" dirty="0" err="1" smtClean="0"/>
              <a:t>Nombre</a:t>
            </a:r>
            <a:r>
              <a:rPr lang="en-US" dirty="0" smtClean="0"/>
              <a:t> o forma del </a:t>
            </a:r>
            <a:r>
              <a:rPr lang="en-US" dirty="0" err="1" smtClean="0"/>
              <a:t>nombre</a:t>
            </a:r>
            <a:r>
              <a:rPr lang="en-US" dirty="0" smtClean="0"/>
              <a:t> no </a:t>
            </a:r>
            <a:r>
              <a:rPr lang="en-US" dirty="0" err="1" smtClean="0"/>
              <a:t>elegida</a:t>
            </a:r>
            <a:r>
              <a:rPr lang="en-US" dirty="0"/>
              <a:t> </a:t>
            </a:r>
            <a:r>
              <a:rPr lang="en-US" dirty="0" err="1" smtClean="0"/>
              <a:t>como</a:t>
            </a:r>
            <a:r>
              <a:rPr lang="en-US" dirty="0" smtClean="0"/>
              <a:t> </a:t>
            </a:r>
            <a:r>
              <a:rPr lang="en-US" dirty="0" err="1" smtClean="0"/>
              <a:t>nombre</a:t>
            </a:r>
            <a:r>
              <a:rPr lang="en-US" dirty="0" smtClean="0"/>
              <a:t> </a:t>
            </a:r>
            <a:r>
              <a:rPr lang="en-US" dirty="0" err="1" smtClean="0"/>
              <a:t>preferido</a:t>
            </a:r>
            <a:endParaRPr lang="en-US" dirty="0" smtClean="0"/>
          </a:p>
          <a:p>
            <a:pPr eaLnBrk="1" hangingPunct="1"/>
            <a:r>
              <a:rPr lang="en-US" dirty="0" err="1" smtClean="0"/>
              <a:t>Encontrada</a:t>
            </a:r>
            <a:r>
              <a:rPr lang="en-US" dirty="0" smtClean="0"/>
              <a:t> en recursos </a:t>
            </a:r>
            <a:r>
              <a:rPr lang="en-US" dirty="0" err="1" smtClean="0"/>
              <a:t>asociados</a:t>
            </a:r>
            <a:r>
              <a:rPr lang="en-US" dirty="0" smtClean="0"/>
              <a:t> con la persona y/o en </a:t>
            </a:r>
            <a:r>
              <a:rPr lang="en-US" dirty="0" err="1" smtClean="0"/>
              <a:t>fuentes</a:t>
            </a:r>
            <a:r>
              <a:rPr lang="en-US" dirty="0" smtClean="0"/>
              <a:t> de </a:t>
            </a:r>
            <a:r>
              <a:rPr lang="en-US" dirty="0" err="1" smtClean="0"/>
              <a:t>referencia</a:t>
            </a:r>
            <a:endParaRPr lang="en-US" dirty="0" smtClean="0"/>
          </a:p>
          <a:p>
            <a:pPr eaLnBrk="1" hangingPunct="1"/>
            <a:r>
              <a:rPr lang="en-US" dirty="0" smtClean="0"/>
              <a:t>Se </a:t>
            </a:r>
            <a:r>
              <a:rPr lang="en-US" dirty="0" err="1" smtClean="0"/>
              <a:t>registra</a:t>
            </a:r>
            <a:r>
              <a:rPr lang="en-US" dirty="0" smtClean="0"/>
              <a:t> </a:t>
            </a:r>
            <a:r>
              <a:rPr lang="en-US" dirty="0" err="1" smtClean="0"/>
              <a:t>conforme</a:t>
            </a:r>
            <a:r>
              <a:rPr lang="en-US" dirty="0" smtClean="0"/>
              <a:t> al </a:t>
            </a:r>
            <a:r>
              <a:rPr lang="en-US" dirty="0" err="1" smtClean="0"/>
              <a:t>juicio</a:t>
            </a:r>
            <a:r>
              <a:rPr lang="en-US" dirty="0" smtClean="0"/>
              <a:t> del </a:t>
            </a:r>
            <a:r>
              <a:rPr lang="en-US" dirty="0" err="1" smtClean="0"/>
              <a:t>catalogador</a:t>
            </a:r>
            <a:endParaRPr lang="en-US" dirty="0" smtClean="0"/>
          </a:p>
          <a:p>
            <a:pPr eaLnBrk="1" hangingPunct="1"/>
            <a:r>
              <a:rPr lang="en-US" dirty="0" smtClean="0"/>
              <a:t>Se </a:t>
            </a:r>
            <a:r>
              <a:rPr lang="en-US" dirty="0" err="1" smtClean="0"/>
              <a:t>registra</a:t>
            </a:r>
            <a:r>
              <a:rPr lang="en-US" dirty="0" smtClean="0"/>
              <a:t> de </a:t>
            </a:r>
            <a:r>
              <a:rPr lang="en-US" dirty="0" err="1" smtClean="0"/>
              <a:t>acuerdo</a:t>
            </a:r>
            <a:r>
              <a:rPr lang="en-US" dirty="0" smtClean="0"/>
              <a:t> a </a:t>
            </a:r>
            <a:r>
              <a:rPr lang="en-US" dirty="0" err="1" smtClean="0"/>
              <a:t>las</a:t>
            </a:r>
            <a:r>
              <a:rPr lang="en-US" dirty="0" smtClean="0"/>
              <a:t> </a:t>
            </a:r>
            <a:r>
              <a:rPr lang="en-US" dirty="0" err="1" smtClean="0"/>
              <a:t>instrucciones</a:t>
            </a:r>
            <a:r>
              <a:rPr lang="en-US" dirty="0" smtClean="0"/>
              <a:t> </a:t>
            </a:r>
            <a:r>
              <a:rPr lang="en-US" dirty="0" err="1" smtClean="0"/>
              <a:t>para</a:t>
            </a:r>
            <a:r>
              <a:rPr lang="en-US" dirty="0" smtClean="0"/>
              <a:t> </a:t>
            </a:r>
            <a:r>
              <a:rPr lang="en-US" dirty="0" err="1" smtClean="0"/>
              <a:t>nombres</a:t>
            </a:r>
            <a:r>
              <a:rPr lang="en-US" dirty="0" smtClean="0"/>
              <a:t> del </a:t>
            </a:r>
            <a:r>
              <a:rPr lang="en-US" dirty="0" err="1" smtClean="0"/>
              <a:t>Capítulo</a:t>
            </a:r>
            <a:r>
              <a:rPr lang="en-US" dirty="0" smtClean="0"/>
              <a:t> 8</a:t>
            </a:r>
          </a:p>
          <a:p>
            <a:pPr eaLnBrk="1" hangingPunct="1"/>
            <a:r>
              <a:rPr lang="en-US" dirty="0" err="1" smtClean="0"/>
              <a:t>Registre</a:t>
            </a:r>
            <a:r>
              <a:rPr lang="en-US" dirty="0" smtClean="0"/>
              <a:t> en el campo 400</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dirty="0" err="1" smtClean="0"/>
              <a:t>Variantes</a:t>
            </a:r>
            <a:r>
              <a:rPr lang="en-US" dirty="0" smtClean="0"/>
              <a:t> del </a:t>
            </a:r>
            <a:r>
              <a:rPr lang="en-US" dirty="0" err="1" smtClean="0"/>
              <a:t>Nombre</a:t>
            </a:r>
            <a:r>
              <a:rPr lang="en-US" dirty="0" smtClean="0"/>
              <a:t>: </a:t>
            </a:r>
            <a:r>
              <a:rPr lang="en-US" dirty="0" err="1" smtClean="0"/>
              <a:t>Ejemplos</a:t>
            </a:r>
            <a:endParaRPr lang="en-US" dirty="0"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400 1_ </a:t>
            </a:r>
            <a:r>
              <a:rPr lang="en-US" b="1" dirty="0" smtClean="0"/>
              <a:t>Carter</a:t>
            </a:r>
            <a:r>
              <a:rPr lang="en-US" b="1" dirty="0"/>
              <a:t>, </a:t>
            </a:r>
            <a:r>
              <a:rPr lang="en-US" b="1" dirty="0" smtClean="0"/>
              <a:t>James Earl</a:t>
            </a:r>
            <a:r>
              <a:rPr lang="en-US" dirty="0" smtClean="0"/>
              <a:t>, $</a:t>
            </a:r>
            <a:r>
              <a:rPr lang="en-US" dirty="0"/>
              <a:t>c </a:t>
            </a:r>
            <a:r>
              <a:rPr lang="en-US" b="1" dirty="0"/>
              <a:t>Jr.</a:t>
            </a:r>
            <a:r>
              <a:rPr lang="en-US" dirty="0"/>
              <a:t>, </a:t>
            </a:r>
            <a:r>
              <a:rPr lang="en-US" dirty="0" smtClean="0"/>
              <a:t>$</a:t>
            </a:r>
            <a:r>
              <a:rPr lang="en-US" dirty="0"/>
              <a:t>d </a:t>
            </a:r>
            <a:r>
              <a:rPr lang="en-US" dirty="0" smtClean="0"/>
              <a:t>1924-        </a:t>
            </a:r>
            <a:endParaRPr lang="en-US" dirty="0"/>
          </a:p>
          <a:p>
            <a:pPr eaLnBrk="1" fontAlgn="auto" hangingPunct="1">
              <a:spcAft>
                <a:spcPts val="0"/>
              </a:spcAft>
              <a:buFont typeface="Arial" pitchFamily="34" charset="0"/>
              <a:buChar char="•"/>
              <a:defRPr/>
            </a:pPr>
            <a:r>
              <a:rPr lang="en-US" dirty="0" smtClean="0"/>
              <a:t>400 1_ </a:t>
            </a:r>
            <a:r>
              <a:rPr lang="en-US" b="1" dirty="0" smtClean="0"/>
              <a:t>Presley</a:t>
            </a:r>
            <a:r>
              <a:rPr lang="en-US" b="1" dirty="0"/>
              <a:t>, </a:t>
            </a:r>
            <a:r>
              <a:rPr lang="en-US" b="1" dirty="0" smtClean="0"/>
              <a:t>Elvis Aaron</a:t>
            </a:r>
            <a:r>
              <a:rPr lang="en-US" dirty="0" smtClean="0"/>
              <a:t>, </a:t>
            </a:r>
            <a:r>
              <a:rPr lang="en-US" dirty="0"/>
              <a:t>$d </a:t>
            </a:r>
            <a:r>
              <a:rPr lang="en-US" dirty="0" smtClean="0"/>
              <a:t>1935-1977</a:t>
            </a:r>
            <a:endParaRPr lang="en-US" dirty="0"/>
          </a:p>
          <a:p>
            <a:pPr eaLnBrk="1" fontAlgn="auto" hangingPunct="1">
              <a:spcAft>
                <a:spcPts val="0"/>
              </a:spcAft>
              <a:buFont typeface="Arial" pitchFamily="34" charset="0"/>
              <a:buChar char="•"/>
              <a:defRPr/>
            </a:pPr>
            <a:r>
              <a:rPr lang="en-US" dirty="0" smtClean="0"/>
              <a:t>400 1_ </a:t>
            </a:r>
            <a:r>
              <a:rPr lang="en-US" b="1" dirty="0" smtClean="0"/>
              <a:t>Bono, Cher</a:t>
            </a:r>
            <a:r>
              <a:rPr lang="en-US" dirty="0"/>
              <a:t>, $d 1946-</a:t>
            </a:r>
          </a:p>
          <a:p>
            <a:pPr eaLnBrk="1" fontAlgn="auto" hangingPunct="1">
              <a:spcAft>
                <a:spcPts val="0"/>
              </a:spcAft>
              <a:buFont typeface="Arial" pitchFamily="34" charset="0"/>
              <a:buChar char="•"/>
              <a:defRPr/>
            </a:pPr>
            <a:r>
              <a:rPr lang="en-US" dirty="0" smtClean="0"/>
              <a:t>400 1_ </a:t>
            </a:r>
            <a:r>
              <a:rPr lang="en-US" b="1" dirty="0" smtClean="0"/>
              <a:t>Windsor</a:t>
            </a:r>
            <a:r>
              <a:rPr lang="en-US" b="1" dirty="0"/>
              <a:t>, Elizabeth</a:t>
            </a:r>
            <a:r>
              <a:rPr lang="en-US" dirty="0"/>
              <a:t>, $c Queen of Great </a:t>
            </a:r>
            <a:r>
              <a:rPr lang="en-US" dirty="0" smtClean="0"/>
              <a:t>	       Britain</a:t>
            </a:r>
            <a:r>
              <a:rPr lang="en-US" dirty="0"/>
              <a:t>, </a:t>
            </a:r>
            <a:r>
              <a:rPr lang="en-US" dirty="0" smtClean="0"/>
              <a:t>$</a:t>
            </a:r>
            <a:r>
              <a:rPr lang="en-US" dirty="0"/>
              <a:t>d </a:t>
            </a:r>
            <a:r>
              <a:rPr lang="en-US" dirty="0" smtClean="0"/>
              <a:t>1926-</a:t>
            </a:r>
            <a:endParaRPr lang="pl-PL" dirty="0" smtClean="0"/>
          </a:p>
          <a:p>
            <a:pPr eaLnBrk="1" fontAlgn="auto" hangingPunct="1">
              <a:spcAft>
                <a:spcPts val="0"/>
              </a:spcAft>
              <a:buFont typeface="Arial" pitchFamily="34" charset="0"/>
              <a:buChar char="•"/>
              <a:defRPr/>
            </a:pPr>
            <a:r>
              <a:rPr lang="en-US" dirty="0"/>
              <a:t>400 </a:t>
            </a:r>
            <a:r>
              <a:rPr lang="en-US" dirty="0" smtClean="0"/>
              <a:t>1_ </a:t>
            </a:r>
            <a:r>
              <a:rPr lang="az-Cyrl-AZ" b="1" dirty="0" smtClean="0"/>
              <a:t>Барышников</a:t>
            </a:r>
            <a:r>
              <a:rPr lang="az-Cyrl-AZ" b="1" dirty="0"/>
              <a:t>, Михаил</a:t>
            </a:r>
            <a:r>
              <a:rPr lang="en-US" dirty="0" smtClean="0"/>
              <a:t>, </a:t>
            </a:r>
            <a:r>
              <a:rPr lang="en-US" dirty="0"/>
              <a:t>$d </a:t>
            </a:r>
            <a:r>
              <a:rPr lang="en-US" dirty="0" smtClean="0"/>
              <a:t>194</a:t>
            </a:r>
            <a:r>
              <a:rPr lang="pl-PL" dirty="0" smtClean="0"/>
              <a:t>8</a:t>
            </a:r>
            <a:r>
              <a:rPr lang="en-US" dirty="0" smtClean="0"/>
              <a:t>-</a:t>
            </a:r>
            <a:endParaRPr lang="pl-PL" dirty="0" smtClean="0"/>
          </a:p>
          <a:p>
            <a:pPr eaLnBrk="1" fontAlgn="auto" hangingPunct="1">
              <a:spcAft>
                <a:spcPts val="0"/>
              </a:spcAft>
              <a:buFont typeface="Arial" pitchFamily="34" charset="0"/>
              <a:buChar char="•"/>
              <a:defRPr/>
            </a:pPr>
            <a:r>
              <a:rPr lang="en-US" dirty="0"/>
              <a:t>400 </a:t>
            </a:r>
            <a:r>
              <a:rPr lang="en-US" dirty="0" smtClean="0"/>
              <a:t>1_ </a:t>
            </a:r>
            <a:r>
              <a:rPr lang="en-US" b="1" dirty="0" smtClean="0"/>
              <a:t>Meneghini</a:t>
            </a:r>
            <a:r>
              <a:rPr lang="pl-PL" b="1" dirty="0" smtClean="0"/>
              <a:t> Callas, </a:t>
            </a:r>
            <a:r>
              <a:rPr lang="pl-PL" b="1" dirty="0"/>
              <a:t>M</a:t>
            </a:r>
            <a:r>
              <a:rPr lang="pl-PL" b="1" dirty="0" smtClean="0"/>
              <a:t>aria</a:t>
            </a:r>
            <a:r>
              <a:rPr lang="en-US" dirty="0" smtClean="0"/>
              <a:t>, </a:t>
            </a:r>
            <a:r>
              <a:rPr lang="en-US" dirty="0"/>
              <a:t>$d </a:t>
            </a:r>
            <a:r>
              <a:rPr lang="en-US" dirty="0" smtClean="0"/>
              <a:t>1</a:t>
            </a:r>
            <a:r>
              <a:rPr lang="pl-PL" dirty="0" smtClean="0"/>
              <a:t>923</a:t>
            </a:r>
            <a:r>
              <a:rPr lang="en-US" dirty="0" smtClean="0"/>
              <a:t>-		       1</a:t>
            </a:r>
            <a:r>
              <a:rPr lang="pl-PL" dirty="0" smtClean="0"/>
              <a:t>977</a:t>
            </a:r>
            <a:endParaRPr lang="en-US" dirty="0"/>
          </a:p>
          <a:p>
            <a:pPr marL="0"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endParaRPr lang="en-US" dirty="0"/>
          </a:p>
          <a:p>
            <a:pPr marL="0" indent="0" eaLnBrk="1" fontAlgn="auto" hangingPunct="1">
              <a:spcAft>
                <a:spcPts val="0"/>
              </a:spcAft>
              <a:buFont typeface="Arial" pitchFamily="34" charset="0"/>
              <a:buNone/>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1"/>
          <p:cNvPicPr>
            <a:picLocks noChangeAspect="1"/>
          </p:cNvPicPr>
          <p:nvPr/>
        </p:nvPicPr>
        <p:blipFill>
          <a:blip r:embed="rId3"/>
          <a:srcRect l="1453" t="17664" r="2919" b="3938"/>
          <a:stretch>
            <a:fillRect/>
          </a:stretch>
        </p:blipFill>
        <p:spPr bwMode="auto">
          <a:xfrm>
            <a:off x="228600" y="849313"/>
            <a:ext cx="8763000" cy="5399087"/>
          </a:xfrm>
          <a:prstGeom prst="rect">
            <a:avLst/>
          </a:prstGeom>
          <a:noFill/>
          <a:ln w="9525">
            <a:noFill/>
            <a:miter lim="800000"/>
            <a:headEnd/>
            <a:tailEnd/>
          </a:ln>
        </p:spPr>
      </p:pic>
      <p:sp>
        <p:nvSpPr>
          <p:cNvPr id="3" name="Oval 2"/>
          <p:cNvSpPr/>
          <p:nvPr/>
        </p:nvSpPr>
        <p:spPr>
          <a:xfrm>
            <a:off x="1752600" y="2819400"/>
            <a:ext cx="12954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9093" name="TextBox 4"/>
          <p:cNvSpPr txBox="1">
            <a:spLocks noChangeArrowheads="1"/>
          </p:cNvSpPr>
          <p:nvPr/>
        </p:nvSpPr>
        <p:spPr bwMode="auto">
          <a:xfrm>
            <a:off x="3352800" y="425450"/>
            <a:ext cx="3048000" cy="522288"/>
          </a:xfrm>
          <a:prstGeom prst="rect">
            <a:avLst/>
          </a:prstGeom>
          <a:noFill/>
          <a:ln w="9525">
            <a:noFill/>
            <a:miter lim="800000"/>
            <a:headEnd/>
            <a:tailEnd/>
          </a:ln>
        </p:spPr>
        <p:txBody>
          <a:bodyPr>
            <a:spAutoFit/>
          </a:bodyPr>
          <a:lstStyle/>
          <a:p>
            <a:pPr algn="ctr"/>
            <a:r>
              <a:rPr lang="en-US" sz="2800" b="1" dirty="0" err="1" smtClean="0">
                <a:solidFill>
                  <a:srgbClr val="7030A0"/>
                </a:solidFill>
                <a:latin typeface="Calibri" pitchFamily="34" charset="0"/>
              </a:rPr>
              <a:t>Ejercicio</a:t>
            </a:r>
            <a:r>
              <a:rPr lang="en-US" sz="2800" b="1" dirty="0" smtClean="0">
                <a:solidFill>
                  <a:srgbClr val="7030A0"/>
                </a:solidFill>
                <a:latin typeface="Calibri" pitchFamily="34" charset="0"/>
              </a:rPr>
              <a:t> 2</a:t>
            </a:r>
            <a:endParaRPr lang="en-US" sz="2800" b="1" dirty="0">
              <a:solidFill>
                <a:srgbClr val="7030A0"/>
              </a:solidFill>
              <a:latin typeface="Calibri" pitchFamily="34" charset="0"/>
            </a:endParaRP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Fechas</a:t>
            </a:r>
            <a:r>
              <a:rPr lang="en-US" dirty="0" smtClean="0"/>
              <a:t> </a:t>
            </a:r>
            <a:r>
              <a:rPr lang="en-US" dirty="0" err="1" smtClean="0"/>
              <a:t>asociadas</a:t>
            </a:r>
            <a:r>
              <a:rPr lang="en-US" dirty="0" smtClean="0"/>
              <a:t> con Personas</a:t>
            </a:r>
            <a:br>
              <a:rPr lang="en-US" dirty="0" smtClean="0"/>
            </a:br>
            <a:r>
              <a:rPr lang="en-US" dirty="0" smtClean="0"/>
              <a:t>(RDA 9.3) </a:t>
            </a:r>
            <a:endParaRPr lang="en-US" dirty="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Como </a:t>
            </a:r>
            <a:r>
              <a:rPr lang="en-US" dirty="0" err="1" smtClean="0"/>
              <a:t>elemento</a:t>
            </a:r>
            <a:r>
              <a:rPr lang="en-US" dirty="0" smtClean="0"/>
              <a:t> </a:t>
            </a:r>
            <a:r>
              <a:rPr lang="en-US" dirty="0" err="1" smtClean="0"/>
              <a:t>núcleo</a:t>
            </a:r>
            <a:r>
              <a:rPr lang="en-US" dirty="0" smtClean="0"/>
              <a:t>, </a:t>
            </a:r>
            <a:r>
              <a:rPr lang="en-US" dirty="0" err="1" smtClean="0"/>
              <a:t>las</a:t>
            </a:r>
            <a:r>
              <a:rPr lang="en-US" dirty="0" smtClean="0"/>
              <a:t> </a:t>
            </a:r>
            <a:r>
              <a:rPr lang="en-US" dirty="0" err="1" smtClean="0"/>
              <a:t>fechas</a:t>
            </a:r>
            <a:r>
              <a:rPr lang="en-US" dirty="0" smtClean="0"/>
              <a:t> de </a:t>
            </a:r>
            <a:r>
              <a:rPr lang="en-US" dirty="0" err="1" smtClean="0"/>
              <a:t>nacimiento</a:t>
            </a:r>
            <a:r>
              <a:rPr lang="en-US" dirty="0" smtClean="0"/>
              <a:t> y </a:t>
            </a:r>
            <a:r>
              <a:rPr lang="en-US" dirty="0" err="1" smtClean="0"/>
              <a:t>muerte</a:t>
            </a:r>
            <a:r>
              <a:rPr lang="en-US" dirty="0" smtClean="0"/>
              <a:t> </a:t>
            </a:r>
            <a:r>
              <a:rPr lang="en-US" dirty="0" err="1" smtClean="0"/>
              <a:t>deben</a:t>
            </a:r>
            <a:r>
              <a:rPr lang="en-US" dirty="0" smtClean="0"/>
              <a:t> </a:t>
            </a:r>
            <a:r>
              <a:rPr lang="en-US" dirty="0" err="1" smtClean="0"/>
              <a:t>registrarse</a:t>
            </a:r>
            <a:r>
              <a:rPr lang="en-US" dirty="0" smtClean="0"/>
              <a:t> </a:t>
            </a:r>
            <a:r>
              <a:rPr lang="en-US" dirty="0" err="1" smtClean="0"/>
              <a:t>si</a:t>
            </a:r>
            <a:r>
              <a:rPr lang="en-US" dirty="0" smtClean="0"/>
              <a:t> la </a:t>
            </a:r>
            <a:r>
              <a:rPr lang="en-US" dirty="0" err="1" smtClean="0"/>
              <a:t>información</a:t>
            </a:r>
            <a:r>
              <a:rPr lang="en-US" dirty="0" smtClean="0"/>
              <a:t> </a:t>
            </a:r>
            <a:r>
              <a:rPr lang="en-US" dirty="0" err="1" smtClean="0"/>
              <a:t>está</a:t>
            </a:r>
            <a:r>
              <a:rPr lang="en-US" dirty="0" smtClean="0"/>
              <a:t> </a:t>
            </a:r>
            <a:r>
              <a:rPr lang="en-US" dirty="0" err="1" smtClean="0"/>
              <a:t>disponible</a:t>
            </a:r>
            <a:r>
              <a:rPr lang="en-US" dirty="0" smtClean="0"/>
              <a:t> en </a:t>
            </a:r>
            <a:r>
              <a:rPr lang="en-US" dirty="0" err="1" smtClean="0"/>
              <a:t>cualquier</a:t>
            </a:r>
            <a:r>
              <a:rPr lang="en-US" dirty="0" smtClean="0"/>
              <a:t> </a:t>
            </a:r>
            <a:r>
              <a:rPr lang="en-US" dirty="0" err="1" smtClean="0"/>
              <a:t>fuente</a:t>
            </a:r>
            <a:endParaRPr lang="en-US" dirty="0" smtClean="0"/>
          </a:p>
          <a:p>
            <a:pPr marL="0" indent="0" eaLnBrk="1" fontAlgn="auto" hangingPunct="1">
              <a:spcAft>
                <a:spcPts val="0"/>
              </a:spcAft>
              <a:buFont typeface="Arial" pitchFamily="34" charset="0"/>
              <a:buNone/>
              <a:defRPr/>
            </a:pPr>
            <a:r>
              <a:rPr lang="en-US" dirty="0" smtClean="0"/>
              <a:t>	046</a:t>
            </a:r>
            <a:r>
              <a:rPr lang="en-US" dirty="0"/>
              <a:t>	$f </a:t>
            </a:r>
            <a:r>
              <a:rPr lang="en-US" dirty="0" smtClean="0"/>
              <a:t>– </a:t>
            </a:r>
            <a:r>
              <a:rPr lang="en-US" dirty="0" err="1" smtClean="0"/>
              <a:t>Fecha</a:t>
            </a:r>
            <a:r>
              <a:rPr lang="en-US" dirty="0" smtClean="0"/>
              <a:t> de </a:t>
            </a:r>
            <a:r>
              <a:rPr lang="en-US" dirty="0" err="1" smtClean="0"/>
              <a:t>nacimiento</a:t>
            </a:r>
            <a:endParaRPr lang="en-US" dirty="0"/>
          </a:p>
          <a:p>
            <a:pPr marL="0" indent="0" eaLnBrk="1" fontAlgn="auto" hangingPunct="1">
              <a:spcAft>
                <a:spcPts val="0"/>
              </a:spcAft>
              <a:buFont typeface="Arial" pitchFamily="34" charset="0"/>
              <a:buNone/>
              <a:defRPr/>
            </a:pPr>
            <a:r>
              <a:rPr lang="en-US" dirty="0"/>
              <a:t>		$g </a:t>
            </a:r>
            <a:r>
              <a:rPr lang="en-US" dirty="0" smtClean="0"/>
              <a:t>– </a:t>
            </a:r>
            <a:r>
              <a:rPr lang="en-US" dirty="0" err="1" smtClean="0"/>
              <a:t>Fecha</a:t>
            </a:r>
            <a:r>
              <a:rPr lang="en-US" dirty="0" smtClean="0"/>
              <a:t> de </a:t>
            </a:r>
            <a:r>
              <a:rPr lang="en-US" dirty="0" err="1" smtClean="0"/>
              <a:t>muerte</a:t>
            </a:r>
            <a:endParaRPr lang="en-US" dirty="0"/>
          </a:p>
          <a:p>
            <a:pPr marL="0" indent="0"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Char char="•"/>
              <a:defRPr/>
            </a:pPr>
            <a:r>
              <a:rPr lang="en-US" dirty="0" err="1" smtClean="0"/>
              <a:t>Añada</a:t>
            </a:r>
            <a:r>
              <a:rPr lang="en-US" dirty="0" smtClean="0"/>
              <a:t> al </a:t>
            </a:r>
            <a:r>
              <a:rPr lang="en-US" dirty="0" err="1" smtClean="0"/>
              <a:t>nombre</a:t>
            </a:r>
            <a:r>
              <a:rPr lang="en-US" dirty="0" smtClean="0"/>
              <a:t> </a:t>
            </a:r>
            <a:r>
              <a:rPr lang="en-US" dirty="0" err="1" smtClean="0"/>
              <a:t>preferido</a:t>
            </a:r>
            <a:r>
              <a:rPr lang="en-US" dirty="0" smtClean="0"/>
              <a:t> </a:t>
            </a:r>
            <a:r>
              <a:rPr lang="en-US" dirty="0" err="1" smtClean="0"/>
              <a:t>si</a:t>
            </a:r>
            <a:r>
              <a:rPr lang="en-US" dirty="0" smtClean="0"/>
              <a:t> </a:t>
            </a:r>
            <a:r>
              <a:rPr lang="en-US" dirty="0" err="1" smtClean="0"/>
              <a:t>está</a:t>
            </a:r>
            <a:r>
              <a:rPr lang="en-US" dirty="0" smtClean="0"/>
              <a:t> </a:t>
            </a:r>
            <a:r>
              <a:rPr lang="en-US" dirty="0" err="1" smtClean="0"/>
              <a:t>disponible</a:t>
            </a:r>
            <a:endParaRPr lang="en-US" dirty="0"/>
          </a:p>
          <a:p>
            <a:pPr marL="0" indent="0" eaLnBrk="1" fontAlgn="auto" hangingPunct="1">
              <a:spcAft>
                <a:spcPts val="0"/>
              </a:spcAft>
              <a:buFont typeface="Arial" pitchFamily="34" charset="0"/>
              <a:buNone/>
              <a:defRPr/>
            </a:pPr>
            <a:endParaRPr lang="en-US" dirty="0" smtClean="0"/>
          </a:p>
          <a:p>
            <a:pPr marL="0" indent="0" eaLnBrk="1" fontAlgn="auto" hangingPunct="1">
              <a:spcAft>
                <a:spcPts val="0"/>
              </a:spcAft>
              <a:buFont typeface="Arial" pitchFamily="34" charset="0"/>
              <a:buNone/>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Registro</a:t>
            </a:r>
            <a:r>
              <a:rPr lang="en-US" dirty="0" smtClean="0"/>
              <a:t> de </a:t>
            </a:r>
            <a:r>
              <a:rPr lang="en-US" dirty="0" err="1" smtClean="0"/>
              <a:t>fechas</a:t>
            </a:r>
            <a:r>
              <a:rPr lang="en-US" dirty="0" smtClean="0"/>
              <a:t> </a:t>
            </a:r>
            <a:br>
              <a:rPr lang="en-US" dirty="0" smtClean="0"/>
            </a:br>
            <a:r>
              <a:rPr lang="en-US" dirty="0" smtClean="0"/>
              <a:t>(LC-PCC </a:t>
            </a:r>
            <a:r>
              <a:rPr lang="en-US" dirty="0"/>
              <a:t>PS </a:t>
            </a:r>
            <a:r>
              <a:rPr lang="en-US" dirty="0" smtClean="0"/>
              <a:t>de 9.3.1.3)</a:t>
            </a:r>
            <a:endParaRPr lang="en-US" dirty="0"/>
          </a:p>
        </p:txBody>
      </p:sp>
      <p:pic>
        <p:nvPicPr>
          <p:cNvPr id="93186" name="Content Placeholder 3"/>
          <p:cNvPicPr>
            <a:picLocks noGrp="1" noChangeAspect="1"/>
          </p:cNvPicPr>
          <p:nvPr>
            <p:ph idx="1"/>
          </p:nvPr>
        </p:nvPicPr>
        <p:blipFill>
          <a:blip r:embed="rId3"/>
          <a:srcRect/>
          <a:stretch>
            <a:fillRect/>
          </a:stretch>
        </p:blipFill>
        <p:spPr>
          <a:xfrm>
            <a:off x="1222375" y="1400175"/>
            <a:ext cx="6699250" cy="2971800"/>
          </a:xfrm>
        </p:spPr>
      </p:pic>
      <p:sp>
        <p:nvSpPr>
          <p:cNvPr id="5" name="Rounded Rectangle 4"/>
          <p:cNvSpPr/>
          <p:nvPr/>
        </p:nvSpPr>
        <p:spPr>
          <a:xfrm>
            <a:off x="2286000" y="2209800"/>
            <a:ext cx="838200" cy="2162175"/>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ounded Rectangle 5"/>
          <p:cNvSpPr/>
          <p:nvPr/>
        </p:nvSpPr>
        <p:spPr>
          <a:xfrm>
            <a:off x="3124200" y="2209800"/>
            <a:ext cx="4572000" cy="2162175"/>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3189" name="Picture 6"/>
          <p:cNvPicPr>
            <a:picLocks noChangeAspect="1"/>
          </p:cNvPicPr>
          <p:nvPr/>
        </p:nvPicPr>
        <p:blipFill>
          <a:blip r:embed="rId4"/>
          <a:srcRect/>
          <a:stretch>
            <a:fillRect/>
          </a:stretch>
        </p:blipFill>
        <p:spPr bwMode="auto">
          <a:xfrm>
            <a:off x="1222375" y="4576763"/>
            <a:ext cx="6699250" cy="1828800"/>
          </a:xfrm>
          <a:prstGeom prst="rect">
            <a:avLst/>
          </a:prstGeom>
          <a:noFill/>
          <a:ln w="9525">
            <a:noFill/>
            <a:miter lim="800000"/>
            <a:headEnd/>
            <a:tailEnd/>
          </a:ln>
        </p:spPr>
      </p:pic>
      <p:sp>
        <p:nvSpPr>
          <p:cNvPr id="8" name="Rounded Rectangle 7"/>
          <p:cNvSpPr/>
          <p:nvPr/>
        </p:nvSpPr>
        <p:spPr>
          <a:xfrm>
            <a:off x="2133600" y="4941888"/>
            <a:ext cx="990600" cy="1414462"/>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ounded Rectangle 8"/>
          <p:cNvSpPr/>
          <p:nvPr/>
        </p:nvSpPr>
        <p:spPr>
          <a:xfrm>
            <a:off x="3124200" y="4941888"/>
            <a:ext cx="1143000" cy="1414462"/>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p:txBody>
          <a:bodyPr/>
          <a:lstStyle/>
          <a:p>
            <a:pPr eaLnBrk="1" hangingPunct="1"/>
            <a:r>
              <a:rPr lang="en-US" dirty="0" err="1" smtClean="0"/>
              <a:t>Fechas</a:t>
            </a:r>
            <a:r>
              <a:rPr lang="en-US" dirty="0" smtClean="0"/>
              <a:t> </a:t>
            </a:r>
            <a:r>
              <a:rPr lang="en-US" dirty="0" err="1" smtClean="0"/>
              <a:t>asociadas</a:t>
            </a:r>
            <a:r>
              <a:rPr lang="en-US" dirty="0" smtClean="0"/>
              <a:t> con Personas</a:t>
            </a:r>
          </a:p>
        </p:txBody>
      </p:sp>
      <p:sp>
        <p:nvSpPr>
          <p:cNvPr id="95234" name="Content Placeholder 2"/>
          <p:cNvSpPr>
            <a:spLocks noGrp="1"/>
          </p:cNvSpPr>
          <p:nvPr>
            <p:ph idx="1"/>
          </p:nvPr>
        </p:nvSpPr>
        <p:spPr>
          <a:xfrm>
            <a:off x="457200" y="1600200"/>
            <a:ext cx="8153400" cy="4222750"/>
          </a:xfrm>
        </p:spPr>
        <p:txBody>
          <a:bodyPr/>
          <a:lstStyle/>
          <a:p>
            <a:pPr eaLnBrk="1" hangingPunct="1"/>
            <a:endParaRPr lang="en-US" smtClean="0"/>
          </a:p>
        </p:txBody>
      </p:sp>
      <p:pic>
        <p:nvPicPr>
          <p:cNvPr id="95237" name="Picture 7"/>
          <p:cNvPicPr>
            <a:picLocks noChangeAspect="1" noChangeArrowheads="1"/>
          </p:cNvPicPr>
          <p:nvPr/>
        </p:nvPicPr>
        <p:blipFill>
          <a:blip r:embed="rId3"/>
          <a:srcRect l="3099" t="19681" r="25162" b="41667"/>
          <a:stretch>
            <a:fillRect/>
          </a:stretch>
        </p:blipFill>
        <p:spPr bwMode="auto">
          <a:xfrm>
            <a:off x="457200" y="1403350"/>
            <a:ext cx="8229600" cy="3429000"/>
          </a:xfrm>
          <a:prstGeom prst="rect">
            <a:avLst/>
          </a:prstGeom>
          <a:noFill/>
          <a:ln w="9525">
            <a:noFill/>
            <a:miter lim="800000"/>
            <a:headEnd/>
            <a:tailEnd/>
          </a:ln>
        </p:spPr>
      </p:pic>
      <p:pic>
        <p:nvPicPr>
          <p:cNvPr id="95238" name="Picture 8"/>
          <p:cNvPicPr>
            <a:picLocks noChangeAspect="1" noChangeArrowheads="1"/>
          </p:cNvPicPr>
          <p:nvPr/>
        </p:nvPicPr>
        <p:blipFill>
          <a:blip r:embed="rId3"/>
          <a:srcRect l="3099" t="84575" r="2777" b="8687"/>
          <a:stretch>
            <a:fillRect/>
          </a:stretch>
        </p:blipFill>
        <p:spPr bwMode="auto">
          <a:xfrm>
            <a:off x="457200" y="5213350"/>
            <a:ext cx="8229600" cy="609600"/>
          </a:xfrm>
          <a:prstGeom prst="rect">
            <a:avLst/>
          </a:prstGeom>
          <a:noFill/>
          <a:ln w="9525">
            <a:noFill/>
            <a:miter lim="800000"/>
            <a:headEnd/>
            <a:tailEnd/>
          </a:ln>
        </p:spPr>
      </p:pic>
      <p:sp>
        <p:nvSpPr>
          <p:cNvPr id="10" name="Oval 9"/>
          <p:cNvSpPr/>
          <p:nvPr/>
        </p:nvSpPr>
        <p:spPr>
          <a:xfrm>
            <a:off x="1676400" y="2209800"/>
            <a:ext cx="990600" cy="38100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Rounded Rectangle 10"/>
          <p:cNvSpPr/>
          <p:nvPr/>
        </p:nvSpPr>
        <p:spPr>
          <a:xfrm>
            <a:off x="990600" y="1927225"/>
            <a:ext cx="1447800" cy="29845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Rounded Rectangle 12"/>
          <p:cNvSpPr/>
          <p:nvPr/>
        </p:nvSpPr>
        <p:spPr>
          <a:xfrm>
            <a:off x="3429000" y="5213350"/>
            <a:ext cx="22098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ed Rectangle 13"/>
          <p:cNvSpPr/>
          <p:nvPr/>
        </p:nvSpPr>
        <p:spPr>
          <a:xfrm>
            <a:off x="8458200" y="5441950"/>
            <a:ext cx="228600" cy="1524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Rounded Rectangle 14"/>
          <p:cNvSpPr/>
          <p:nvPr/>
        </p:nvSpPr>
        <p:spPr>
          <a:xfrm>
            <a:off x="914400" y="5594350"/>
            <a:ext cx="6858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pPr eaLnBrk="1" hangingPunct="1"/>
            <a:r>
              <a:rPr lang="en-US" dirty="0" err="1"/>
              <a:t>Fechas</a:t>
            </a:r>
            <a:r>
              <a:rPr lang="en-US" dirty="0"/>
              <a:t> </a:t>
            </a:r>
            <a:r>
              <a:rPr lang="en-US" dirty="0" err="1"/>
              <a:t>asociadas</a:t>
            </a:r>
            <a:r>
              <a:rPr lang="en-US" dirty="0"/>
              <a:t> con Personas</a:t>
            </a:r>
            <a:endParaRPr lang="en-US" dirty="0" smtClean="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t>Si no se </a:t>
            </a:r>
            <a:r>
              <a:rPr lang="en-US" dirty="0" err="1" smtClean="0"/>
              <a:t>conocen</a:t>
            </a:r>
            <a:r>
              <a:rPr lang="en-US" dirty="0" smtClean="0"/>
              <a:t> </a:t>
            </a:r>
            <a:r>
              <a:rPr lang="en-US" dirty="0" err="1" smtClean="0"/>
              <a:t>las</a:t>
            </a:r>
            <a:r>
              <a:rPr lang="en-US" dirty="0" smtClean="0"/>
              <a:t> </a:t>
            </a:r>
            <a:r>
              <a:rPr lang="en-US" dirty="0" err="1" smtClean="0"/>
              <a:t>fechas</a:t>
            </a:r>
            <a:r>
              <a:rPr lang="en-US" dirty="0" smtClean="0"/>
              <a:t> de </a:t>
            </a:r>
            <a:r>
              <a:rPr lang="en-US" dirty="0" err="1" smtClean="0"/>
              <a:t>nacimiento</a:t>
            </a:r>
            <a:r>
              <a:rPr lang="en-US" dirty="0" smtClean="0"/>
              <a:t> y </a:t>
            </a:r>
            <a:r>
              <a:rPr lang="en-US" dirty="0" err="1" smtClean="0"/>
              <a:t>fallecimiento</a:t>
            </a:r>
            <a:r>
              <a:rPr lang="en-US" dirty="0" smtClean="0"/>
              <a:t> de </a:t>
            </a:r>
            <a:r>
              <a:rPr lang="en-US" dirty="0" err="1" smtClean="0"/>
              <a:t>una</a:t>
            </a:r>
            <a:r>
              <a:rPr lang="en-US" dirty="0" smtClean="0"/>
              <a:t> persona, </a:t>
            </a:r>
            <a:r>
              <a:rPr lang="en-US" dirty="0" err="1" smtClean="0"/>
              <a:t>registre</a:t>
            </a:r>
            <a:r>
              <a:rPr lang="en-US" dirty="0" smtClean="0"/>
              <a:t> en </a:t>
            </a:r>
            <a:r>
              <a:rPr lang="en-US" dirty="0" err="1" smtClean="0"/>
              <a:t>su</a:t>
            </a:r>
            <a:r>
              <a:rPr lang="en-US" dirty="0" smtClean="0"/>
              <a:t> </a:t>
            </a:r>
            <a:r>
              <a:rPr lang="en-US" dirty="0" err="1" smtClean="0"/>
              <a:t>lugar</a:t>
            </a:r>
            <a:r>
              <a:rPr lang="en-US" dirty="0" smtClean="0"/>
              <a:t> </a:t>
            </a:r>
            <a:r>
              <a:rPr lang="en-US" dirty="0" err="1" smtClean="0"/>
              <a:t>una</a:t>
            </a:r>
            <a:r>
              <a:rPr lang="en-US" dirty="0" smtClean="0"/>
              <a:t> </a:t>
            </a:r>
            <a:r>
              <a:rPr lang="en-US" dirty="0" err="1" smtClean="0"/>
              <a:t>fecha</a:t>
            </a:r>
            <a:r>
              <a:rPr lang="en-US" dirty="0" smtClean="0"/>
              <a:t> o el </a:t>
            </a:r>
            <a:r>
              <a:rPr lang="en-US" dirty="0" err="1" smtClean="0"/>
              <a:t>rango</a:t>
            </a:r>
            <a:r>
              <a:rPr lang="en-US" dirty="0" smtClean="0"/>
              <a:t> de </a:t>
            </a:r>
            <a:r>
              <a:rPr lang="en-US" dirty="0" err="1" smtClean="0"/>
              <a:t>fechas</a:t>
            </a:r>
            <a:r>
              <a:rPr lang="en-US" dirty="0" smtClean="0"/>
              <a:t> </a:t>
            </a:r>
            <a:r>
              <a:rPr lang="en-US" dirty="0" err="1" smtClean="0"/>
              <a:t>que</a:t>
            </a:r>
            <a:r>
              <a:rPr lang="en-US" dirty="0" smtClean="0"/>
              <a:t> </a:t>
            </a:r>
            <a:r>
              <a:rPr lang="en-US" dirty="0" err="1" smtClean="0"/>
              <a:t>indiquen</a:t>
            </a:r>
            <a:r>
              <a:rPr lang="en-US" dirty="0" smtClean="0"/>
              <a:t> el </a:t>
            </a:r>
            <a:r>
              <a:rPr lang="en-US" u="sng" dirty="0" err="1" smtClean="0"/>
              <a:t>periodo</a:t>
            </a:r>
            <a:r>
              <a:rPr lang="en-US" u="sng" dirty="0" smtClean="0"/>
              <a:t> de </a:t>
            </a:r>
            <a:r>
              <a:rPr lang="en-US" u="sng" dirty="0" err="1" smtClean="0"/>
              <a:t>actividad</a:t>
            </a:r>
            <a:r>
              <a:rPr lang="en-US" dirty="0" smtClean="0"/>
              <a:t> de la persona (RDA 9.3.4.3)</a:t>
            </a:r>
          </a:p>
          <a:p>
            <a:pPr marL="0" indent="0" eaLnBrk="1" fontAlgn="auto" hangingPunct="1">
              <a:spcAft>
                <a:spcPts val="0"/>
              </a:spcAft>
              <a:buFont typeface="Arial" pitchFamily="34" charset="0"/>
              <a:buNone/>
              <a:defRPr/>
            </a:pPr>
            <a:r>
              <a:rPr lang="en-US" dirty="0" smtClean="0"/>
              <a:t>	046</a:t>
            </a:r>
            <a:r>
              <a:rPr lang="en-US" dirty="0"/>
              <a:t>	</a:t>
            </a:r>
            <a:r>
              <a:rPr lang="en-US" dirty="0" smtClean="0"/>
              <a:t>$s – </a:t>
            </a:r>
            <a:r>
              <a:rPr lang="en-US" dirty="0" err="1" smtClean="0"/>
              <a:t>Inicio</a:t>
            </a:r>
            <a:r>
              <a:rPr lang="en-US" dirty="0" smtClean="0"/>
              <a:t> del </a:t>
            </a:r>
            <a:r>
              <a:rPr lang="en-US" dirty="0" err="1" smtClean="0"/>
              <a:t>periodo</a:t>
            </a:r>
            <a:r>
              <a:rPr lang="en-US" dirty="0" smtClean="0"/>
              <a:t>  </a:t>
            </a:r>
            <a:endParaRPr lang="en-US" dirty="0"/>
          </a:p>
          <a:p>
            <a:pPr marL="0" indent="0" eaLnBrk="1" fontAlgn="auto" hangingPunct="1">
              <a:spcAft>
                <a:spcPts val="0"/>
              </a:spcAft>
              <a:buFont typeface="Arial" pitchFamily="34" charset="0"/>
              <a:buNone/>
              <a:defRPr/>
            </a:pPr>
            <a:r>
              <a:rPr lang="en-US" dirty="0"/>
              <a:t>		</a:t>
            </a:r>
            <a:r>
              <a:rPr lang="en-US" dirty="0" smtClean="0"/>
              <a:t>$t – </a:t>
            </a:r>
            <a:r>
              <a:rPr lang="en-US" dirty="0"/>
              <a:t>F</a:t>
            </a:r>
            <a:r>
              <a:rPr lang="en-US" dirty="0" smtClean="0"/>
              <a:t>inal del </a:t>
            </a:r>
            <a:r>
              <a:rPr lang="en-US" dirty="0" err="1" smtClean="0"/>
              <a:t>periodo</a:t>
            </a:r>
            <a:endParaRPr lang="en-US" dirty="0"/>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err="1" smtClean="0"/>
              <a:t>Agregue</a:t>
            </a:r>
            <a:r>
              <a:rPr lang="en-US" dirty="0" smtClean="0"/>
              <a:t> al </a:t>
            </a:r>
            <a:r>
              <a:rPr lang="en-US" dirty="0" err="1" smtClean="0"/>
              <a:t>nombre</a:t>
            </a:r>
            <a:r>
              <a:rPr lang="en-US" dirty="0" smtClean="0"/>
              <a:t> </a:t>
            </a:r>
            <a:r>
              <a:rPr lang="en-US" dirty="0" err="1" smtClean="0"/>
              <a:t>preferido</a:t>
            </a:r>
            <a:r>
              <a:rPr lang="en-US" dirty="0" smtClean="0"/>
              <a:t> </a:t>
            </a:r>
            <a:r>
              <a:rPr lang="en-US" dirty="0" err="1" smtClean="0"/>
              <a:t>solamente</a:t>
            </a:r>
            <a:r>
              <a:rPr lang="en-US" dirty="0" smtClean="0"/>
              <a:t> </a:t>
            </a:r>
            <a:r>
              <a:rPr lang="en-US" dirty="0" err="1" smtClean="0"/>
              <a:t>si</a:t>
            </a:r>
            <a:r>
              <a:rPr lang="en-US" dirty="0" smtClean="0"/>
              <a:t> </a:t>
            </a:r>
            <a:r>
              <a:rPr lang="en-US" dirty="0" err="1" smtClean="0"/>
              <a:t>es</a:t>
            </a:r>
            <a:r>
              <a:rPr lang="en-US" dirty="0" smtClean="0"/>
              <a:t> </a:t>
            </a:r>
            <a:r>
              <a:rPr lang="en-US" dirty="0" err="1" smtClean="0"/>
              <a:t>necesario</a:t>
            </a:r>
            <a:r>
              <a:rPr lang="en-US" dirty="0" smtClean="0"/>
              <a:t> </a:t>
            </a:r>
            <a:r>
              <a:rPr lang="en-US" dirty="0" err="1" smtClean="0"/>
              <a:t>para</a:t>
            </a:r>
            <a:r>
              <a:rPr lang="en-US" dirty="0" smtClean="0"/>
              <a:t> </a:t>
            </a:r>
            <a:r>
              <a:rPr lang="en-US" dirty="0" err="1" smtClean="0"/>
              <a:t>diferenciar</a:t>
            </a:r>
            <a:r>
              <a:rPr lang="en-US" dirty="0" smtClean="0"/>
              <a:t> de </a:t>
            </a:r>
            <a:r>
              <a:rPr lang="en-US" dirty="0" err="1" smtClean="0"/>
              <a:t>otro</a:t>
            </a:r>
            <a:r>
              <a:rPr lang="en-US" dirty="0" smtClean="0"/>
              <a:t> </a:t>
            </a:r>
            <a:r>
              <a:rPr lang="en-US" dirty="0" err="1" smtClean="0"/>
              <a:t>nombre</a:t>
            </a:r>
            <a:r>
              <a:rPr lang="en-US" dirty="0" smtClean="0"/>
              <a:t> </a:t>
            </a:r>
            <a:r>
              <a:rPr lang="en-US" dirty="0" err="1" smtClean="0"/>
              <a:t>idéntico</a:t>
            </a:r>
            <a:endParaRPr lang="en-US" dirty="0"/>
          </a:p>
          <a:p>
            <a:pPr eaLnBrk="1" fontAlgn="auto" hangingPunct="1">
              <a:spcAft>
                <a:spcPts val="0"/>
              </a:spcAft>
              <a:buFont typeface="Arial" pitchFamily="34" charset="0"/>
              <a:buChar char="•"/>
              <a:defRPr/>
            </a:pPr>
            <a:endParaRPr lang="en-US" dirty="0" smtClean="0"/>
          </a:p>
          <a:p>
            <a:pPr marL="0" indent="0" eaLnBrk="1" fontAlgn="auto" hangingPunct="1">
              <a:spcAft>
                <a:spcPts val="0"/>
              </a:spcAft>
              <a:buFont typeface="Arial" pitchFamily="34" charset="0"/>
              <a:buNone/>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p:txBody>
          <a:bodyPr/>
          <a:lstStyle/>
          <a:p>
            <a:pPr eaLnBrk="1" hangingPunct="1"/>
            <a:r>
              <a:rPr lang="en-US" dirty="0" smtClean="0"/>
              <a:t>Forma </a:t>
            </a:r>
            <a:r>
              <a:rPr lang="en-US" dirty="0" err="1" smtClean="0"/>
              <a:t>más</a:t>
            </a:r>
            <a:r>
              <a:rPr lang="en-US" dirty="0" smtClean="0"/>
              <a:t> </a:t>
            </a:r>
            <a:r>
              <a:rPr lang="en-US" dirty="0" err="1" smtClean="0"/>
              <a:t>completa</a:t>
            </a:r>
            <a:r>
              <a:rPr lang="en-US" dirty="0" smtClean="0"/>
              <a:t> del </a:t>
            </a:r>
            <a:r>
              <a:rPr lang="en-US" dirty="0" err="1" smtClean="0"/>
              <a:t>Nombre</a:t>
            </a:r>
            <a:r>
              <a:rPr lang="en-US" dirty="0" smtClean="0"/>
              <a:t> (RDA 9.5)</a:t>
            </a: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dirty="0" err="1" smtClean="0"/>
              <a:t>Definición</a:t>
            </a:r>
            <a:r>
              <a:rPr lang="en-US" dirty="0" smtClean="0"/>
              <a:t>:</a:t>
            </a:r>
          </a:p>
          <a:p>
            <a:pPr lvl="1" eaLnBrk="1" fontAlgn="auto" hangingPunct="1">
              <a:spcAft>
                <a:spcPts val="0"/>
              </a:spcAft>
              <a:buFont typeface="Arial" pitchFamily="34" charset="0"/>
              <a:buChar char="•"/>
              <a:defRPr/>
            </a:pPr>
            <a:r>
              <a:rPr lang="en-US" dirty="0" smtClean="0"/>
              <a:t>La forma </a:t>
            </a:r>
            <a:r>
              <a:rPr lang="en-US" dirty="0" err="1" smtClean="0"/>
              <a:t>más</a:t>
            </a:r>
            <a:r>
              <a:rPr lang="en-US" dirty="0" smtClean="0"/>
              <a:t> </a:t>
            </a:r>
            <a:r>
              <a:rPr lang="en-US" dirty="0" err="1" smtClean="0"/>
              <a:t>completa</a:t>
            </a:r>
            <a:r>
              <a:rPr lang="en-US" dirty="0" smtClean="0"/>
              <a:t> de </a:t>
            </a:r>
            <a:r>
              <a:rPr lang="en-US" dirty="0" err="1" smtClean="0"/>
              <a:t>una</a:t>
            </a:r>
            <a:r>
              <a:rPr lang="en-US" dirty="0" smtClean="0"/>
              <a:t> parte del </a:t>
            </a:r>
            <a:r>
              <a:rPr lang="en-US" dirty="0" err="1" smtClean="0"/>
              <a:t>nombre</a:t>
            </a:r>
            <a:r>
              <a:rPr lang="en-US" dirty="0" smtClean="0"/>
              <a:t>, </a:t>
            </a:r>
            <a:r>
              <a:rPr lang="en-US" dirty="0" err="1" smtClean="0"/>
              <a:t>representada</a:t>
            </a:r>
            <a:r>
              <a:rPr lang="en-US" dirty="0" smtClean="0"/>
              <a:t> </a:t>
            </a:r>
            <a:r>
              <a:rPr lang="en-US" dirty="0" err="1" smtClean="0"/>
              <a:t>por</a:t>
            </a:r>
            <a:r>
              <a:rPr lang="en-US" dirty="0" smtClean="0"/>
              <a:t> </a:t>
            </a:r>
            <a:r>
              <a:rPr lang="en-US" dirty="0" err="1" smtClean="0"/>
              <a:t>una</a:t>
            </a:r>
            <a:r>
              <a:rPr lang="en-US" dirty="0" smtClean="0"/>
              <a:t> </a:t>
            </a:r>
            <a:r>
              <a:rPr lang="en-US" dirty="0" err="1" smtClean="0"/>
              <a:t>inicial</a:t>
            </a:r>
            <a:r>
              <a:rPr lang="en-US" dirty="0" smtClean="0"/>
              <a:t> o </a:t>
            </a:r>
            <a:r>
              <a:rPr lang="en-US" dirty="0" err="1" smtClean="0"/>
              <a:t>abreviatura</a:t>
            </a:r>
            <a:r>
              <a:rPr lang="en-US" dirty="0" smtClean="0"/>
              <a:t> en la forma </a:t>
            </a:r>
            <a:r>
              <a:rPr lang="en-US" dirty="0" err="1" smtClean="0"/>
              <a:t>elegida</a:t>
            </a:r>
            <a:r>
              <a:rPr lang="en-US" dirty="0" smtClean="0"/>
              <a:t> </a:t>
            </a:r>
            <a:r>
              <a:rPr lang="en-US" dirty="0" err="1" smtClean="0"/>
              <a:t>como</a:t>
            </a:r>
            <a:r>
              <a:rPr lang="en-US" dirty="0" smtClean="0"/>
              <a:t> </a:t>
            </a:r>
            <a:r>
              <a:rPr lang="en-US" dirty="0" err="1" smtClean="0"/>
              <a:t>nombre</a:t>
            </a:r>
            <a:r>
              <a:rPr lang="en-US" dirty="0" smtClean="0"/>
              <a:t> </a:t>
            </a:r>
            <a:r>
              <a:rPr lang="en-US" dirty="0" err="1" smtClean="0"/>
              <a:t>preferido</a:t>
            </a:r>
            <a:r>
              <a:rPr lang="en-US" dirty="0" smtClean="0"/>
              <a:t>, o</a:t>
            </a:r>
          </a:p>
          <a:p>
            <a:pPr lvl="1" eaLnBrk="1" fontAlgn="auto" hangingPunct="1">
              <a:spcAft>
                <a:spcPts val="0"/>
              </a:spcAft>
              <a:buFont typeface="Arial" pitchFamily="34" charset="0"/>
              <a:buChar char="•"/>
              <a:defRPr/>
            </a:pPr>
            <a:r>
              <a:rPr lang="en-US" dirty="0" err="1" smtClean="0"/>
              <a:t>una</a:t>
            </a:r>
            <a:r>
              <a:rPr lang="en-US" dirty="0" smtClean="0"/>
              <a:t> parte del </a:t>
            </a:r>
            <a:r>
              <a:rPr lang="en-US" dirty="0" err="1" smtClean="0"/>
              <a:t>nombre</a:t>
            </a:r>
            <a:r>
              <a:rPr lang="en-US" dirty="0" smtClean="0"/>
              <a:t> no </a:t>
            </a:r>
            <a:r>
              <a:rPr lang="en-US" dirty="0" err="1" smtClean="0"/>
              <a:t>incluida</a:t>
            </a:r>
            <a:r>
              <a:rPr lang="en-US" dirty="0" smtClean="0"/>
              <a:t> </a:t>
            </a:r>
            <a:r>
              <a:rPr lang="en-US" dirty="0" err="1" smtClean="0"/>
              <a:t>en</a:t>
            </a:r>
            <a:r>
              <a:rPr lang="en-US" dirty="0" smtClean="0"/>
              <a:t> la forma </a:t>
            </a:r>
            <a:r>
              <a:rPr lang="en-US" dirty="0" err="1" smtClean="0"/>
              <a:t>elegida</a:t>
            </a:r>
            <a:r>
              <a:rPr lang="en-US" dirty="0" smtClean="0"/>
              <a:t> </a:t>
            </a:r>
            <a:r>
              <a:rPr lang="en-US" dirty="0" err="1" smtClean="0"/>
              <a:t>como</a:t>
            </a:r>
            <a:r>
              <a:rPr lang="en-US" dirty="0" smtClean="0"/>
              <a:t> el </a:t>
            </a:r>
            <a:r>
              <a:rPr lang="en-US" dirty="0" err="1" smtClean="0"/>
              <a:t>nombre</a:t>
            </a:r>
            <a:r>
              <a:rPr lang="en-US" dirty="0" smtClean="0"/>
              <a:t> </a:t>
            </a:r>
            <a:r>
              <a:rPr lang="en-US" dirty="0" err="1" smtClean="0"/>
              <a:t>preferido</a:t>
            </a:r>
            <a:r>
              <a:rPr lang="en-US" dirty="0" smtClean="0"/>
              <a:t>.</a:t>
            </a:r>
          </a:p>
          <a:p>
            <a:pPr eaLnBrk="1" fontAlgn="auto" hangingPunct="1">
              <a:spcAft>
                <a:spcPts val="0"/>
              </a:spcAft>
              <a:buFont typeface="Arial" pitchFamily="34" charset="0"/>
              <a:buChar char="•"/>
              <a:defRPr/>
            </a:pPr>
            <a:r>
              <a:rPr lang="en-US" dirty="0" err="1" smtClean="0"/>
              <a:t>Registre</a:t>
            </a:r>
            <a:r>
              <a:rPr lang="en-US" dirty="0" smtClean="0"/>
              <a:t> </a:t>
            </a:r>
            <a:r>
              <a:rPr lang="en-US" i="1" dirty="0" smtClean="0"/>
              <a:t>O</a:t>
            </a:r>
            <a:r>
              <a:rPr lang="en-US" dirty="0" smtClean="0"/>
              <a:t> la forma </a:t>
            </a:r>
            <a:r>
              <a:rPr lang="en-US" dirty="0" err="1" smtClean="0"/>
              <a:t>más</a:t>
            </a:r>
            <a:r>
              <a:rPr lang="en-US" dirty="0" smtClean="0"/>
              <a:t> </a:t>
            </a:r>
            <a:r>
              <a:rPr lang="en-US" dirty="0" err="1" smtClean="0"/>
              <a:t>completa</a:t>
            </a:r>
            <a:r>
              <a:rPr lang="en-US" dirty="0" smtClean="0"/>
              <a:t> del </a:t>
            </a:r>
            <a:r>
              <a:rPr lang="en-US" dirty="0" err="1" smtClean="0"/>
              <a:t>nombre</a:t>
            </a:r>
            <a:r>
              <a:rPr lang="en-US" dirty="0" smtClean="0"/>
              <a:t> de </a:t>
            </a:r>
            <a:r>
              <a:rPr lang="en-US" dirty="0" err="1" smtClean="0"/>
              <a:t>pila</a:t>
            </a:r>
            <a:r>
              <a:rPr lang="en-US" dirty="0" smtClean="0"/>
              <a:t> </a:t>
            </a:r>
            <a:r>
              <a:rPr lang="en-US" i="1" dirty="0" smtClean="0"/>
              <a:t>O</a:t>
            </a:r>
            <a:r>
              <a:rPr lang="en-US" dirty="0" smtClean="0"/>
              <a:t> del </a:t>
            </a:r>
            <a:r>
              <a:rPr lang="en-US" dirty="0" err="1" smtClean="0"/>
              <a:t>apellido</a:t>
            </a:r>
            <a:endParaRPr lang="en-US" dirty="0" smtClean="0"/>
          </a:p>
          <a:p>
            <a:pPr eaLnBrk="1" fontAlgn="auto" hangingPunct="1">
              <a:spcAft>
                <a:spcPts val="0"/>
              </a:spcAft>
              <a:buFont typeface="Arial" pitchFamily="34" charset="0"/>
              <a:buChar char="•"/>
              <a:defRPr/>
            </a:pPr>
            <a:r>
              <a:rPr lang="en-US" dirty="0" smtClean="0"/>
              <a:t>Si </a:t>
            </a:r>
            <a:r>
              <a:rPr lang="en-US" dirty="0" err="1" smtClean="0"/>
              <a:t>una</a:t>
            </a:r>
            <a:r>
              <a:rPr lang="en-US" dirty="0" smtClean="0"/>
              <a:t> forma </a:t>
            </a:r>
            <a:r>
              <a:rPr lang="en-US" dirty="0" err="1" smtClean="0"/>
              <a:t>más</a:t>
            </a:r>
            <a:r>
              <a:rPr lang="en-US" dirty="0" smtClean="0"/>
              <a:t> </a:t>
            </a:r>
            <a:r>
              <a:rPr lang="en-US" dirty="0" err="1" smtClean="0"/>
              <a:t>completa</a:t>
            </a:r>
            <a:r>
              <a:rPr lang="en-US" dirty="0" smtClean="0"/>
              <a:t> de ambos </a:t>
            </a:r>
            <a:r>
              <a:rPr lang="en-US" dirty="0" err="1" smtClean="0"/>
              <a:t>existen</a:t>
            </a:r>
            <a:r>
              <a:rPr lang="en-US" dirty="0" smtClean="0"/>
              <a:t>, </a:t>
            </a:r>
            <a:r>
              <a:rPr lang="en-US" dirty="0" err="1" smtClean="0"/>
              <a:t>registre</a:t>
            </a:r>
            <a:r>
              <a:rPr lang="en-US" dirty="0" smtClean="0"/>
              <a:t> el </a:t>
            </a:r>
            <a:r>
              <a:rPr lang="en-US" dirty="0" err="1" smtClean="0"/>
              <a:t>nombre</a:t>
            </a:r>
            <a:r>
              <a:rPr lang="en-US" dirty="0" smtClean="0"/>
              <a:t> </a:t>
            </a:r>
            <a:r>
              <a:rPr lang="en-US" dirty="0" err="1" smtClean="0"/>
              <a:t>completa</a:t>
            </a:r>
            <a:r>
              <a:rPr lang="en-US" dirty="0" smtClean="0"/>
              <a:t> </a:t>
            </a:r>
            <a:r>
              <a:rPr lang="en-US" dirty="0" err="1" smtClean="0"/>
              <a:t>en</a:t>
            </a:r>
            <a:r>
              <a:rPr lang="en-US" dirty="0" smtClean="0"/>
              <a:t> </a:t>
            </a:r>
            <a:r>
              <a:rPr lang="en-US" dirty="0" err="1" smtClean="0"/>
              <a:t>ordén</a:t>
            </a:r>
            <a:r>
              <a:rPr lang="en-US" dirty="0" smtClean="0"/>
              <a:t> </a:t>
            </a:r>
            <a:r>
              <a:rPr lang="en-US" dirty="0" err="1" smtClean="0"/>
              <a:t>directo</a:t>
            </a:r>
            <a:endParaRPr lang="en-US" dirty="0" smtClean="0"/>
          </a:p>
          <a:p>
            <a:pPr eaLnBrk="1" fontAlgn="auto" hangingPunct="1">
              <a:spcAft>
                <a:spcPts val="0"/>
              </a:spcAft>
              <a:buFont typeface="Arial" pitchFamily="34" charset="0"/>
              <a:buChar char="•"/>
              <a:defRPr/>
            </a:pPr>
            <a:r>
              <a:rPr lang="en-US" dirty="0" err="1" smtClean="0"/>
              <a:t>Registre</a:t>
            </a:r>
            <a:r>
              <a:rPr lang="en-US" dirty="0" smtClean="0"/>
              <a:t> </a:t>
            </a:r>
            <a:r>
              <a:rPr lang="en-US" dirty="0"/>
              <a:t>e</a:t>
            </a:r>
            <a:r>
              <a:rPr lang="en-US" dirty="0" smtClean="0"/>
              <a:t>n el campo 378 </a:t>
            </a:r>
            <a:r>
              <a:rPr lang="en-US" dirty="0" err="1" smtClean="0"/>
              <a:t>subcampo</a:t>
            </a:r>
            <a:r>
              <a:rPr lang="en-US" dirty="0" smtClean="0"/>
              <a:t> $q</a:t>
            </a:r>
          </a:p>
          <a:p>
            <a:pPr eaLnBrk="1" fontAlgn="auto" hangingPunct="1">
              <a:spcAft>
                <a:spcPts val="0"/>
              </a:spcAft>
              <a:buFont typeface="Arial" pitchFamily="34" charset="0"/>
              <a:buChar char="•"/>
              <a:defRPr/>
            </a:pPr>
            <a:r>
              <a:rPr lang="en-US" dirty="0" err="1" smtClean="0"/>
              <a:t>Registre</a:t>
            </a:r>
            <a:r>
              <a:rPr lang="en-US" dirty="0" smtClean="0"/>
              <a:t> la forma </a:t>
            </a:r>
            <a:r>
              <a:rPr lang="en-US" dirty="0" err="1" smtClean="0"/>
              <a:t>más</a:t>
            </a:r>
            <a:r>
              <a:rPr lang="en-US" dirty="0" smtClean="0"/>
              <a:t> </a:t>
            </a:r>
            <a:r>
              <a:rPr lang="en-US" dirty="0" err="1" smtClean="0"/>
              <a:t>completa</a:t>
            </a:r>
            <a:r>
              <a:rPr lang="en-US" dirty="0" smtClean="0"/>
              <a:t> </a:t>
            </a:r>
            <a:r>
              <a:rPr lang="en-US" dirty="0" err="1" smtClean="0"/>
              <a:t>conocida</a:t>
            </a:r>
            <a:r>
              <a:rPr lang="en-US" dirty="0" smtClean="0"/>
              <a:t> (</a:t>
            </a:r>
            <a:r>
              <a:rPr lang="en-US" dirty="0" err="1" smtClean="0"/>
              <a:t>quizás</a:t>
            </a:r>
            <a:r>
              <a:rPr lang="en-US" dirty="0" smtClean="0"/>
              <a:t> no </a:t>
            </a:r>
            <a:r>
              <a:rPr lang="en-US" dirty="0" err="1" smtClean="0"/>
              <a:t>corresponde</a:t>
            </a:r>
            <a:r>
              <a:rPr lang="en-US" dirty="0" smtClean="0"/>
              <a:t> a la forma </a:t>
            </a:r>
            <a:r>
              <a:rPr lang="en-US" dirty="0" err="1" smtClean="0"/>
              <a:t>en</a:t>
            </a:r>
            <a:r>
              <a:rPr lang="en-US" dirty="0" smtClean="0"/>
              <a:t> el </a:t>
            </a:r>
            <a:r>
              <a:rPr lang="en-US" dirty="0" err="1" smtClean="0"/>
              <a:t>punto</a:t>
            </a:r>
            <a:r>
              <a:rPr lang="en-US" dirty="0" smtClean="0"/>
              <a:t> de </a:t>
            </a:r>
            <a:r>
              <a:rPr lang="en-US" dirty="0" err="1" smtClean="0"/>
              <a:t>acceso</a:t>
            </a:r>
            <a:r>
              <a:rPr lang="en-US" dirty="0" smtClean="0"/>
              <a:t>)</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rtlCol="0">
            <a:normAutofit fontScale="90000"/>
          </a:bodyPr>
          <a:lstStyle/>
          <a:p>
            <a:pPr eaLnBrk="1" fontAlgn="auto" hangingPunct="1">
              <a:spcAft>
                <a:spcPts val="0"/>
              </a:spcAft>
              <a:defRPr/>
            </a:pPr>
            <a:r>
              <a:rPr lang="en-US" dirty="0" smtClean="0"/>
              <a:t>Forma </a:t>
            </a:r>
            <a:r>
              <a:rPr lang="en-US" dirty="0" err="1" smtClean="0"/>
              <a:t>más</a:t>
            </a:r>
            <a:r>
              <a:rPr lang="en-US" dirty="0" smtClean="0"/>
              <a:t> </a:t>
            </a:r>
            <a:r>
              <a:rPr lang="en-US" dirty="0" err="1" smtClean="0"/>
              <a:t>completa</a:t>
            </a:r>
            <a:r>
              <a:rPr lang="en-US" dirty="0" smtClean="0"/>
              <a:t> del </a:t>
            </a:r>
            <a:r>
              <a:rPr lang="en-US" dirty="0" err="1" smtClean="0"/>
              <a:t>Nombre</a:t>
            </a:r>
            <a:r>
              <a:rPr lang="en-US" dirty="0" smtClean="0"/>
              <a:t>: </a:t>
            </a:r>
            <a:r>
              <a:rPr lang="en-US" dirty="0" err="1" smtClean="0"/>
              <a:t>Puntos</a:t>
            </a:r>
            <a:r>
              <a:rPr lang="en-US" dirty="0" smtClean="0"/>
              <a:t> de </a:t>
            </a:r>
            <a:r>
              <a:rPr lang="en-US" dirty="0" err="1" smtClean="0"/>
              <a:t>Acceso</a:t>
            </a:r>
            <a:r>
              <a:rPr lang="en-US" dirty="0" smtClean="0"/>
              <a:t> </a:t>
            </a:r>
            <a:r>
              <a:rPr lang="en-US" dirty="0" err="1" smtClean="0"/>
              <a:t>Autorizados</a:t>
            </a:r>
            <a:r>
              <a:rPr lang="en-US" dirty="0" smtClean="0"/>
              <a:t> (RDA 9.19.1.4)</a:t>
            </a:r>
            <a:endParaRPr lang="en-US" dirty="0"/>
          </a:p>
        </p:txBody>
      </p:sp>
      <p:sp>
        <p:nvSpPr>
          <p:cNvPr id="3" name="Content Placeholder 2"/>
          <p:cNvSpPr>
            <a:spLocks noGrp="1"/>
          </p:cNvSpPr>
          <p:nvPr>
            <p:ph idx="1"/>
          </p:nvPr>
        </p:nvSpPr>
        <p:spPr>
          <a:xfrm>
            <a:off x="609600" y="1981200"/>
            <a:ext cx="8229600" cy="4525963"/>
          </a:xfrm>
        </p:spPr>
        <p:txBody>
          <a:bodyPr rtlCol="0">
            <a:normAutofit/>
          </a:bodyPr>
          <a:lstStyle/>
          <a:p>
            <a:pPr eaLnBrk="1" fontAlgn="auto" hangingPunct="1">
              <a:spcAft>
                <a:spcPts val="0"/>
              </a:spcAft>
              <a:buFont typeface="Arial" pitchFamily="34" charset="0"/>
              <a:buChar char="•"/>
              <a:defRPr/>
            </a:pPr>
            <a:r>
              <a:rPr lang="en-US" dirty="0" err="1" smtClean="0"/>
              <a:t>Agregue</a:t>
            </a:r>
            <a:r>
              <a:rPr lang="en-US" dirty="0" smtClean="0"/>
              <a:t> al </a:t>
            </a:r>
            <a:r>
              <a:rPr lang="en-US" dirty="0" err="1" smtClean="0"/>
              <a:t>punto</a:t>
            </a:r>
            <a:r>
              <a:rPr lang="en-US" dirty="0" smtClean="0"/>
              <a:t> de </a:t>
            </a:r>
            <a:r>
              <a:rPr lang="en-US" dirty="0" err="1" smtClean="0"/>
              <a:t>acceso</a:t>
            </a:r>
            <a:r>
              <a:rPr lang="en-US" dirty="0" smtClean="0"/>
              <a:t> </a:t>
            </a:r>
            <a:r>
              <a:rPr lang="en-US" dirty="0" err="1" smtClean="0"/>
              <a:t>autorizado</a:t>
            </a:r>
            <a:r>
              <a:rPr lang="en-US" dirty="0" smtClean="0"/>
              <a:t> </a:t>
            </a:r>
            <a:r>
              <a:rPr lang="en-US" dirty="0" err="1" smtClean="0"/>
              <a:t>solamente</a:t>
            </a:r>
            <a:r>
              <a:rPr lang="en-US" dirty="0" smtClean="0"/>
              <a:t> </a:t>
            </a:r>
            <a:r>
              <a:rPr lang="en-US" dirty="0" err="1" smtClean="0"/>
              <a:t>si</a:t>
            </a:r>
            <a:r>
              <a:rPr lang="en-US" dirty="0" smtClean="0"/>
              <a:t> la forma </a:t>
            </a:r>
            <a:r>
              <a:rPr lang="en-US" dirty="0" err="1" smtClean="0"/>
              <a:t>preferida</a:t>
            </a:r>
            <a:r>
              <a:rPr lang="en-US" dirty="0" smtClean="0"/>
              <a:t> del </a:t>
            </a:r>
            <a:r>
              <a:rPr lang="en-US" dirty="0" err="1" smtClean="0"/>
              <a:t>nombre</a:t>
            </a:r>
            <a:r>
              <a:rPr lang="en-US" dirty="0" smtClean="0"/>
              <a:t> </a:t>
            </a:r>
            <a:r>
              <a:rPr lang="en-US" dirty="0" err="1" smtClean="0"/>
              <a:t>contiene</a:t>
            </a:r>
            <a:r>
              <a:rPr lang="en-US" dirty="0" smtClean="0"/>
              <a:t> </a:t>
            </a:r>
            <a:r>
              <a:rPr lang="en-US" dirty="0" err="1" smtClean="0"/>
              <a:t>una</a:t>
            </a:r>
            <a:r>
              <a:rPr lang="en-US" dirty="0" smtClean="0"/>
              <a:t> </a:t>
            </a:r>
            <a:r>
              <a:rPr lang="en-US" dirty="0" err="1" smtClean="0"/>
              <a:t>inicial</a:t>
            </a:r>
            <a:r>
              <a:rPr lang="en-US" dirty="0" smtClean="0"/>
              <a:t> o </a:t>
            </a:r>
            <a:r>
              <a:rPr lang="en-US" dirty="0" err="1" smtClean="0"/>
              <a:t>una</a:t>
            </a:r>
            <a:r>
              <a:rPr lang="en-US" dirty="0" smtClean="0"/>
              <a:t> </a:t>
            </a:r>
            <a:r>
              <a:rPr lang="en-US" dirty="0" err="1" smtClean="0"/>
              <a:t>abreviatura</a:t>
            </a:r>
            <a:r>
              <a:rPr lang="en-US" dirty="0" smtClean="0"/>
              <a:t>, </a:t>
            </a:r>
            <a:r>
              <a:rPr lang="en-US" b="1" i="1" dirty="0" smtClean="0"/>
              <a:t>y</a:t>
            </a:r>
            <a:r>
              <a:rPr lang="en-US" dirty="0" smtClean="0"/>
              <a:t> </a:t>
            </a:r>
            <a:endParaRPr lang="en-US" dirty="0"/>
          </a:p>
          <a:p>
            <a:pPr eaLnBrk="1" fontAlgn="auto" hangingPunct="1">
              <a:spcAft>
                <a:spcPts val="0"/>
              </a:spcAft>
              <a:buFont typeface="Wingdings"/>
              <a:buChar char="à"/>
              <a:defRPr/>
            </a:pPr>
            <a:r>
              <a:rPr lang="en-US" dirty="0" err="1" smtClean="0">
                <a:sym typeface="Wingdings" panose="05000000000000000000" pitchFamily="2" charset="2"/>
              </a:rPr>
              <a:t>Nombres</a:t>
            </a:r>
            <a:r>
              <a:rPr lang="en-US" dirty="0" smtClean="0">
                <a:sym typeface="Wingdings" panose="05000000000000000000" pitchFamily="2" charset="2"/>
              </a:rPr>
              <a:t> </a:t>
            </a:r>
            <a:r>
              <a:rPr lang="en-US" dirty="0" err="1" smtClean="0">
                <a:sym typeface="Wingdings" panose="05000000000000000000" pitchFamily="2" charset="2"/>
              </a:rPr>
              <a:t>idénticos</a:t>
            </a:r>
            <a:r>
              <a:rPr lang="en-US" dirty="0" smtClean="0">
                <a:sym typeface="Wingdings" panose="05000000000000000000" pitchFamily="2" charset="2"/>
              </a:rPr>
              <a:t> </a:t>
            </a:r>
            <a:r>
              <a:rPr lang="en-US" dirty="0" err="1" smtClean="0">
                <a:sym typeface="Wingdings" panose="05000000000000000000" pitchFamily="2" charset="2"/>
              </a:rPr>
              <a:t>que</a:t>
            </a:r>
            <a:r>
              <a:rPr lang="en-US" dirty="0" smtClean="0">
                <a:sym typeface="Wingdings" panose="05000000000000000000" pitchFamily="2" charset="2"/>
              </a:rPr>
              <a:t> </a:t>
            </a:r>
            <a:r>
              <a:rPr lang="en-US" dirty="0" err="1" smtClean="0">
                <a:sym typeface="Wingdings" panose="05000000000000000000" pitchFamily="2" charset="2"/>
              </a:rPr>
              <a:t>necesitan</a:t>
            </a:r>
            <a:r>
              <a:rPr lang="en-US" dirty="0" smtClean="0">
                <a:sym typeface="Wingdings" panose="05000000000000000000" pitchFamily="2" charset="2"/>
              </a:rPr>
              <a:t> </a:t>
            </a:r>
            <a:r>
              <a:rPr lang="en-US" dirty="0" err="1" smtClean="0">
                <a:sym typeface="Wingdings" panose="05000000000000000000" pitchFamily="2" charset="2"/>
              </a:rPr>
              <a:t>diferenciarse</a:t>
            </a:r>
            <a:r>
              <a:rPr lang="en-US" dirty="0" smtClean="0">
                <a:sym typeface="Wingdings" panose="05000000000000000000" pitchFamily="2" charset="2"/>
              </a:rPr>
              <a:t> </a:t>
            </a:r>
            <a:r>
              <a:rPr lang="en-US" dirty="0" err="1" smtClean="0">
                <a:sym typeface="Wingdings" panose="05000000000000000000" pitchFamily="2" charset="2"/>
              </a:rPr>
              <a:t>diferenciados</a:t>
            </a:r>
            <a:r>
              <a:rPr lang="en-US" dirty="0" smtClean="0">
                <a:sym typeface="Wingdings" panose="05000000000000000000" pitchFamily="2" charset="2"/>
              </a:rPr>
              <a:t> de </a:t>
            </a:r>
            <a:r>
              <a:rPr lang="en-US" dirty="0" err="1" smtClean="0">
                <a:sym typeface="Wingdings" panose="05000000000000000000" pitchFamily="2" charset="2"/>
              </a:rPr>
              <a:t>otra</a:t>
            </a:r>
            <a:r>
              <a:rPr lang="en-US" dirty="0" smtClean="0">
                <a:sym typeface="Wingdings" panose="05000000000000000000" pitchFamily="2" charset="2"/>
              </a:rPr>
              <a:t> </a:t>
            </a:r>
            <a:r>
              <a:rPr lang="en-US" dirty="0" err="1" smtClean="0">
                <a:sym typeface="Wingdings" panose="05000000000000000000" pitchFamily="2" charset="2"/>
              </a:rPr>
              <a:t>manera</a:t>
            </a:r>
            <a:endParaRPr lang="en-US" dirty="0" smtClean="0"/>
          </a:p>
          <a:p>
            <a:pPr marL="0" indent="0" eaLnBrk="1" fontAlgn="auto" hangingPunct="1">
              <a:spcAft>
                <a:spcPts val="0"/>
              </a:spcAft>
              <a:buFont typeface="Arial" pitchFamily="34" charset="0"/>
              <a:buNone/>
              <a:defRPr/>
            </a:pPr>
            <a:r>
              <a:rPr lang="en-US" dirty="0"/>
              <a:t>	</a:t>
            </a:r>
            <a:r>
              <a:rPr lang="en-US" dirty="0" smtClean="0"/>
              <a:t>	</a:t>
            </a:r>
            <a:r>
              <a:rPr lang="en-US" b="1" i="1" dirty="0" smtClean="0"/>
              <a:t>o</a:t>
            </a:r>
            <a:r>
              <a:rPr lang="en-US" dirty="0" smtClean="0"/>
              <a:t> </a:t>
            </a:r>
          </a:p>
          <a:p>
            <a:pPr eaLnBrk="1" fontAlgn="auto" hangingPunct="1">
              <a:spcAft>
                <a:spcPts val="0"/>
              </a:spcAft>
              <a:buFont typeface="Wingdings"/>
              <a:buChar char="à"/>
              <a:defRPr/>
            </a:pPr>
            <a:r>
              <a:rPr lang="en-US" dirty="0" err="1" smtClean="0">
                <a:sym typeface="Wingdings" panose="05000000000000000000" pitchFamily="2" charset="2"/>
              </a:rPr>
              <a:t>si</a:t>
            </a:r>
            <a:r>
              <a:rPr lang="en-US" dirty="0" smtClean="0">
                <a:sym typeface="Wingdings" panose="05000000000000000000" pitchFamily="2" charset="2"/>
              </a:rPr>
              <a:t> se </a:t>
            </a:r>
            <a:r>
              <a:rPr lang="en-US" dirty="0" err="1" smtClean="0">
                <a:sym typeface="Wingdings" panose="05000000000000000000" pitchFamily="2" charset="2"/>
              </a:rPr>
              <a:t>considera</a:t>
            </a:r>
            <a:r>
              <a:rPr lang="en-US" dirty="0" smtClean="0">
                <a:sym typeface="Wingdings" panose="05000000000000000000" pitchFamily="2" charset="2"/>
              </a:rPr>
              <a:t> </a:t>
            </a:r>
            <a:r>
              <a:rPr lang="en-US" dirty="0" err="1" smtClean="0">
                <a:sym typeface="Wingdings" panose="05000000000000000000" pitchFamily="2" charset="2"/>
              </a:rPr>
              <a:t>importante</a:t>
            </a:r>
            <a:r>
              <a:rPr lang="en-US" dirty="0" smtClean="0">
                <a:sym typeface="Wingdings" panose="05000000000000000000" pitchFamily="2" charset="2"/>
              </a:rPr>
              <a:t> </a:t>
            </a:r>
            <a:r>
              <a:rPr lang="en-US" dirty="0" err="1" smtClean="0">
                <a:sym typeface="Wingdings" panose="05000000000000000000" pitchFamily="2" charset="2"/>
              </a:rPr>
              <a:t>para</a:t>
            </a:r>
            <a:r>
              <a:rPr lang="en-US" dirty="0" smtClean="0">
                <a:sym typeface="Wingdings" panose="05000000000000000000" pitchFamily="2" charset="2"/>
              </a:rPr>
              <a:t> </a:t>
            </a:r>
            <a:r>
              <a:rPr lang="en-US" dirty="0" err="1" smtClean="0">
                <a:sym typeface="Wingdings" panose="05000000000000000000" pitchFamily="2" charset="2"/>
              </a:rPr>
              <a:t>identificación</a:t>
            </a:r>
            <a:r>
              <a:rPr lang="en-US" dirty="0" smtClean="0">
                <a:sym typeface="Wingdings" panose="05000000000000000000" pitchFamily="2" charset="2"/>
              </a:rPr>
              <a:t> </a:t>
            </a:r>
          </a:p>
          <a:p>
            <a:pPr marL="0" indent="0" eaLnBrk="1" fontAlgn="auto" hangingPunct="1">
              <a:spcAft>
                <a:spcPts val="0"/>
              </a:spcAft>
              <a:buNone/>
              <a:defRPr/>
            </a:pPr>
            <a:r>
              <a:rPr lang="en-US" dirty="0">
                <a:sym typeface="Wingdings" panose="05000000000000000000" pitchFamily="2" charset="2"/>
              </a:rPr>
              <a:t> </a:t>
            </a:r>
            <a:r>
              <a:rPr lang="en-US" dirty="0" smtClean="0">
                <a:sym typeface="Wingdings" panose="05000000000000000000" pitchFamily="2" charset="2"/>
              </a:rPr>
              <a:t>   (</a:t>
            </a:r>
            <a:r>
              <a:rPr lang="en-US" dirty="0" err="1" smtClean="0">
                <a:sym typeface="Wingdings" panose="05000000000000000000" pitchFamily="2" charset="2"/>
              </a:rPr>
              <a:t>criterio</a:t>
            </a:r>
            <a:r>
              <a:rPr lang="en-US" dirty="0" smtClean="0">
                <a:sym typeface="Wingdings" panose="05000000000000000000" pitchFamily="2" charset="2"/>
              </a:rPr>
              <a:t> del </a:t>
            </a:r>
            <a:r>
              <a:rPr lang="en-US" dirty="0" err="1" smtClean="0">
                <a:sym typeface="Wingdings" panose="05000000000000000000" pitchFamily="2" charset="2"/>
              </a:rPr>
              <a:t>catalogador</a:t>
            </a:r>
            <a:r>
              <a:rPr lang="en-US" dirty="0" smtClean="0">
                <a:sym typeface="Wingdings" panose="05000000000000000000" pitchFamily="2" charset="2"/>
              </a:rPr>
              <a:t>)</a:t>
            </a:r>
            <a:endParaRPr lang="en-US" i="1" dirty="0" smtClean="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1"/>
          <p:cNvPicPr>
            <a:picLocks noChangeAspect="1"/>
          </p:cNvPicPr>
          <p:nvPr/>
        </p:nvPicPr>
        <p:blipFill>
          <a:blip r:embed="rId3"/>
          <a:srcRect l="874" t="16782" r="1817" b="3938"/>
          <a:stretch>
            <a:fillRect/>
          </a:stretch>
        </p:blipFill>
        <p:spPr bwMode="auto">
          <a:xfrm>
            <a:off x="609600" y="990600"/>
            <a:ext cx="7848600" cy="5307013"/>
          </a:xfrm>
          <a:prstGeom prst="rect">
            <a:avLst/>
          </a:prstGeom>
          <a:noFill/>
          <a:ln w="9525">
            <a:noFill/>
            <a:miter lim="800000"/>
            <a:headEnd/>
            <a:tailEnd/>
          </a:ln>
        </p:spPr>
      </p:pic>
      <p:sp>
        <p:nvSpPr>
          <p:cNvPr id="6" name="Rounded Rectangle 5"/>
          <p:cNvSpPr/>
          <p:nvPr/>
        </p:nvSpPr>
        <p:spPr>
          <a:xfrm>
            <a:off x="4876800" y="2971800"/>
            <a:ext cx="1219200" cy="2286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1987550" y="3200400"/>
            <a:ext cx="457200" cy="1524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428" name="Title 3"/>
          <p:cNvSpPr>
            <a:spLocks noGrp="1"/>
          </p:cNvSpPr>
          <p:nvPr>
            <p:ph type="title"/>
          </p:nvPr>
        </p:nvSpPr>
        <p:spPr>
          <a:xfrm>
            <a:off x="419100" y="152400"/>
            <a:ext cx="8229600" cy="938213"/>
          </a:xfrm>
        </p:spPr>
        <p:txBody>
          <a:bodyPr/>
          <a:lstStyle/>
          <a:p>
            <a:pPr eaLnBrk="1" hangingPunct="1"/>
            <a:r>
              <a:rPr lang="en-US" dirty="0" err="1" smtClean="0">
                <a:solidFill>
                  <a:srgbClr val="7030A0"/>
                </a:solidFill>
              </a:rPr>
              <a:t>Ejercicio</a:t>
            </a:r>
            <a:r>
              <a:rPr lang="en-US" dirty="0" smtClean="0">
                <a:solidFill>
                  <a:srgbClr val="7030A0"/>
                </a:solidFill>
              </a:rPr>
              <a:t> 3</a:t>
            </a:r>
          </a:p>
        </p:txBody>
      </p:sp>
      <p:sp>
        <p:nvSpPr>
          <p:cNvPr id="5" name="Oval 4"/>
          <p:cNvSpPr/>
          <p:nvPr/>
        </p:nvSpPr>
        <p:spPr>
          <a:xfrm>
            <a:off x="1981200" y="2971800"/>
            <a:ext cx="11430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pPr eaLnBrk="1" hangingPunct="1"/>
            <a:r>
              <a:rPr lang="en-US" dirty="0" err="1" smtClean="0"/>
              <a:t>Otra</a:t>
            </a:r>
            <a:r>
              <a:rPr lang="en-US" dirty="0" smtClean="0"/>
              <a:t> </a:t>
            </a:r>
            <a:r>
              <a:rPr lang="en-US" dirty="0" err="1" smtClean="0"/>
              <a:t>Designación</a:t>
            </a:r>
            <a:r>
              <a:rPr lang="en-US" dirty="0" smtClean="0"/>
              <a:t> (RDA 9.6)</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err="1" smtClean="0"/>
              <a:t>Registre</a:t>
            </a:r>
            <a:r>
              <a:rPr lang="en-US" dirty="0" smtClean="0"/>
              <a:t> </a:t>
            </a:r>
            <a:r>
              <a:rPr lang="en-US" dirty="0" err="1" smtClean="0"/>
              <a:t>como</a:t>
            </a:r>
            <a:r>
              <a:rPr lang="en-US" dirty="0" smtClean="0"/>
              <a:t> </a:t>
            </a:r>
            <a:r>
              <a:rPr lang="en-US" dirty="0" err="1" smtClean="0"/>
              <a:t>elementos</a:t>
            </a:r>
            <a:r>
              <a:rPr lang="en-US" dirty="0" smtClean="0"/>
              <a:t> </a:t>
            </a:r>
            <a:r>
              <a:rPr lang="en-US" dirty="0" err="1" smtClean="0"/>
              <a:t>separados</a:t>
            </a:r>
            <a:r>
              <a:rPr lang="en-US" dirty="0" smtClean="0"/>
              <a:t>, </a:t>
            </a:r>
            <a:r>
              <a:rPr lang="en-US" dirty="0" err="1" smtClean="0"/>
              <a:t>como</a:t>
            </a:r>
            <a:r>
              <a:rPr lang="en-US" dirty="0" smtClean="0"/>
              <a:t> parte del </a:t>
            </a:r>
            <a:r>
              <a:rPr lang="en-US" dirty="0" err="1" smtClean="0"/>
              <a:t>punto</a:t>
            </a:r>
            <a:r>
              <a:rPr lang="en-US" dirty="0" smtClean="0"/>
              <a:t> de </a:t>
            </a:r>
            <a:r>
              <a:rPr lang="en-US" dirty="0" err="1" smtClean="0"/>
              <a:t>acceso</a:t>
            </a:r>
            <a:r>
              <a:rPr lang="en-US" dirty="0" smtClean="0"/>
              <a:t>, o ambos</a:t>
            </a:r>
          </a:p>
          <a:p>
            <a:pPr lvl="1" eaLnBrk="1" fontAlgn="auto" hangingPunct="1">
              <a:spcAft>
                <a:spcPts val="0"/>
              </a:spcAft>
              <a:buFont typeface="Wingdings" panose="05000000000000000000" pitchFamily="2" charset="2"/>
              <a:buChar char="s"/>
              <a:defRPr/>
            </a:pPr>
            <a:r>
              <a:rPr lang="en-US" dirty="0" smtClean="0">
                <a:sym typeface="Wingdings" panose="05000000000000000000" pitchFamily="2" charset="2"/>
              </a:rPr>
              <a:t>Santos (RDA 9.6.1.4)</a:t>
            </a:r>
          </a:p>
          <a:p>
            <a:pPr lvl="1" eaLnBrk="1" fontAlgn="auto" hangingPunct="1">
              <a:spcAft>
                <a:spcPts val="0"/>
              </a:spcAft>
              <a:buFont typeface="Wingdings" panose="05000000000000000000" pitchFamily="2" charset="2"/>
              <a:buChar char="s"/>
              <a:defRPr/>
            </a:pPr>
            <a:r>
              <a:rPr lang="en-US" dirty="0" err="1" smtClean="0">
                <a:sym typeface="Wingdings" panose="05000000000000000000" pitchFamily="2" charset="2"/>
              </a:rPr>
              <a:t>Espíritus</a:t>
            </a:r>
            <a:r>
              <a:rPr lang="en-US" dirty="0" smtClean="0">
                <a:sym typeface="Wingdings" panose="05000000000000000000" pitchFamily="2" charset="2"/>
              </a:rPr>
              <a:t> (RDA 9.6.1.5)</a:t>
            </a:r>
          </a:p>
          <a:p>
            <a:pPr lvl="1" eaLnBrk="1" fontAlgn="auto" hangingPunct="1">
              <a:spcAft>
                <a:spcPts val="0"/>
              </a:spcAft>
              <a:buFont typeface="Wingdings" panose="05000000000000000000" pitchFamily="2" charset="2"/>
              <a:buChar char="s"/>
              <a:defRPr/>
            </a:pPr>
            <a:r>
              <a:rPr lang="en-US" dirty="0" smtClean="0"/>
              <a:t>Personas </a:t>
            </a:r>
            <a:r>
              <a:rPr lang="en-US" dirty="0" err="1" smtClean="0"/>
              <a:t>mencionadas</a:t>
            </a:r>
            <a:r>
              <a:rPr lang="en-US" dirty="0" smtClean="0"/>
              <a:t> en </a:t>
            </a:r>
            <a:r>
              <a:rPr lang="en-US" dirty="0" err="1" smtClean="0"/>
              <a:t>textos</a:t>
            </a:r>
            <a:r>
              <a:rPr lang="en-US" dirty="0" smtClean="0"/>
              <a:t> </a:t>
            </a:r>
            <a:r>
              <a:rPr lang="en-US" dirty="0" err="1" smtClean="0"/>
              <a:t>sagrados</a:t>
            </a:r>
            <a:r>
              <a:rPr lang="en-US" dirty="0" smtClean="0"/>
              <a:t> o en </a:t>
            </a:r>
            <a:r>
              <a:rPr lang="en-US" dirty="0" err="1" smtClean="0"/>
              <a:t>libros</a:t>
            </a:r>
            <a:r>
              <a:rPr lang="en-US" dirty="0" smtClean="0"/>
              <a:t> </a:t>
            </a:r>
            <a:r>
              <a:rPr lang="en-US" dirty="0" err="1" smtClean="0"/>
              <a:t>apócrifos</a:t>
            </a:r>
            <a:r>
              <a:rPr lang="en-US" dirty="0" smtClean="0"/>
              <a:t> (RDA 9.6.1.6)*</a:t>
            </a:r>
          </a:p>
          <a:p>
            <a:pPr lvl="1" eaLnBrk="1" fontAlgn="auto" hangingPunct="1">
              <a:spcAft>
                <a:spcPts val="0"/>
              </a:spcAft>
              <a:buFont typeface="Wingdings" panose="05000000000000000000" pitchFamily="2" charset="2"/>
              <a:buChar char="s"/>
              <a:defRPr/>
            </a:pPr>
            <a:r>
              <a:rPr lang="en-US" dirty="0" err="1" smtClean="0"/>
              <a:t>Personajes</a:t>
            </a:r>
            <a:r>
              <a:rPr lang="en-US" dirty="0" smtClean="0"/>
              <a:t> </a:t>
            </a:r>
            <a:r>
              <a:rPr lang="en-US" dirty="0" err="1" smtClean="0"/>
              <a:t>ficticios</a:t>
            </a:r>
            <a:r>
              <a:rPr lang="en-US" dirty="0" smtClean="0"/>
              <a:t> y </a:t>
            </a:r>
            <a:r>
              <a:rPr lang="en-US" dirty="0" err="1" smtClean="0"/>
              <a:t>legendarios</a:t>
            </a:r>
            <a:r>
              <a:rPr lang="en-US" dirty="0" smtClean="0"/>
              <a:t> (RDA 9.6.1.7)*</a:t>
            </a:r>
          </a:p>
          <a:p>
            <a:pPr lvl="1" eaLnBrk="1" fontAlgn="auto" hangingPunct="1">
              <a:spcAft>
                <a:spcPts val="0"/>
              </a:spcAft>
              <a:buFont typeface="Wingdings" panose="05000000000000000000" pitchFamily="2" charset="2"/>
              <a:buChar char="s"/>
              <a:defRPr/>
            </a:pPr>
            <a:r>
              <a:rPr lang="en-US" dirty="0" err="1" smtClean="0"/>
              <a:t>Entidades</a:t>
            </a:r>
            <a:r>
              <a:rPr lang="en-US" dirty="0" smtClean="0"/>
              <a:t> </a:t>
            </a:r>
            <a:r>
              <a:rPr lang="en-US" dirty="0" err="1" smtClean="0"/>
              <a:t>reales</a:t>
            </a:r>
            <a:r>
              <a:rPr lang="en-US" dirty="0" smtClean="0"/>
              <a:t> no </a:t>
            </a:r>
            <a:r>
              <a:rPr lang="en-US" dirty="0" err="1" smtClean="0"/>
              <a:t>humanas</a:t>
            </a:r>
            <a:r>
              <a:rPr lang="en-US" dirty="0" smtClean="0"/>
              <a:t> (RDA 9.6.1.8)*</a:t>
            </a:r>
          </a:p>
          <a:p>
            <a:pPr lvl="1" eaLnBrk="1" fontAlgn="auto" hangingPunct="1">
              <a:spcAft>
                <a:spcPts val="0"/>
              </a:spcAft>
              <a:buFont typeface="Wingdings" panose="05000000000000000000" pitchFamily="2" charset="2"/>
              <a:buChar char="s"/>
              <a:defRPr/>
            </a:pPr>
            <a:r>
              <a:rPr lang="en-US" dirty="0" err="1" smtClean="0"/>
              <a:t>Otras</a:t>
            </a:r>
            <a:r>
              <a:rPr lang="en-US" dirty="0" smtClean="0"/>
              <a:t> </a:t>
            </a:r>
            <a:r>
              <a:rPr lang="en-US" dirty="0" err="1" smtClean="0"/>
              <a:t>designaciones</a:t>
            </a:r>
            <a:r>
              <a:rPr lang="en-US" dirty="0" smtClean="0"/>
              <a:t> (RDA 9.6.1.9)*</a:t>
            </a:r>
            <a:endParaRPr lang="en-US" dirty="0" smtClean="0">
              <a:sym typeface="Wingdings" panose="05000000000000000000" pitchFamily="2" charset="2"/>
            </a:endParaRPr>
          </a:p>
        </p:txBody>
      </p:sp>
      <p:sp>
        <p:nvSpPr>
          <p:cNvPr id="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pPr eaLnBrk="1" hangingPunct="1"/>
            <a:r>
              <a:rPr lang="en-US" dirty="0" err="1" smtClean="0"/>
              <a:t>Otra</a:t>
            </a:r>
            <a:r>
              <a:rPr lang="en-US" dirty="0" smtClean="0"/>
              <a:t> </a:t>
            </a:r>
            <a:r>
              <a:rPr lang="en-US" dirty="0" err="1" smtClean="0"/>
              <a:t>Designación</a:t>
            </a:r>
            <a:r>
              <a:rPr lang="en-US" dirty="0" smtClean="0"/>
              <a:t> (RDA 9.6)</a:t>
            </a:r>
          </a:p>
        </p:txBody>
      </p:sp>
      <p:sp>
        <p:nvSpPr>
          <p:cNvPr id="3" name="Content Placeholder 2"/>
          <p:cNvSpPr>
            <a:spLocks noGrp="1"/>
          </p:cNvSpPr>
          <p:nvPr>
            <p:ph idx="1"/>
          </p:nvPr>
        </p:nvSpPr>
        <p:spPr>
          <a:xfrm>
            <a:off x="457200" y="1295400"/>
            <a:ext cx="8229600" cy="5181600"/>
          </a:xfrm>
        </p:spPr>
        <p:txBody>
          <a:bodyPr rtlCol="0">
            <a:normAutofit fontScale="92500" lnSpcReduction="10000"/>
          </a:bodyPr>
          <a:lstStyle/>
          <a:p>
            <a:pPr eaLnBrk="1" fontAlgn="auto" hangingPunct="1">
              <a:spcAft>
                <a:spcPts val="0"/>
              </a:spcAft>
              <a:buFont typeface="Arial" pitchFamily="34" charset="0"/>
              <a:buChar char="•"/>
              <a:defRPr/>
            </a:pPr>
            <a:r>
              <a:rPr lang="en-US" dirty="0" err="1" smtClean="0"/>
              <a:t>Registre</a:t>
            </a:r>
            <a:r>
              <a:rPr lang="en-US" dirty="0" smtClean="0"/>
              <a:t> </a:t>
            </a:r>
            <a:r>
              <a:rPr lang="en-US" dirty="0" err="1" smtClean="0"/>
              <a:t>en</a:t>
            </a:r>
            <a:r>
              <a:rPr lang="en-US" dirty="0" smtClean="0"/>
              <a:t> el campo 368, </a:t>
            </a:r>
            <a:r>
              <a:rPr lang="en-US" dirty="0" err="1" smtClean="0"/>
              <a:t>subcampo</a:t>
            </a:r>
            <a:r>
              <a:rPr lang="en-US" dirty="0" smtClean="0"/>
              <a:t> $c</a:t>
            </a:r>
          </a:p>
          <a:p>
            <a:pPr marL="457200" lvl="1" indent="0" eaLnBrk="1" fontAlgn="auto" hangingPunct="1">
              <a:spcAft>
                <a:spcPts val="0"/>
              </a:spcAft>
              <a:buNone/>
              <a:defRPr/>
            </a:pPr>
            <a:r>
              <a:rPr lang="en-US" dirty="0" smtClean="0">
                <a:sym typeface="Wingdings" panose="05000000000000000000" pitchFamily="2" charset="2"/>
              </a:rPr>
              <a:t>368	$c Saints $2 </a:t>
            </a:r>
            <a:r>
              <a:rPr lang="en-US" dirty="0" err="1" smtClean="0">
                <a:sym typeface="Wingdings" panose="05000000000000000000" pitchFamily="2" charset="2"/>
              </a:rPr>
              <a:t>lcsh</a:t>
            </a:r>
            <a:endParaRPr lang="en-US" dirty="0" smtClean="0">
              <a:sym typeface="Wingdings" panose="05000000000000000000" pitchFamily="2" charset="2"/>
            </a:endParaRPr>
          </a:p>
          <a:p>
            <a:pPr marL="457200" lvl="1" indent="0" eaLnBrk="1" fontAlgn="auto" hangingPunct="1">
              <a:spcAft>
                <a:spcPts val="0"/>
              </a:spcAft>
              <a:buNone/>
              <a:defRPr/>
            </a:pPr>
            <a:r>
              <a:rPr lang="en-US" dirty="0">
                <a:sym typeface="Wingdings" panose="05000000000000000000" pitchFamily="2" charset="2"/>
              </a:rPr>
              <a:t>368	$c </a:t>
            </a:r>
            <a:r>
              <a:rPr lang="en-US" dirty="0" smtClean="0">
                <a:sym typeface="Wingdings" panose="05000000000000000000" pitchFamily="2" charset="2"/>
              </a:rPr>
              <a:t>Spirits $2 </a:t>
            </a:r>
            <a:r>
              <a:rPr lang="en-US" dirty="0" err="1" smtClean="0">
                <a:sym typeface="Wingdings" panose="05000000000000000000" pitchFamily="2" charset="2"/>
              </a:rPr>
              <a:t>lcsh</a:t>
            </a:r>
            <a:endParaRPr lang="en-US" dirty="0" smtClean="0">
              <a:sym typeface="Wingdings" panose="05000000000000000000" pitchFamily="2" charset="2"/>
            </a:endParaRPr>
          </a:p>
          <a:p>
            <a:pPr marL="457200" lvl="1" indent="0" eaLnBrk="1" fontAlgn="auto" hangingPunct="1">
              <a:spcAft>
                <a:spcPts val="0"/>
              </a:spcAft>
              <a:buNone/>
              <a:defRPr/>
            </a:pPr>
            <a:r>
              <a:rPr lang="en-US" dirty="0" smtClean="0">
                <a:sym typeface="Wingdings" panose="05000000000000000000" pitchFamily="2" charset="2"/>
              </a:rPr>
              <a:t>368</a:t>
            </a:r>
            <a:r>
              <a:rPr lang="en-US" dirty="0">
                <a:sym typeface="Wingdings" panose="05000000000000000000" pitchFamily="2" charset="2"/>
              </a:rPr>
              <a:t>	$c </a:t>
            </a:r>
            <a:r>
              <a:rPr lang="en-US" dirty="0" smtClean="0"/>
              <a:t>Angels $2 </a:t>
            </a:r>
            <a:r>
              <a:rPr lang="en-US" dirty="0" err="1" smtClean="0"/>
              <a:t>lcsh</a:t>
            </a:r>
            <a:endParaRPr lang="en-US" dirty="0" smtClean="0"/>
          </a:p>
          <a:p>
            <a:pPr marL="457200" lvl="1" indent="0" eaLnBrk="1" fontAlgn="auto" hangingPunct="1">
              <a:spcAft>
                <a:spcPts val="0"/>
              </a:spcAft>
              <a:buNone/>
              <a:defRPr/>
            </a:pPr>
            <a:r>
              <a:rPr lang="en-US" dirty="0">
                <a:sym typeface="Wingdings" panose="05000000000000000000" pitchFamily="2" charset="2"/>
              </a:rPr>
              <a:t>368	$c </a:t>
            </a:r>
            <a:r>
              <a:rPr lang="en-US" dirty="0" smtClean="0">
                <a:sym typeface="Wingdings" panose="05000000000000000000" pitchFamily="2" charset="2"/>
              </a:rPr>
              <a:t>Fictitious characters $2 </a:t>
            </a:r>
            <a:r>
              <a:rPr lang="en-US" dirty="0" err="1" smtClean="0">
                <a:sym typeface="Wingdings" panose="05000000000000000000" pitchFamily="2" charset="2"/>
              </a:rPr>
              <a:t>lcsh</a:t>
            </a:r>
            <a:endParaRPr lang="en-US" dirty="0" smtClean="0">
              <a:sym typeface="Wingdings" panose="05000000000000000000" pitchFamily="2" charset="2"/>
            </a:endParaRPr>
          </a:p>
          <a:p>
            <a:pPr marL="457200" lvl="1" indent="0" eaLnBrk="1" fontAlgn="auto" hangingPunct="1">
              <a:spcAft>
                <a:spcPts val="0"/>
              </a:spcAft>
              <a:buNone/>
              <a:defRPr/>
            </a:pPr>
            <a:r>
              <a:rPr lang="en-US" dirty="0">
                <a:sym typeface="Wingdings" panose="05000000000000000000" pitchFamily="2" charset="2"/>
              </a:rPr>
              <a:t>368	$</a:t>
            </a:r>
            <a:r>
              <a:rPr lang="en-US" dirty="0" smtClean="0">
                <a:sym typeface="Wingdings" panose="05000000000000000000" pitchFamily="2" charset="2"/>
              </a:rPr>
              <a:t>c Whales $2 </a:t>
            </a:r>
            <a:r>
              <a:rPr lang="en-US" dirty="0" err="1" smtClean="0">
                <a:sym typeface="Wingdings" panose="05000000000000000000" pitchFamily="2" charset="2"/>
              </a:rPr>
              <a:t>lcsh</a:t>
            </a:r>
            <a:endParaRPr lang="en-US" dirty="0" smtClean="0"/>
          </a:p>
          <a:p>
            <a:pPr marL="971550" lvl="1" indent="-514350" eaLnBrk="1" fontAlgn="auto" hangingPunct="1">
              <a:spcAft>
                <a:spcPts val="0"/>
              </a:spcAft>
              <a:buAutoNum type="arabicPlain" startAt="368"/>
              <a:defRPr/>
            </a:pPr>
            <a:r>
              <a:rPr lang="en-US" dirty="0" smtClean="0">
                <a:sym typeface="Wingdings" panose="05000000000000000000" pitchFamily="2" charset="2"/>
              </a:rPr>
              <a:t>            $c </a:t>
            </a:r>
            <a:r>
              <a:rPr lang="en-US" dirty="0"/>
              <a:t>Author of A journey along the </a:t>
            </a:r>
            <a:r>
              <a:rPr lang="en-US" dirty="0" smtClean="0"/>
              <a:t>national 	trails of </a:t>
            </a:r>
            <a:r>
              <a:rPr lang="en-US" dirty="0"/>
              <a:t>England and </a:t>
            </a:r>
            <a:r>
              <a:rPr lang="en-US" dirty="0" smtClean="0"/>
              <a:t>Wales</a:t>
            </a:r>
          </a:p>
          <a:p>
            <a:pPr marL="457200" lvl="1" indent="0" eaLnBrk="1" fontAlgn="auto" hangingPunct="1">
              <a:spcAft>
                <a:spcPts val="0"/>
              </a:spcAft>
              <a:buNone/>
              <a:defRPr/>
            </a:pPr>
            <a:r>
              <a:rPr lang="en-US" dirty="0" smtClean="0">
                <a:sym typeface="Wingdings" panose="05000000000000000000" pitchFamily="2" charset="2"/>
              </a:rPr>
              <a:t>368	$c </a:t>
            </a:r>
            <a:r>
              <a:rPr lang="en-US" dirty="0"/>
              <a:t>Dogs $c Miniature schnauzer $2 </a:t>
            </a:r>
            <a:r>
              <a:rPr lang="en-US" dirty="0" err="1" smtClean="0"/>
              <a:t>lcsh</a:t>
            </a:r>
            <a:endParaRPr lang="en-US" dirty="0" smtClean="0"/>
          </a:p>
          <a:p>
            <a:pPr marL="457200" lvl="1" indent="0" eaLnBrk="1" fontAlgn="auto" hangingPunct="1">
              <a:spcAft>
                <a:spcPts val="0"/>
              </a:spcAft>
              <a:buNone/>
              <a:defRPr/>
            </a:pPr>
            <a:r>
              <a:rPr lang="en-US" dirty="0" smtClean="0">
                <a:sym typeface="Wingdings" panose="05000000000000000000" pitchFamily="2" charset="2"/>
              </a:rPr>
              <a:t>368	$c </a:t>
            </a:r>
            <a:r>
              <a:rPr lang="en-US" dirty="0"/>
              <a:t>Fictitious characters $c Cats $2 </a:t>
            </a:r>
            <a:r>
              <a:rPr lang="en-US" dirty="0" err="1" smtClean="0"/>
              <a:t>lcsh</a:t>
            </a:r>
            <a:endParaRPr lang="en-US" dirty="0" smtClean="0"/>
          </a:p>
          <a:p>
            <a:pPr marL="457200" lvl="1" indent="0" eaLnBrk="1" fontAlgn="auto" hangingPunct="1">
              <a:spcAft>
                <a:spcPts val="0"/>
              </a:spcAft>
              <a:buNone/>
              <a:defRPr/>
            </a:pPr>
            <a:r>
              <a:rPr lang="en-US" dirty="0" smtClean="0"/>
              <a:t>368	$c </a:t>
            </a:r>
            <a:r>
              <a:rPr lang="en-US" dirty="0"/>
              <a:t>Fictitious characters $c Muppets (Fictitious </a:t>
            </a:r>
            <a:r>
              <a:rPr lang="en-US" dirty="0" smtClean="0"/>
              <a:t>		characters</a:t>
            </a:r>
            <a:r>
              <a:rPr lang="en-US" dirty="0"/>
              <a:t>) $2 </a:t>
            </a:r>
            <a:r>
              <a:rPr lang="en-US" dirty="0" err="1"/>
              <a:t>lcsh</a:t>
            </a:r>
            <a:endParaRPr lang="en-US" dirty="0"/>
          </a:p>
          <a:p>
            <a:pPr marL="457200" lvl="1" indent="0" eaLnBrk="1" fontAlgn="auto" hangingPunct="1">
              <a:spcAft>
                <a:spcPts val="0"/>
              </a:spcAft>
              <a:buNone/>
              <a:defRPr/>
            </a:pPr>
            <a:endParaRPr lang="en-US" dirty="0"/>
          </a:p>
          <a:p>
            <a:pPr marL="457200" lvl="1" indent="0" eaLnBrk="1" fontAlgn="auto" hangingPunct="1">
              <a:spcAft>
                <a:spcPts val="0"/>
              </a:spcAft>
              <a:buNone/>
              <a:defRPr/>
            </a:pPr>
            <a:endParaRPr lang="en-US" dirty="0" smtClean="0">
              <a:sym typeface="Wingdings" panose="05000000000000000000" pitchFamily="2" charset="2"/>
            </a:endParaRPr>
          </a:p>
          <a:p>
            <a:pPr lvl="1" eaLnBrk="1" fontAlgn="auto" hangingPunct="1">
              <a:spcAft>
                <a:spcPts val="0"/>
              </a:spcAft>
              <a:buFont typeface="Wingdings" panose="05000000000000000000" pitchFamily="2" charset="2"/>
              <a:buChar char="s"/>
              <a:defRPr/>
            </a:pPr>
            <a:endParaRPr lang="en-US" dirty="0"/>
          </a:p>
        </p:txBody>
      </p:sp>
      <p:sp>
        <p:nvSpPr>
          <p:cNvPr id="4" name="Footer Placeholder 3"/>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3161735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pPr eaLnBrk="1" hangingPunct="1"/>
            <a:r>
              <a:rPr lang="en-US" dirty="0" err="1" smtClean="0"/>
              <a:t>Otra</a:t>
            </a:r>
            <a:r>
              <a:rPr lang="en-US" dirty="0" smtClean="0"/>
              <a:t> </a:t>
            </a:r>
            <a:r>
              <a:rPr lang="en-US" dirty="0" err="1" smtClean="0"/>
              <a:t>Designación</a:t>
            </a:r>
            <a:r>
              <a:rPr lang="en-US" dirty="0" smtClean="0"/>
              <a:t> (RDA 9.6)</a:t>
            </a:r>
          </a:p>
        </p:txBody>
      </p:sp>
      <p:sp>
        <p:nvSpPr>
          <p:cNvPr id="3" name="Content Placeholder 2"/>
          <p:cNvSpPr>
            <a:spLocks noGrp="1"/>
          </p:cNvSpPr>
          <p:nvPr>
            <p:ph idx="1"/>
          </p:nvPr>
        </p:nvSpPr>
        <p:spPr/>
        <p:txBody>
          <a:bodyPr rtlCol="0">
            <a:normAutofit/>
          </a:bodyPr>
          <a:lstStyle/>
          <a:p>
            <a:r>
              <a:rPr lang="en-US" sz="2800" dirty="0" err="1" smtClean="0"/>
              <a:t>Frase</a:t>
            </a:r>
            <a:r>
              <a:rPr lang="en-US" sz="2800" dirty="0" smtClean="0"/>
              <a:t> </a:t>
            </a:r>
            <a:r>
              <a:rPr lang="en-US" sz="2800" dirty="0" err="1" smtClean="0"/>
              <a:t>núcleo</a:t>
            </a:r>
            <a:r>
              <a:rPr lang="en-US" sz="2800" dirty="0" smtClean="0"/>
              <a:t> </a:t>
            </a:r>
            <a:r>
              <a:rPr lang="en-US" sz="2800" dirty="0" err="1" smtClean="0"/>
              <a:t>en</a:t>
            </a:r>
            <a:r>
              <a:rPr lang="en-US" sz="2800" dirty="0" smtClean="0"/>
              <a:t> 9.6 </a:t>
            </a:r>
            <a:r>
              <a:rPr lang="en-US" sz="2800" dirty="0"/>
              <a:t>(2014)</a:t>
            </a:r>
          </a:p>
          <a:p>
            <a:pPr lvl="1"/>
            <a:r>
              <a:rPr lang="en-US" sz="2400" dirty="0" err="1" smtClean="0"/>
              <a:t>Estos</a:t>
            </a:r>
            <a:r>
              <a:rPr lang="en-US" sz="2400" dirty="0" smtClean="0"/>
              <a:t> </a:t>
            </a:r>
            <a:r>
              <a:rPr lang="en-US" sz="2400" dirty="0"/>
              <a:t>“</a:t>
            </a:r>
            <a:r>
              <a:rPr lang="en-US" sz="2400" dirty="0" err="1" smtClean="0"/>
              <a:t>otros</a:t>
            </a:r>
            <a:r>
              <a:rPr lang="en-US" sz="2400" dirty="0" smtClean="0"/>
              <a:t>” </a:t>
            </a:r>
            <a:r>
              <a:rPr lang="en-US" sz="2400" dirty="0" err="1" smtClean="0"/>
              <a:t>elementos</a:t>
            </a:r>
            <a:r>
              <a:rPr lang="en-US" sz="2400" dirty="0" smtClean="0"/>
              <a:t> son </a:t>
            </a:r>
            <a:r>
              <a:rPr lang="en-US" sz="2400" dirty="0" err="1" smtClean="0"/>
              <a:t>núcleos</a:t>
            </a:r>
            <a:r>
              <a:rPr lang="en-US" sz="2400" dirty="0" smtClean="0"/>
              <a:t> </a:t>
            </a:r>
            <a:r>
              <a:rPr lang="en-US" sz="2400" dirty="0" err="1" smtClean="0"/>
              <a:t>en</a:t>
            </a:r>
            <a:r>
              <a:rPr lang="en-US" sz="2400" dirty="0" smtClean="0"/>
              <a:t> la </a:t>
            </a:r>
            <a:r>
              <a:rPr lang="en-US" sz="2400" i="1" dirty="0" err="1" smtClean="0"/>
              <a:t>descripción</a:t>
            </a:r>
            <a:r>
              <a:rPr lang="en-US" sz="2400" dirty="0" smtClean="0"/>
              <a:t> (</a:t>
            </a:r>
            <a:r>
              <a:rPr lang="en-US" sz="2400" dirty="0" err="1" smtClean="0"/>
              <a:t>registro</a:t>
            </a:r>
            <a:r>
              <a:rPr lang="en-US" sz="2400" dirty="0" smtClean="0"/>
              <a:t> de </a:t>
            </a:r>
            <a:r>
              <a:rPr lang="en-US" sz="2400" dirty="0" err="1" smtClean="0"/>
              <a:t>autoridad</a:t>
            </a:r>
            <a:r>
              <a:rPr lang="en-US" sz="2400" dirty="0" smtClean="0"/>
              <a:t>) de la persona:</a:t>
            </a:r>
            <a:endParaRPr lang="en-US" sz="2400" dirty="0"/>
          </a:p>
          <a:p>
            <a:pPr lvl="2"/>
            <a:r>
              <a:rPr lang="en-US" sz="2000" dirty="0"/>
              <a:t>Saint</a:t>
            </a:r>
          </a:p>
          <a:p>
            <a:pPr lvl="2"/>
            <a:r>
              <a:rPr lang="en-US" sz="2000" dirty="0"/>
              <a:t>Spirit</a:t>
            </a:r>
          </a:p>
          <a:p>
            <a:pPr lvl="2"/>
            <a:r>
              <a:rPr lang="en-US" sz="2000" dirty="0" err="1" smtClean="0"/>
              <a:t>Designación</a:t>
            </a:r>
            <a:r>
              <a:rPr lang="en-US" sz="2000" dirty="0" smtClean="0"/>
              <a:t> de </a:t>
            </a:r>
            <a:r>
              <a:rPr lang="en-US" sz="2000" dirty="0" err="1" smtClean="0"/>
              <a:t>una</a:t>
            </a:r>
            <a:r>
              <a:rPr lang="en-US" sz="2000" dirty="0" smtClean="0"/>
              <a:t> persona de scriptura </a:t>
            </a:r>
            <a:r>
              <a:rPr lang="en-US" sz="2000" dirty="0" err="1" smtClean="0"/>
              <a:t>sagrada</a:t>
            </a:r>
            <a:endParaRPr lang="en-US" sz="2000" dirty="0"/>
          </a:p>
          <a:p>
            <a:pPr lvl="2"/>
            <a:r>
              <a:rPr lang="en-US" sz="2000" dirty="0" err="1"/>
              <a:t>Designación</a:t>
            </a:r>
            <a:r>
              <a:rPr lang="en-US" sz="2000" dirty="0"/>
              <a:t> </a:t>
            </a:r>
            <a:r>
              <a:rPr lang="en-US" sz="2000" dirty="0" smtClean="0"/>
              <a:t>de </a:t>
            </a:r>
            <a:r>
              <a:rPr lang="en-US" sz="2000" dirty="0" err="1" smtClean="0"/>
              <a:t>una</a:t>
            </a:r>
            <a:r>
              <a:rPr lang="en-US" sz="2000" dirty="0" smtClean="0"/>
              <a:t> persona </a:t>
            </a:r>
            <a:r>
              <a:rPr lang="en-US" sz="2000" dirty="0" err="1" smtClean="0"/>
              <a:t>ficticia</a:t>
            </a:r>
            <a:r>
              <a:rPr lang="en-US" sz="2000" dirty="0" smtClean="0"/>
              <a:t>/</a:t>
            </a:r>
            <a:r>
              <a:rPr lang="en-US" sz="2000" dirty="0" err="1" smtClean="0"/>
              <a:t>legendaria</a:t>
            </a:r>
            <a:endParaRPr lang="en-US" sz="2000" dirty="0"/>
          </a:p>
          <a:p>
            <a:pPr lvl="2"/>
            <a:r>
              <a:rPr lang="en-US" sz="2000" dirty="0" err="1"/>
              <a:t>Designación</a:t>
            </a:r>
            <a:r>
              <a:rPr lang="en-US" sz="2000" dirty="0"/>
              <a:t> </a:t>
            </a:r>
            <a:r>
              <a:rPr lang="en-US" sz="2000" dirty="0" smtClean="0"/>
              <a:t>de </a:t>
            </a:r>
            <a:r>
              <a:rPr lang="en-US" sz="2000" dirty="0" err="1" smtClean="0"/>
              <a:t>una</a:t>
            </a:r>
            <a:r>
              <a:rPr lang="en-US" sz="2000" dirty="0" smtClean="0"/>
              <a:t> </a:t>
            </a:r>
            <a:r>
              <a:rPr lang="en-US" sz="2000" dirty="0" err="1" smtClean="0"/>
              <a:t>entidad</a:t>
            </a:r>
            <a:r>
              <a:rPr lang="en-US" sz="2000" dirty="0" smtClean="0"/>
              <a:t> real no-</a:t>
            </a:r>
            <a:r>
              <a:rPr lang="en-US" sz="2000" dirty="0" err="1" smtClean="0"/>
              <a:t>humana</a:t>
            </a:r>
            <a:endParaRPr lang="en-US" sz="2000" dirty="0"/>
          </a:p>
          <a:p>
            <a:pPr lvl="1"/>
            <a:r>
              <a:rPr lang="en-US" sz="2400" dirty="0" err="1" smtClean="0"/>
              <a:t>Registre</a:t>
            </a:r>
            <a:r>
              <a:rPr lang="en-US" sz="2400" dirty="0" smtClean="0"/>
              <a:t> </a:t>
            </a:r>
            <a:r>
              <a:rPr lang="en-US" sz="2400" dirty="0" err="1" smtClean="0"/>
              <a:t>en</a:t>
            </a:r>
            <a:r>
              <a:rPr lang="en-US" sz="2400" dirty="0" smtClean="0"/>
              <a:t> el campo MARC 368, </a:t>
            </a:r>
            <a:r>
              <a:rPr lang="en-US" sz="2400" dirty="0" err="1" smtClean="0"/>
              <a:t>subcampo</a:t>
            </a:r>
            <a:r>
              <a:rPr lang="en-US" sz="2400" dirty="0" smtClean="0"/>
              <a:t> $</a:t>
            </a:r>
            <a:r>
              <a:rPr lang="en-US" sz="2400" dirty="0"/>
              <a:t>c</a:t>
            </a:r>
            <a:endParaRPr lang="en-US" dirty="0"/>
          </a:p>
        </p:txBody>
      </p:sp>
      <p:sp>
        <p:nvSpPr>
          <p:cNvPr id="4" name="Footer Placeholder 3"/>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224487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pPr eaLnBrk="1" hangingPunct="1"/>
            <a:r>
              <a:rPr lang="en-US" dirty="0" err="1" smtClean="0"/>
              <a:t>Otra</a:t>
            </a:r>
            <a:r>
              <a:rPr lang="en-US" dirty="0" smtClean="0"/>
              <a:t> </a:t>
            </a:r>
            <a:r>
              <a:rPr lang="en-US" dirty="0" err="1" smtClean="0"/>
              <a:t>Designación</a:t>
            </a:r>
            <a:r>
              <a:rPr lang="en-US" dirty="0" smtClean="0"/>
              <a:t> (RDA 9.6)</a:t>
            </a:r>
          </a:p>
        </p:txBody>
      </p:sp>
      <p:sp>
        <p:nvSpPr>
          <p:cNvPr id="3" name="Content Placeholder 2"/>
          <p:cNvSpPr>
            <a:spLocks noGrp="1"/>
          </p:cNvSpPr>
          <p:nvPr>
            <p:ph idx="1"/>
          </p:nvPr>
        </p:nvSpPr>
        <p:spPr/>
        <p:txBody>
          <a:bodyPr rtlCol="0">
            <a:normAutofit/>
          </a:bodyPr>
          <a:lstStyle/>
          <a:p>
            <a:r>
              <a:rPr lang="en-US" dirty="0" err="1" smtClean="0"/>
              <a:t>Requisitos</a:t>
            </a:r>
            <a:r>
              <a:rPr lang="en-US" dirty="0" smtClean="0"/>
              <a:t> para el </a:t>
            </a:r>
            <a:r>
              <a:rPr lang="en-US" i="1" dirty="0" err="1" smtClean="0"/>
              <a:t>punto</a:t>
            </a:r>
            <a:r>
              <a:rPr lang="en-US" i="1" dirty="0" smtClean="0"/>
              <a:t> de </a:t>
            </a:r>
            <a:r>
              <a:rPr lang="en-US" i="1" dirty="0" err="1" smtClean="0"/>
              <a:t>acceso</a:t>
            </a:r>
            <a:r>
              <a:rPr lang="en-US" i="1" dirty="0" smtClean="0"/>
              <a:t> </a:t>
            </a:r>
            <a:r>
              <a:rPr lang="en-US" i="1" dirty="0" err="1" smtClean="0"/>
              <a:t>autorizado</a:t>
            </a:r>
            <a:r>
              <a:rPr lang="en-US" dirty="0" smtClean="0"/>
              <a:t> </a:t>
            </a:r>
            <a:r>
              <a:rPr lang="en-US" dirty="0"/>
              <a:t>(</a:t>
            </a:r>
            <a:r>
              <a:rPr lang="en-US" dirty="0" smtClean="0"/>
              <a:t>9.19)</a:t>
            </a:r>
            <a:endParaRPr lang="en-US" dirty="0"/>
          </a:p>
          <a:p>
            <a:pPr lvl="1"/>
            <a:r>
              <a:rPr lang="en-US" dirty="0" err="1" smtClean="0"/>
              <a:t>Calificador</a:t>
            </a:r>
            <a:r>
              <a:rPr lang="en-US" dirty="0" smtClean="0"/>
              <a:t> o </a:t>
            </a:r>
            <a:r>
              <a:rPr lang="en-US" dirty="0" err="1" smtClean="0"/>
              <a:t>elemento</a:t>
            </a:r>
            <a:r>
              <a:rPr lang="en-US" dirty="0" smtClean="0"/>
              <a:t> </a:t>
            </a:r>
            <a:r>
              <a:rPr lang="en-US" dirty="0" err="1" smtClean="0"/>
              <a:t>que</a:t>
            </a:r>
            <a:r>
              <a:rPr lang="en-US" dirty="0" smtClean="0"/>
              <a:t> </a:t>
            </a:r>
            <a:r>
              <a:rPr lang="en-US" i="1" dirty="0" smtClean="0"/>
              <a:t>se </a:t>
            </a:r>
            <a:r>
              <a:rPr lang="en-US" i="1" dirty="0" err="1" smtClean="0"/>
              <a:t>requiere</a:t>
            </a:r>
            <a:r>
              <a:rPr lang="en-US" dirty="0" smtClean="0"/>
              <a:t> para:</a:t>
            </a:r>
            <a:endParaRPr lang="en-US" dirty="0"/>
          </a:p>
          <a:p>
            <a:pPr lvl="2"/>
            <a:r>
              <a:rPr lang="en-US" dirty="0" err="1" smtClean="0"/>
              <a:t>Frases</a:t>
            </a:r>
            <a:r>
              <a:rPr lang="en-US" dirty="0" smtClean="0"/>
              <a:t> </a:t>
            </a:r>
            <a:r>
              <a:rPr lang="en-US" dirty="0"/>
              <a:t>(etc.) </a:t>
            </a:r>
            <a:r>
              <a:rPr lang="en-US" dirty="0" err="1" smtClean="0"/>
              <a:t>que</a:t>
            </a:r>
            <a:r>
              <a:rPr lang="en-US" dirty="0" smtClean="0"/>
              <a:t> no da la </a:t>
            </a:r>
            <a:r>
              <a:rPr lang="en-US" dirty="0"/>
              <a:t>idea </a:t>
            </a:r>
            <a:r>
              <a:rPr lang="en-US" dirty="0" smtClean="0"/>
              <a:t>de </a:t>
            </a:r>
            <a:r>
              <a:rPr lang="en-US" dirty="0" err="1" smtClean="0"/>
              <a:t>una</a:t>
            </a:r>
            <a:r>
              <a:rPr lang="en-US" dirty="0" smtClean="0"/>
              <a:t> persona</a:t>
            </a:r>
            <a:endParaRPr lang="en-US" dirty="0"/>
          </a:p>
          <a:p>
            <a:pPr lvl="2"/>
            <a:r>
              <a:rPr lang="en-US" dirty="0" err="1" smtClean="0"/>
              <a:t>Ciertas</a:t>
            </a:r>
            <a:r>
              <a:rPr lang="en-US" dirty="0" smtClean="0"/>
              <a:t> </a:t>
            </a:r>
            <a:r>
              <a:rPr lang="en-US" dirty="0" err="1" smtClean="0"/>
              <a:t>títulos</a:t>
            </a:r>
            <a:r>
              <a:rPr lang="en-US" dirty="0" smtClean="0"/>
              <a:t> (</a:t>
            </a:r>
            <a:r>
              <a:rPr lang="en-US" dirty="0" err="1" smtClean="0"/>
              <a:t>realeza</a:t>
            </a:r>
            <a:r>
              <a:rPr lang="en-US" dirty="0" smtClean="0"/>
              <a:t>, </a:t>
            </a:r>
            <a:r>
              <a:rPr lang="en-US" dirty="0"/>
              <a:t>etc.)</a:t>
            </a:r>
          </a:p>
          <a:p>
            <a:pPr lvl="2"/>
            <a:r>
              <a:rPr lang="en-US" dirty="0" smtClean="0"/>
              <a:t>Santo</a:t>
            </a:r>
            <a:endParaRPr lang="en-US" dirty="0"/>
          </a:p>
          <a:p>
            <a:pPr lvl="2"/>
            <a:r>
              <a:rPr lang="en-US" dirty="0" err="1" smtClean="0"/>
              <a:t>Espíritu</a:t>
            </a:r>
            <a:endParaRPr lang="en-US" dirty="0"/>
          </a:p>
        </p:txBody>
      </p:sp>
      <p:sp>
        <p:nvSpPr>
          <p:cNvPr id="4" name="Footer Placeholder 3"/>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4276941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pPr eaLnBrk="1" hangingPunct="1"/>
            <a:r>
              <a:rPr lang="en-US" dirty="0" err="1" smtClean="0"/>
              <a:t>Otra</a:t>
            </a:r>
            <a:r>
              <a:rPr lang="en-US" dirty="0" smtClean="0"/>
              <a:t> </a:t>
            </a:r>
            <a:r>
              <a:rPr lang="en-US" dirty="0" err="1" smtClean="0"/>
              <a:t>Designación</a:t>
            </a:r>
            <a:r>
              <a:rPr lang="en-US" dirty="0" smtClean="0"/>
              <a:t> (RDA 9.6)</a:t>
            </a:r>
          </a:p>
        </p:txBody>
      </p:sp>
      <p:sp>
        <p:nvSpPr>
          <p:cNvPr id="3" name="Content Placeholder 2"/>
          <p:cNvSpPr>
            <a:spLocks noGrp="1"/>
          </p:cNvSpPr>
          <p:nvPr>
            <p:ph idx="1"/>
          </p:nvPr>
        </p:nvSpPr>
        <p:spPr>
          <a:xfrm>
            <a:off x="457200" y="1417638"/>
            <a:ext cx="8229600" cy="4708525"/>
          </a:xfrm>
        </p:spPr>
        <p:txBody>
          <a:bodyPr rtlCol="0">
            <a:normAutofit fontScale="77500" lnSpcReduction="20000"/>
          </a:bodyPr>
          <a:lstStyle/>
          <a:p>
            <a:r>
              <a:rPr lang="en-US" sz="2800" dirty="0" smtClean="0"/>
              <a:t>El </a:t>
            </a:r>
            <a:r>
              <a:rPr lang="en-US" sz="2800" dirty="0" err="1" smtClean="0"/>
              <a:t>calificador</a:t>
            </a:r>
            <a:r>
              <a:rPr lang="en-US" sz="2800" dirty="0" smtClean="0"/>
              <a:t> </a:t>
            </a:r>
            <a:r>
              <a:rPr lang="en-US" sz="2800" dirty="0" err="1" smtClean="0"/>
              <a:t>puede</a:t>
            </a:r>
            <a:r>
              <a:rPr lang="en-US" sz="2800" dirty="0" smtClean="0"/>
              <a:t> </a:t>
            </a:r>
            <a:r>
              <a:rPr lang="en-US" sz="2800" dirty="0" err="1" smtClean="0"/>
              <a:t>agregarse</a:t>
            </a:r>
            <a:r>
              <a:rPr lang="en-US" sz="2800" dirty="0" smtClean="0"/>
              <a:t> </a:t>
            </a:r>
            <a:r>
              <a:rPr lang="en-US" sz="2800" i="1" dirty="0" err="1" smtClean="0"/>
              <a:t>opcionalmente</a:t>
            </a:r>
            <a:r>
              <a:rPr lang="en-US" sz="2800" dirty="0" smtClean="0"/>
              <a:t> al </a:t>
            </a:r>
            <a:r>
              <a:rPr lang="en-US" sz="2800" dirty="0" err="1" smtClean="0"/>
              <a:t>punto</a:t>
            </a:r>
            <a:r>
              <a:rPr lang="en-US" sz="2800" dirty="0" smtClean="0"/>
              <a:t> de </a:t>
            </a:r>
            <a:r>
              <a:rPr lang="en-US" sz="2800" dirty="0" err="1" smtClean="0"/>
              <a:t>acceso</a:t>
            </a:r>
            <a:r>
              <a:rPr lang="en-US" sz="2800" dirty="0" smtClean="0"/>
              <a:t> </a:t>
            </a:r>
            <a:r>
              <a:rPr lang="en-US" sz="2800" dirty="0" err="1" smtClean="0"/>
              <a:t>autorizado</a:t>
            </a:r>
            <a:r>
              <a:rPr lang="en-US" sz="2800" dirty="0" smtClean="0"/>
              <a:t> </a:t>
            </a:r>
            <a:r>
              <a:rPr lang="en-US" sz="2800" dirty="0" err="1" smtClean="0"/>
              <a:t>si</a:t>
            </a:r>
            <a:r>
              <a:rPr lang="en-US" sz="2800" dirty="0" smtClean="0"/>
              <a:t> el </a:t>
            </a:r>
            <a:r>
              <a:rPr lang="en-US" sz="2800" dirty="0" err="1" smtClean="0"/>
              <a:t>catalogador</a:t>
            </a:r>
            <a:r>
              <a:rPr lang="en-US" sz="2800" dirty="0" smtClean="0"/>
              <a:t> lo </a:t>
            </a:r>
            <a:r>
              <a:rPr lang="en-US" sz="2800" dirty="0" err="1" smtClean="0"/>
              <a:t>considera</a:t>
            </a:r>
            <a:r>
              <a:rPr lang="en-US" sz="2800" dirty="0" smtClean="0"/>
              <a:t> </a:t>
            </a:r>
            <a:r>
              <a:rPr lang="en-US" sz="2800" dirty="0" err="1" smtClean="0"/>
              <a:t>necesario</a:t>
            </a:r>
            <a:r>
              <a:rPr lang="en-US" sz="2800" dirty="0" smtClean="0"/>
              <a:t>.  Se </a:t>
            </a:r>
            <a:r>
              <a:rPr lang="en-US" sz="2800" dirty="0" err="1" smtClean="0"/>
              <a:t>recomienda</a:t>
            </a:r>
            <a:r>
              <a:rPr lang="en-US" sz="2800" dirty="0" smtClean="0"/>
              <a:t> registrar el </a:t>
            </a:r>
            <a:r>
              <a:rPr lang="en-US" sz="2800" dirty="0" err="1" smtClean="0"/>
              <a:t>elemento</a:t>
            </a:r>
            <a:r>
              <a:rPr lang="en-US" sz="2800" dirty="0" smtClean="0"/>
              <a:t> (</a:t>
            </a:r>
            <a:r>
              <a:rPr lang="en-US" sz="2800" dirty="0" err="1" smtClean="0"/>
              <a:t>en</a:t>
            </a:r>
            <a:r>
              <a:rPr lang="en-US" sz="2800" dirty="0" smtClean="0"/>
              <a:t> el </a:t>
            </a:r>
            <a:r>
              <a:rPr lang="en-US" sz="2800" dirty="0" err="1" smtClean="0"/>
              <a:t>cmapo</a:t>
            </a:r>
            <a:r>
              <a:rPr lang="en-US" sz="2800" dirty="0" smtClean="0"/>
              <a:t> 368) </a:t>
            </a:r>
            <a:r>
              <a:rPr lang="en-US" sz="2800" dirty="0" err="1" smtClean="0"/>
              <a:t>en</a:t>
            </a:r>
            <a:r>
              <a:rPr lang="en-US" sz="2800" dirty="0" smtClean="0"/>
              <a:t> </a:t>
            </a:r>
            <a:r>
              <a:rPr lang="en-US" sz="2800" dirty="0" err="1" smtClean="0"/>
              <a:t>todos</a:t>
            </a:r>
            <a:r>
              <a:rPr lang="en-US" sz="2800" dirty="0" smtClean="0"/>
              <a:t> los </a:t>
            </a:r>
            <a:r>
              <a:rPr lang="en-US" sz="2800" dirty="0" err="1" smtClean="0"/>
              <a:t>casos</a:t>
            </a:r>
            <a:r>
              <a:rPr lang="en-US" sz="2800" dirty="0" smtClean="0"/>
              <a:t>.</a:t>
            </a:r>
          </a:p>
          <a:p>
            <a:pPr marL="2003425" lvl="2" indent="-914400">
              <a:buNone/>
            </a:pPr>
            <a:endParaRPr lang="en-US" dirty="0" smtClean="0"/>
          </a:p>
          <a:p>
            <a:pPr marL="2003425" lvl="2" indent="-914400">
              <a:buNone/>
            </a:pPr>
            <a:r>
              <a:rPr lang="en-US" dirty="0" smtClean="0"/>
              <a:t>100 </a:t>
            </a:r>
            <a:r>
              <a:rPr lang="en-US" dirty="0"/>
              <a:t>1_ 	Kent, Clark $c (Fictitious character)</a:t>
            </a:r>
          </a:p>
          <a:p>
            <a:pPr marL="2003425" lvl="2" indent="-914400">
              <a:buNone/>
            </a:pPr>
            <a:r>
              <a:rPr lang="en-US" dirty="0"/>
              <a:t>368	$c Fictitious characters $2 </a:t>
            </a:r>
            <a:r>
              <a:rPr lang="en-US" dirty="0" err="1"/>
              <a:t>lcsh</a:t>
            </a:r>
            <a:r>
              <a:rPr lang="en-US" dirty="0"/>
              <a:t>	</a:t>
            </a:r>
          </a:p>
          <a:p>
            <a:pPr marL="2003425" lvl="2" indent="-914400">
              <a:buNone/>
            </a:pPr>
            <a:endParaRPr lang="en-US" dirty="0"/>
          </a:p>
          <a:p>
            <a:pPr marL="2003425" lvl="2" indent="-914400">
              <a:buNone/>
            </a:pPr>
            <a:r>
              <a:rPr lang="en-US" dirty="0"/>
              <a:t>100 1_	Holmes, Sherlock $c (Fictitious character)</a:t>
            </a:r>
          </a:p>
          <a:p>
            <a:pPr marL="2003425" lvl="2" indent="-914400">
              <a:buNone/>
            </a:pPr>
            <a:r>
              <a:rPr lang="en-US" dirty="0"/>
              <a:t>368	$c Fictitious characters $2 </a:t>
            </a:r>
            <a:r>
              <a:rPr lang="en-US" dirty="0" err="1"/>
              <a:t>lcsh</a:t>
            </a:r>
            <a:endParaRPr lang="en-US" dirty="0"/>
          </a:p>
          <a:p>
            <a:pPr marL="2003425" lvl="2" indent="-914400">
              <a:buNone/>
            </a:pPr>
            <a:endParaRPr lang="en-US" dirty="0"/>
          </a:p>
          <a:p>
            <a:pPr marL="2003425" lvl="2" indent="-914400">
              <a:buNone/>
            </a:pPr>
            <a:r>
              <a:rPr lang="en-US" dirty="0"/>
              <a:t>100 0_	Mr. Ed $c (Talking horse)</a:t>
            </a:r>
          </a:p>
          <a:p>
            <a:pPr marL="2003425" lvl="2" indent="-914400">
              <a:buNone/>
            </a:pPr>
            <a:r>
              <a:rPr lang="en-US" dirty="0"/>
              <a:t>368	$c Fictitious characters $a Horses $2 </a:t>
            </a:r>
            <a:r>
              <a:rPr lang="en-US" dirty="0" err="1"/>
              <a:t>lcsh</a:t>
            </a:r>
            <a:endParaRPr lang="en-US" dirty="0"/>
          </a:p>
          <a:p>
            <a:pPr marL="2003425" lvl="2" indent="-914400">
              <a:buNone/>
            </a:pPr>
            <a:endParaRPr lang="en-US" dirty="0"/>
          </a:p>
          <a:p>
            <a:pPr marL="2003425" lvl="2" indent="-914400">
              <a:buNone/>
            </a:pPr>
            <a:r>
              <a:rPr lang="en-US" dirty="0"/>
              <a:t>100 1_	Obama, Bo $c (Dog)</a:t>
            </a:r>
          </a:p>
          <a:p>
            <a:pPr marL="2003425" lvl="2" indent="-914400">
              <a:buNone/>
            </a:pPr>
            <a:r>
              <a:rPr lang="en-US" dirty="0"/>
              <a:t>368	$c Dogs $2 </a:t>
            </a:r>
            <a:r>
              <a:rPr lang="en-US" dirty="0" err="1"/>
              <a:t>lcsh</a:t>
            </a:r>
            <a:endParaRPr lang="en-US" dirty="0"/>
          </a:p>
          <a:p>
            <a:pPr marL="0" indent="0">
              <a:buNone/>
            </a:pPr>
            <a:endParaRPr lang="en-US" sz="2800" dirty="0"/>
          </a:p>
        </p:txBody>
      </p:sp>
      <p:sp>
        <p:nvSpPr>
          <p:cNvPr id="4" name="Footer Placeholder 3"/>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1207762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err="1" smtClean="0"/>
              <a:t>Profesión</a:t>
            </a:r>
            <a:r>
              <a:rPr lang="en-US" dirty="0" smtClean="0"/>
              <a:t> u </a:t>
            </a:r>
            <a:r>
              <a:rPr lang="en-US" dirty="0" err="1" smtClean="0"/>
              <a:t>Ocupación</a:t>
            </a:r>
            <a:r>
              <a:rPr lang="en-US" dirty="0" smtClean="0"/>
              <a:t> (RDA 9.16)</a:t>
            </a:r>
            <a:endParaRPr lang="en-US" dirty="0"/>
          </a:p>
        </p:txBody>
      </p:sp>
      <p:sp>
        <p:nvSpPr>
          <p:cNvPr id="107522" name="Content Placeholder 2"/>
          <p:cNvSpPr>
            <a:spLocks noGrp="1"/>
          </p:cNvSpPr>
          <p:nvPr>
            <p:ph idx="1"/>
          </p:nvPr>
        </p:nvSpPr>
        <p:spPr>
          <a:xfrm>
            <a:off x="457200" y="1417638"/>
            <a:ext cx="8229600" cy="4708525"/>
          </a:xfrm>
        </p:spPr>
        <p:txBody>
          <a:bodyPr/>
          <a:lstStyle/>
          <a:p>
            <a:pPr eaLnBrk="1" hangingPunct="1"/>
            <a:r>
              <a:rPr lang="en-US" dirty="0" err="1" smtClean="0"/>
              <a:t>Clase</a:t>
            </a:r>
            <a:r>
              <a:rPr lang="en-US" dirty="0" smtClean="0"/>
              <a:t> de personas </a:t>
            </a:r>
            <a:r>
              <a:rPr lang="en-US" dirty="0" err="1" smtClean="0"/>
              <a:t>dedicadas</a:t>
            </a:r>
            <a:r>
              <a:rPr lang="en-US" dirty="0" smtClean="0"/>
              <a:t> a </a:t>
            </a:r>
            <a:r>
              <a:rPr lang="en-US" dirty="0" err="1" smtClean="0"/>
              <a:t>una</a:t>
            </a:r>
            <a:r>
              <a:rPr lang="en-US" dirty="0" smtClean="0"/>
              <a:t> </a:t>
            </a:r>
            <a:r>
              <a:rPr lang="en-US" dirty="0" err="1" smtClean="0"/>
              <a:t>profesión</a:t>
            </a:r>
            <a:r>
              <a:rPr lang="en-US" dirty="0" smtClean="0"/>
              <a:t> u </a:t>
            </a:r>
            <a:r>
              <a:rPr lang="en-US" dirty="0" err="1" smtClean="0"/>
              <a:t>ocupación</a:t>
            </a:r>
            <a:endParaRPr lang="en-US" dirty="0" smtClean="0"/>
          </a:p>
          <a:p>
            <a:pPr eaLnBrk="1" hangingPunct="1"/>
            <a:r>
              <a:rPr lang="en-US" dirty="0" err="1" smtClean="0"/>
              <a:t>Registre</a:t>
            </a:r>
            <a:r>
              <a:rPr lang="en-US" dirty="0" smtClean="0"/>
              <a:t> en el campo 374</a:t>
            </a:r>
          </a:p>
          <a:p>
            <a:pPr eaLnBrk="1" hangingPunct="1"/>
            <a:r>
              <a:rPr lang="en-US" dirty="0" err="1" smtClean="0"/>
              <a:t>Prefiera</a:t>
            </a:r>
            <a:r>
              <a:rPr lang="en-US" dirty="0" smtClean="0"/>
              <a:t> el </a:t>
            </a:r>
            <a:r>
              <a:rPr lang="en-US" dirty="0" err="1" smtClean="0"/>
              <a:t>uso</a:t>
            </a:r>
            <a:r>
              <a:rPr lang="en-US" dirty="0" smtClean="0"/>
              <a:t> de </a:t>
            </a:r>
            <a:r>
              <a:rPr lang="en-US" dirty="0" err="1" smtClean="0"/>
              <a:t>vocabulario</a:t>
            </a:r>
            <a:r>
              <a:rPr lang="en-US" dirty="0" smtClean="0"/>
              <a:t> </a:t>
            </a:r>
            <a:r>
              <a:rPr lang="en-US" dirty="0" err="1" smtClean="0"/>
              <a:t>controlado</a:t>
            </a:r>
            <a:r>
              <a:rPr lang="en-US" dirty="0" smtClean="0"/>
              <a:t> (LCDGT, LCSH, </a:t>
            </a:r>
            <a:r>
              <a:rPr lang="en-US" dirty="0" err="1" smtClean="0"/>
              <a:t>MeSH</a:t>
            </a:r>
            <a:r>
              <a:rPr lang="en-US" dirty="0" smtClean="0"/>
              <a:t>, AAT, ERIC, DOT, ONET, etc.)</a:t>
            </a:r>
          </a:p>
          <a:p>
            <a:pPr eaLnBrk="1" hangingPunct="1"/>
            <a:r>
              <a:rPr lang="en-US" dirty="0" err="1" smtClean="0"/>
              <a:t>Agregue</a:t>
            </a:r>
            <a:r>
              <a:rPr lang="en-US" dirty="0" smtClean="0"/>
              <a:t> al </a:t>
            </a:r>
            <a:r>
              <a:rPr lang="en-US" dirty="0" err="1" smtClean="0"/>
              <a:t>punto</a:t>
            </a:r>
            <a:r>
              <a:rPr lang="en-US" dirty="0" smtClean="0"/>
              <a:t> de </a:t>
            </a:r>
            <a:r>
              <a:rPr lang="en-US" dirty="0" err="1" smtClean="0"/>
              <a:t>acceso</a:t>
            </a:r>
            <a:r>
              <a:rPr lang="en-US" dirty="0" smtClean="0"/>
              <a:t> </a:t>
            </a:r>
            <a:r>
              <a:rPr lang="en-US" dirty="0" err="1" smtClean="0"/>
              <a:t>autorizado</a:t>
            </a:r>
            <a:r>
              <a:rPr lang="en-US" dirty="0" smtClean="0"/>
              <a:t> </a:t>
            </a:r>
            <a:r>
              <a:rPr lang="en-US" u="sng" dirty="0" err="1" smtClean="0"/>
              <a:t>únicamente</a:t>
            </a:r>
            <a:r>
              <a:rPr lang="en-US" dirty="0" smtClean="0"/>
              <a:t> </a:t>
            </a:r>
            <a:r>
              <a:rPr lang="en-US" dirty="0" err="1" smtClean="0"/>
              <a:t>si</a:t>
            </a:r>
            <a:r>
              <a:rPr lang="en-US" dirty="0" smtClean="0"/>
              <a:t> </a:t>
            </a:r>
            <a:r>
              <a:rPr lang="en-US" dirty="0" err="1" smtClean="0"/>
              <a:t>fuera</a:t>
            </a:r>
            <a:r>
              <a:rPr lang="en-US" dirty="0" smtClean="0"/>
              <a:t> </a:t>
            </a:r>
            <a:r>
              <a:rPr lang="en-US" dirty="0" err="1" smtClean="0"/>
              <a:t>necesario</a:t>
            </a:r>
            <a:r>
              <a:rPr lang="en-US" dirty="0" smtClean="0"/>
              <a:t> </a:t>
            </a:r>
            <a:r>
              <a:rPr lang="en-US" dirty="0" err="1" smtClean="0"/>
              <a:t>para</a:t>
            </a:r>
            <a:r>
              <a:rPr lang="en-US" dirty="0" smtClean="0"/>
              <a:t> </a:t>
            </a:r>
            <a:r>
              <a:rPr lang="en-US" dirty="0" err="1" smtClean="0"/>
              <a:t>diferenciar</a:t>
            </a:r>
            <a:r>
              <a:rPr lang="en-US" dirty="0" smtClean="0"/>
              <a:t> </a:t>
            </a:r>
            <a:r>
              <a:rPr lang="en-US" dirty="0" err="1" smtClean="0"/>
              <a:t>nombres</a:t>
            </a:r>
            <a:r>
              <a:rPr lang="en-US" dirty="0" smtClean="0"/>
              <a:t> </a:t>
            </a:r>
            <a:r>
              <a:rPr lang="en-US" dirty="0" err="1" smtClean="0"/>
              <a:t>que</a:t>
            </a:r>
            <a:r>
              <a:rPr lang="en-US" dirty="0" smtClean="0"/>
              <a:t> de </a:t>
            </a:r>
            <a:r>
              <a:rPr lang="en-US" dirty="0" err="1" smtClean="0"/>
              <a:t>otra</a:t>
            </a:r>
            <a:r>
              <a:rPr lang="en-US" dirty="0" smtClean="0"/>
              <a:t> </a:t>
            </a:r>
            <a:r>
              <a:rPr lang="en-US" dirty="0" err="1" smtClean="0"/>
              <a:t>menera</a:t>
            </a:r>
            <a:r>
              <a:rPr lang="en-US" dirty="0" smtClean="0"/>
              <a:t> </a:t>
            </a:r>
            <a:r>
              <a:rPr lang="en-US" dirty="0" err="1" smtClean="0"/>
              <a:t>serían</a:t>
            </a:r>
            <a:r>
              <a:rPr lang="en-US" dirty="0" smtClean="0"/>
              <a:t> </a:t>
            </a:r>
            <a:r>
              <a:rPr lang="en-US" dirty="0" err="1" smtClean="0"/>
              <a:t>idénticos</a:t>
            </a: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1275873"/>
            <a:ext cx="8686800" cy="5174616"/>
          </a:xfrm>
        </p:spPr>
      </p:pic>
      <p:sp>
        <p:nvSpPr>
          <p:cNvPr id="109569" name="Title 1"/>
          <p:cNvSpPr>
            <a:spLocks noGrp="1"/>
          </p:cNvSpPr>
          <p:nvPr>
            <p:ph type="title"/>
          </p:nvPr>
        </p:nvSpPr>
        <p:spPr/>
        <p:txBody>
          <a:bodyPr/>
          <a:lstStyle/>
          <a:p>
            <a:pPr eaLnBrk="1" hangingPunct="1"/>
            <a:r>
              <a:rPr lang="en-US" dirty="0" err="1" smtClean="0"/>
              <a:t>Profesión</a:t>
            </a:r>
            <a:r>
              <a:rPr lang="en-US" dirty="0" smtClean="0"/>
              <a:t> u </a:t>
            </a:r>
            <a:r>
              <a:rPr lang="en-US" dirty="0" err="1" smtClean="0"/>
              <a:t>Ocupación</a:t>
            </a:r>
            <a:endParaRPr lang="en-US" dirty="0" smtClean="0"/>
          </a:p>
        </p:txBody>
      </p:sp>
      <p:sp>
        <p:nvSpPr>
          <p:cNvPr id="12" name="Rounded Rectangle 11"/>
          <p:cNvSpPr/>
          <p:nvPr/>
        </p:nvSpPr>
        <p:spPr>
          <a:xfrm>
            <a:off x="1005114" y="2895600"/>
            <a:ext cx="3109686" cy="3048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ed Rectangle 13"/>
          <p:cNvSpPr/>
          <p:nvPr/>
        </p:nvSpPr>
        <p:spPr>
          <a:xfrm>
            <a:off x="990600" y="2286000"/>
            <a:ext cx="2743200" cy="30480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854" y="112640"/>
            <a:ext cx="8229600" cy="725560"/>
          </a:xfrm>
        </p:spPr>
        <p:txBody>
          <a:bodyPr rtlCol="0">
            <a:normAutofit fontScale="90000"/>
          </a:bodyPr>
          <a:lstStyle/>
          <a:p>
            <a:pPr eaLnBrk="1" fontAlgn="auto" hangingPunct="1">
              <a:spcAft>
                <a:spcPts val="0"/>
              </a:spcAft>
              <a:defRPr/>
            </a:pPr>
            <a:r>
              <a:rPr lang="en-US" dirty="0" err="1" smtClean="0"/>
              <a:t>Profesión</a:t>
            </a:r>
            <a:r>
              <a:rPr lang="en-US" dirty="0" smtClean="0"/>
              <a:t> u </a:t>
            </a:r>
            <a:r>
              <a:rPr lang="en-US" dirty="0" err="1" smtClean="0"/>
              <a:t>Ocupación</a:t>
            </a:r>
            <a:r>
              <a:rPr lang="en-US" dirty="0" smtClean="0"/>
              <a:t> </a:t>
            </a:r>
            <a:r>
              <a:rPr lang="en-US" dirty="0"/>
              <a:t>(RDA 9.16)</a:t>
            </a:r>
          </a:p>
        </p:txBody>
      </p:sp>
      <p:sp>
        <p:nvSpPr>
          <p:cNvPr id="109570" name="Content Placeholder 2"/>
          <p:cNvSpPr>
            <a:spLocks noGrp="1"/>
          </p:cNvSpPr>
          <p:nvPr>
            <p:ph idx="1"/>
          </p:nvPr>
        </p:nvSpPr>
        <p:spPr>
          <a:xfrm>
            <a:off x="228600" y="990600"/>
            <a:ext cx="8815892" cy="4916560"/>
          </a:xfrm>
        </p:spPr>
        <p:txBody>
          <a:bodyPr/>
          <a:lstStyle/>
          <a:p>
            <a:pPr eaLnBrk="1" hangingPunct="1"/>
            <a:r>
              <a:rPr lang="en-US" dirty="0" smtClean="0"/>
              <a:t>No register </a:t>
            </a:r>
            <a:r>
              <a:rPr lang="en-US" dirty="0" err="1" smtClean="0"/>
              <a:t>términos</a:t>
            </a:r>
            <a:r>
              <a:rPr lang="en-US" dirty="0" smtClean="0"/>
              <a:t> </a:t>
            </a:r>
            <a:r>
              <a:rPr lang="en-US" dirty="0" err="1" smtClean="0"/>
              <a:t>calificados</a:t>
            </a:r>
            <a:r>
              <a:rPr lang="en-US" dirty="0" smtClean="0"/>
              <a:t> </a:t>
            </a:r>
            <a:r>
              <a:rPr lang="en-US" dirty="0" err="1" smtClean="0"/>
              <a:t>por</a:t>
            </a:r>
            <a:r>
              <a:rPr lang="en-US" dirty="0" smtClean="0"/>
              <a:t> </a:t>
            </a:r>
            <a:r>
              <a:rPr lang="en-US" dirty="0" err="1" smtClean="0"/>
              <a:t>género</a:t>
            </a:r>
            <a:r>
              <a:rPr lang="en-US" dirty="0" smtClean="0"/>
              <a:t>, </a:t>
            </a:r>
            <a:r>
              <a:rPr lang="en-US" dirty="0" err="1" smtClean="0"/>
              <a:t>nacionalidad</a:t>
            </a:r>
            <a:r>
              <a:rPr lang="en-US" dirty="0" smtClean="0"/>
              <a:t>, </a:t>
            </a:r>
            <a:r>
              <a:rPr lang="en-US" dirty="0" err="1" smtClean="0"/>
              <a:t>origen</a:t>
            </a:r>
            <a:r>
              <a:rPr lang="en-US" dirty="0" smtClean="0"/>
              <a:t> </a:t>
            </a:r>
            <a:r>
              <a:rPr lang="en-US" dirty="0" err="1" smtClean="0"/>
              <a:t>étnico</a:t>
            </a:r>
            <a:r>
              <a:rPr lang="en-US" dirty="0" smtClean="0"/>
              <a:t>, religion, </a:t>
            </a:r>
            <a:r>
              <a:rPr lang="en-US" dirty="0" err="1" smtClean="0"/>
              <a:t>orientación</a:t>
            </a:r>
            <a:r>
              <a:rPr lang="en-US" dirty="0" smtClean="0"/>
              <a:t> sexual u </a:t>
            </a:r>
            <a:r>
              <a:rPr lang="en-US" dirty="0" err="1" smtClean="0"/>
              <a:t>otras</a:t>
            </a:r>
            <a:r>
              <a:rPr lang="en-US" dirty="0" smtClean="0"/>
              <a:t> </a:t>
            </a:r>
            <a:r>
              <a:rPr lang="en-US" dirty="0" err="1" smtClean="0"/>
              <a:t>características</a:t>
            </a:r>
            <a:r>
              <a:rPr lang="en-US" dirty="0" smtClean="0"/>
              <a:t> que no </a:t>
            </a:r>
            <a:r>
              <a:rPr lang="en-US" dirty="0" err="1" smtClean="0"/>
              <a:t>sean</a:t>
            </a:r>
            <a:r>
              <a:rPr lang="en-US" dirty="0" smtClean="0"/>
              <a:t> </a:t>
            </a:r>
            <a:r>
              <a:rPr lang="en-US" dirty="0" err="1" smtClean="0"/>
              <a:t>estrictamente</a:t>
            </a:r>
            <a:r>
              <a:rPr lang="en-US" dirty="0" smtClean="0"/>
              <a:t> </a:t>
            </a:r>
            <a:r>
              <a:rPr lang="en-US" dirty="0" err="1" smtClean="0"/>
              <a:t>ocupacionales</a:t>
            </a:r>
            <a:r>
              <a:rPr lang="en-US" dirty="0" smtClean="0"/>
              <a:t>. Sin embargo, se </a:t>
            </a:r>
            <a:r>
              <a:rPr lang="en-US" dirty="0" err="1" smtClean="0"/>
              <a:t>pueden</a:t>
            </a:r>
            <a:r>
              <a:rPr lang="en-US" dirty="0" smtClean="0"/>
              <a:t> </a:t>
            </a:r>
            <a:r>
              <a:rPr lang="en-US" dirty="0" err="1" smtClean="0"/>
              <a:t>usar</a:t>
            </a:r>
            <a:r>
              <a:rPr lang="en-US" dirty="0" smtClean="0"/>
              <a:t> </a:t>
            </a:r>
            <a:r>
              <a:rPr lang="en-US" dirty="0" err="1" smtClean="0"/>
              <a:t>términos</a:t>
            </a:r>
            <a:r>
              <a:rPr lang="en-US" dirty="0" smtClean="0"/>
              <a:t> de </a:t>
            </a:r>
            <a:r>
              <a:rPr lang="en-US" dirty="0" err="1" smtClean="0"/>
              <a:t>ocupación</a:t>
            </a:r>
            <a:r>
              <a:rPr lang="en-US" dirty="0" smtClean="0"/>
              <a:t> </a:t>
            </a:r>
            <a:r>
              <a:rPr lang="en-US" dirty="0" err="1" smtClean="0"/>
              <a:t>inherentes</a:t>
            </a:r>
            <a:r>
              <a:rPr lang="en-US" dirty="0" smtClean="0"/>
              <a:t> al </a:t>
            </a:r>
            <a:r>
              <a:rPr lang="en-US" dirty="0" err="1" smtClean="0"/>
              <a:t>género</a:t>
            </a:r>
            <a:r>
              <a:rPr lang="en-US" dirty="0" smtClean="0"/>
              <a:t> (p. </a:t>
            </a:r>
            <a:r>
              <a:rPr lang="en-US" dirty="0" err="1" smtClean="0"/>
              <a:t>ej</a:t>
            </a:r>
            <a:r>
              <a:rPr lang="en-US" dirty="0" smtClean="0"/>
              <a:t>., </a:t>
            </a:r>
            <a:r>
              <a:rPr lang="en-US" dirty="0"/>
              <a:t>Nuns) </a:t>
            </a:r>
            <a:r>
              <a:rPr lang="en-US" dirty="0" err="1" smtClean="0"/>
              <a:t>si</a:t>
            </a:r>
            <a:r>
              <a:rPr lang="en-US" dirty="0" smtClean="0"/>
              <a:t> nada </a:t>
            </a:r>
            <a:r>
              <a:rPr lang="en-US" dirty="0" err="1" smtClean="0"/>
              <a:t>más</a:t>
            </a:r>
            <a:r>
              <a:rPr lang="en-US" dirty="0" smtClean="0"/>
              <a:t> </a:t>
            </a:r>
            <a:r>
              <a:rPr lang="en-US" dirty="0" err="1" smtClean="0"/>
              <a:t>es</a:t>
            </a:r>
            <a:r>
              <a:rPr lang="en-US" dirty="0" smtClean="0"/>
              <a:t> </a:t>
            </a:r>
            <a:r>
              <a:rPr lang="en-US" dirty="0" err="1" smtClean="0"/>
              <a:t>adecuado</a:t>
            </a:r>
            <a:r>
              <a:rPr lang="en-US" dirty="0" smtClean="0"/>
              <a:t>.</a:t>
            </a:r>
            <a:endParaRPr lang="en-US" dirty="0"/>
          </a:p>
          <a:p>
            <a:pPr marL="0" indent="0" eaLnBrk="1" hangingPunct="1">
              <a:buNone/>
            </a:pPr>
            <a:r>
              <a:rPr lang="en-US" dirty="0"/>
              <a:t>	374	Novelists $2 </a:t>
            </a:r>
            <a:r>
              <a:rPr lang="en-US" dirty="0" err="1"/>
              <a:t>lcsh</a:t>
            </a:r>
            <a:endParaRPr lang="en-US" dirty="0"/>
          </a:p>
          <a:p>
            <a:pPr marL="0" indent="0" eaLnBrk="1" hangingPunct="1">
              <a:spcAft>
                <a:spcPts val="1200"/>
              </a:spcAft>
              <a:buNone/>
            </a:pPr>
            <a:r>
              <a:rPr lang="en-US" i="1" dirty="0"/>
              <a:t> </a:t>
            </a:r>
            <a:r>
              <a:rPr lang="en-US" i="1" dirty="0" smtClean="0"/>
              <a:t>no</a:t>
            </a:r>
            <a:r>
              <a:rPr lang="en-US" i="1" dirty="0"/>
              <a:t>	</a:t>
            </a:r>
            <a:r>
              <a:rPr lang="en-US" dirty="0"/>
              <a:t>374	Women novelists $2 </a:t>
            </a:r>
            <a:r>
              <a:rPr lang="en-US" dirty="0" err="1"/>
              <a:t>lcsh</a:t>
            </a:r>
            <a:endParaRPr lang="en-US" dirty="0"/>
          </a:p>
          <a:p>
            <a:pPr marL="0" indent="0" eaLnBrk="1" hangingPunct="1">
              <a:buNone/>
            </a:pPr>
            <a:r>
              <a:rPr lang="en-US" dirty="0"/>
              <a:t>	374	Lawyers $2 </a:t>
            </a:r>
            <a:r>
              <a:rPr lang="en-US" dirty="0" err="1"/>
              <a:t>lcsh</a:t>
            </a:r>
            <a:endParaRPr lang="en-US" dirty="0"/>
          </a:p>
          <a:p>
            <a:pPr marL="0" indent="0" eaLnBrk="1" hangingPunct="1">
              <a:buNone/>
            </a:pPr>
            <a:r>
              <a:rPr lang="en-US" i="1" dirty="0"/>
              <a:t> </a:t>
            </a:r>
            <a:r>
              <a:rPr lang="en-US" i="1" dirty="0" smtClean="0"/>
              <a:t>no</a:t>
            </a:r>
            <a:r>
              <a:rPr lang="en-US" i="1" dirty="0"/>
              <a:t>	</a:t>
            </a:r>
            <a:r>
              <a:rPr lang="en-US" dirty="0"/>
              <a:t>374	African American lawyers $2 </a:t>
            </a:r>
            <a:r>
              <a:rPr lang="en-US" dirty="0" err="1"/>
              <a:t>lcsh</a:t>
            </a:r>
            <a:endParaRPr lang="en-US" dirty="0"/>
          </a:p>
          <a:p>
            <a:pPr eaLnBrk="1" hangingPunct="1"/>
            <a:endParaRPr lang="en-US" dirty="0"/>
          </a:p>
        </p:txBody>
      </p:sp>
      <p:sp>
        <p:nvSpPr>
          <p:cNvPr id="6" name="Footer Placeholder 5"/>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41128439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854" y="112640"/>
            <a:ext cx="8229600" cy="725560"/>
          </a:xfrm>
        </p:spPr>
        <p:txBody>
          <a:bodyPr rtlCol="0">
            <a:normAutofit fontScale="90000"/>
          </a:bodyPr>
          <a:lstStyle/>
          <a:p>
            <a:pPr eaLnBrk="1" fontAlgn="auto" hangingPunct="1">
              <a:spcAft>
                <a:spcPts val="0"/>
              </a:spcAft>
              <a:defRPr/>
            </a:pPr>
            <a:r>
              <a:rPr lang="en-US" dirty="0" err="1"/>
              <a:t>Profesión</a:t>
            </a:r>
            <a:r>
              <a:rPr lang="en-US" dirty="0"/>
              <a:t> u </a:t>
            </a:r>
            <a:r>
              <a:rPr lang="en-US" dirty="0" err="1"/>
              <a:t>Ocupación</a:t>
            </a:r>
            <a:r>
              <a:rPr lang="en-US" dirty="0"/>
              <a:t>(RDA 9.16)</a:t>
            </a:r>
          </a:p>
        </p:txBody>
      </p:sp>
      <p:sp>
        <p:nvSpPr>
          <p:cNvPr id="109570" name="Content Placeholder 2"/>
          <p:cNvSpPr>
            <a:spLocks noGrp="1"/>
          </p:cNvSpPr>
          <p:nvPr>
            <p:ph idx="1"/>
          </p:nvPr>
        </p:nvSpPr>
        <p:spPr>
          <a:xfrm>
            <a:off x="76200" y="990600"/>
            <a:ext cx="8915400" cy="4916560"/>
          </a:xfrm>
        </p:spPr>
        <p:txBody>
          <a:bodyPr/>
          <a:lstStyle/>
          <a:p>
            <a:pPr eaLnBrk="1" hangingPunct="1">
              <a:spcAft>
                <a:spcPts val="1800"/>
              </a:spcAft>
            </a:pPr>
            <a:r>
              <a:rPr lang="en-US" dirty="0" err="1" smtClean="0"/>
              <a:t>Nacionalidad</a:t>
            </a:r>
            <a:r>
              <a:rPr lang="en-US" dirty="0" smtClean="0"/>
              <a:t>, </a:t>
            </a:r>
            <a:r>
              <a:rPr lang="en-US" dirty="0" err="1" smtClean="0"/>
              <a:t>origen</a:t>
            </a:r>
            <a:r>
              <a:rPr lang="en-US" dirty="0" smtClean="0"/>
              <a:t> </a:t>
            </a:r>
            <a:r>
              <a:rPr lang="en-US" dirty="0" err="1" smtClean="0"/>
              <a:t>étnico</a:t>
            </a:r>
            <a:r>
              <a:rPr lang="en-US" dirty="0" smtClean="0"/>
              <a:t>, religion, </a:t>
            </a:r>
            <a:r>
              <a:rPr lang="en-US" dirty="0" err="1" smtClean="0"/>
              <a:t>orientación</a:t>
            </a:r>
            <a:r>
              <a:rPr lang="en-US" dirty="0" smtClean="0"/>
              <a:t> sexual , u </a:t>
            </a:r>
            <a:r>
              <a:rPr lang="en-US" dirty="0" err="1" smtClean="0"/>
              <a:t>otras</a:t>
            </a:r>
            <a:r>
              <a:rPr lang="en-US" dirty="0" smtClean="0"/>
              <a:t> </a:t>
            </a:r>
            <a:r>
              <a:rPr lang="en-US" dirty="0" err="1" smtClean="0"/>
              <a:t>características</a:t>
            </a:r>
            <a:r>
              <a:rPr lang="en-US" dirty="0" smtClean="0"/>
              <a:t> </a:t>
            </a:r>
            <a:r>
              <a:rPr lang="en-US" dirty="0" err="1" smtClean="0"/>
              <a:t>demográficas</a:t>
            </a:r>
            <a:r>
              <a:rPr lang="en-US" dirty="0" smtClean="0"/>
              <a:t> no </a:t>
            </a:r>
            <a:r>
              <a:rPr lang="en-US" dirty="0" err="1" smtClean="0"/>
              <a:t>relacionadas</a:t>
            </a:r>
            <a:r>
              <a:rPr lang="en-US" dirty="0" smtClean="0"/>
              <a:t> a </a:t>
            </a:r>
            <a:r>
              <a:rPr lang="en-US" dirty="0" err="1" smtClean="0"/>
              <a:t>profesión</a:t>
            </a:r>
            <a:r>
              <a:rPr lang="en-US" dirty="0" smtClean="0"/>
              <a:t>/</a:t>
            </a:r>
            <a:r>
              <a:rPr lang="en-US" dirty="0" err="1" smtClean="0"/>
              <a:t>ocupación</a:t>
            </a:r>
            <a:r>
              <a:rPr lang="en-US" dirty="0" smtClean="0"/>
              <a:t> o el </a:t>
            </a:r>
            <a:r>
              <a:rPr lang="en-US" dirty="0" err="1" smtClean="0"/>
              <a:t>género</a:t>
            </a:r>
            <a:r>
              <a:rPr lang="en-US" dirty="0" smtClean="0"/>
              <a:t> </a:t>
            </a:r>
            <a:r>
              <a:rPr lang="en-US" dirty="0" err="1" smtClean="0"/>
              <a:t>pueden</a:t>
            </a:r>
            <a:r>
              <a:rPr lang="en-US" dirty="0" smtClean="0"/>
              <a:t> </a:t>
            </a:r>
            <a:r>
              <a:rPr lang="en-US" dirty="0" err="1" smtClean="0"/>
              <a:t>registrarse</a:t>
            </a:r>
            <a:r>
              <a:rPr lang="en-US" dirty="0" smtClean="0"/>
              <a:t> </a:t>
            </a:r>
            <a:r>
              <a:rPr lang="en-US" dirty="0" err="1" smtClean="0"/>
              <a:t>en</a:t>
            </a:r>
            <a:r>
              <a:rPr lang="en-US" dirty="0" smtClean="0"/>
              <a:t> </a:t>
            </a:r>
            <a:r>
              <a:rPr lang="en-US" dirty="0"/>
              <a:t>368 $c (</a:t>
            </a:r>
            <a:r>
              <a:rPr lang="en-US" dirty="0" err="1" smtClean="0"/>
              <a:t>Otra</a:t>
            </a:r>
            <a:r>
              <a:rPr lang="en-US" dirty="0" smtClean="0"/>
              <a:t> </a:t>
            </a:r>
            <a:r>
              <a:rPr lang="en-US" dirty="0" err="1" smtClean="0"/>
              <a:t>designación</a:t>
            </a:r>
            <a:r>
              <a:rPr lang="en-US" dirty="0"/>
              <a:t>) </a:t>
            </a:r>
            <a:r>
              <a:rPr lang="en-US" dirty="0" err="1" smtClean="0"/>
              <a:t>si</a:t>
            </a:r>
            <a:r>
              <a:rPr lang="en-US" dirty="0" smtClean="0"/>
              <a:t> se </a:t>
            </a:r>
            <a:r>
              <a:rPr lang="en-US" dirty="0" err="1" smtClean="0"/>
              <a:t>considera</a:t>
            </a:r>
            <a:r>
              <a:rPr lang="en-US" dirty="0" smtClean="0"/>
              <a:t> </a:t>
            </a:r>
            <a:r>
              <a:rPr lang="en-US" dirty="0" err="1" smtClean="0"/>
              <a:t>importante</a:t>
            </a:r>
            <a:endParaRPr lang="en-US" dirty="0"/>
          </a:p>
          <a:p>
            <a:pPr marL="0" indent="0" eaLnBrk="1" hangingPunct="1">
              <a:buNone/>
            </a:pPr>
            <a:r>
              <a:rPr lang="en-US" dirty="0"/>
              <a:t>	</a:t>
            </a:r>
            <a:r>
              <a:rPr lang="en-US" sz="2620" dirty="0"/>
              <a:t>368	$c African Americans $c Christians $c Deaf</a:t>
            </a:r>
            <a:r>
              <a:rPr lang="en-US" sz="2620" b="1" dirty="0"/>
              <a:t> </a:t>
            </a:r>
            <a:r>
              <a:rPr lang="en-US" sz="2620" dirty="0"/>
              <a:t>$2 </a:t>
            </a:r>
            <a:r>
              <a:rPr lang="en-US" sz="2620" dirty="0" err="1"/>
              <a:t>lcdgt</a:t>
            </a:r>
            <a:endParaRPr lang="en-US" sz="2620" dirty="0"/>
          </a:p>
          <a:p>
            <a:pPr marL="0" indent="0" eaLnBrk="1" hangingPunct="1">
              <a:buNone/>
            </a:pPr>
            <a:r>
              <a:rPr lang="en-US" sz="2620" i="1" dirty="0"/>
              <a:t>  	</a:t>
            </a:r>
            <a:r>
              <a:rPr lang="en-US" sz="2620" dirty="0"/>
              <a:t>374	Lawyers $2 </a:t>
            </a:r>
            <a:r>
              <a:rPr lang="en-US" sz="2620" dirty="0" err="1"/>
              <a:t>lcdgt</a:t>
            </a:r>
            <a:endParaRPr lang="en-US" sz="2620" dirty="0"/>
          </a:p>
          <a:p>
            <a:pPr marL="0" indent="0" eaLnBrk="1" hangingPunct="1">
              <a:buNone/>
            </a:pPr>
            <a:r>
              <a:rPr lang="en-US" sz="2620" dirty="0"/>
              <a:t>	375   	Females $2 </a:t>
            </a:r>
            <a:r>
              <a:rPr lang="en-US" sz="2620" dirty="0" err="1"/>
              <a:t>lcdgt</a:t>
            </a:r>
            <a:endParaRPr lang="en-US" sz="2620" dirty="0"/>
          </a:p>
          <a:p>
            <a:pPr marL="0" indent="0" eaLnBrk="1" hangingPunct="1">
              <a:spcBef>
                <a:spcPts val="1800"/>
              </a:spcBef>
              <a:buNone/>
            </a:pPr>
            <a:r>
              <a:rPr lang="en-US" sz="2620" i="1" dirty="0"/>
              <a:t>  </a:t>
            </a:r>
            <a:r>
              <a:rPr lang="en-US" sz="2620" i="1" dirty="0" smtClean="0"/>
              <a:t>no</a:t>
            </a:r>
            <a:r>
              <a:rPr lang="en-US" sz="2620" dirty="0"/>
              <a:t>	374	African American women lawyers $a Christian 			lawyers $a Deaf lawyers $2 </a:t>
            </a:r>
            <a:r>
              <a:rPr lang="en-US" sz="2620" dirty="0" err="1"/>
              <a:t>lcsh</a:t>
            </a:r>
            <a:endParaRPr lang="en-US" sz="2620" dirty="0"/>
          </a:p>
          <a:p>
            <a:pPr eaLnBrk="1" hangingPunct="1"/>
            <a:endParaRPr lang="en-US" dirty="0"/>
          </a:p>
        </p:txBody>
      </p:sp>
      <p:sp>
        <p:nvSpPr>
          <p:cNvPr id="6" name="Footer Placeholder 5"/>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11994670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La </a:t>
            </a:r>
            <a:r>
              <a:rPr lang="en-US" sz="3200" dirty="0" err="1" smtClean="0"/>
              <a:t>política</a:t>
            </a:r>
            <a:r>
              <a:rPr lang="en-US" sz="3200" dirty="0" smtClean="0"/>
              <a:t> del PCC </a:t>
            </a:r>
            <a:r>
              <a:rPr lang="en-US" sz="3200" dirty="0" err="1" smtClean="0"/>
              <a:t>en</a:t>
            </a:r>
            <a:r>
              <a:rPr lang="en-US" sz="3200" dirty="0" smtClean="0"/>
              <a:t> los </a:t>
            </a:r>
            <a:r>
              <a:rPr lang="en-US" sz="3200" dirty="0" err="1" smtClean="0"/>
              <a:t>nombres</a:t>
            </a:r>
            <a:r>
              <a:rPr lang="en-US" sz="3200" dirty="0" smtClean="0"/>
              <a:t> no </a:t>
            </a:r>
            <a:r>
              <a:rPr lang="en-US" sz="3200" dirty="0" err="1" smtClean="0"/>
              <a:t>diferenciados</a:t>
            </a:r>
            <a:endParaRPr lang="en-US" sz="3200" dirty="0"/>
          </a:p>
        </p:txBody>
      </p:sp>
      <p:sp>
        <p:nvSpPr>
          <p:cNvPr id="3" name="Content Placeholder 2"/>
          <p:cNvSpPr>
            <a:spLocks noGrp="1"/>
          </p:cNvSpPr>
          <p:nvPr>
            <p:ph idx="1"/>
          </p:nvPr>
        </p:nvSpPr>
        <p:spPr/>
        <p:txBody>
          <a:bodyPr/>
          <a:lstStyle/>
          <a:p>
            <a:r>
              <a:rPr lang="en-US" dirty="0" smtClean="0"/>
              <a:t>Descriptive Cataloging Manual Z1 a 008/32</a:t>
            </a:r>
          </a:p>
          <a:p>
            <a:r>
              <a:rPr lang="en-US" dirty="0" err="1" smtClean="0"/>
              <a:t>También</a:t>
            </a:r>
            <a:r>
              <a:rPr lang="en-US" dirty="0" smtClean="0"/>
              <a:t> </a:t>
            </a:r>
            <a:r>
              <a:rPr lang="en-US" dirty="0" err="1" smtClean="0"/>
              <a:t>disponible</a:t>
            </a:r>
            <a:r>
              <a:rPr lang="en-US" dirty="0" smtClean="0"/>
              <a:t> al </a:t>
            </a:r>
            <a:r>
              <a:rPr lang="en-US" dirty="0" err="1" smtClean="0"/>
              <a:t>sitio</a:t>
            </a:r>
            <a:r>
              <a:rPr lang="en-US" dirty="0" smtClean="0"/>
              <a:t> Web de PCC </a:t>
            </a:r>
            <a:r>
              <a:rPr lang="en-US" dirty="0">
                <a:hlinkClick r:id="rId3"/>
              </a:rPr>
              <a:t>http://</a:t>
            </a:r>
            <a:r>
              <a:rPr lang="en-US" dirty="0" smtClean="0">
                <a:hlinkClick r:id="rId3"/>
              </a:rPr>
              <a:t>www.loc.gov/aba/pcc/rda/PCC%20RDA%20guidelines/Post-RDA-Implementation-Guidelines.html</a:t>
            </a:r>
            <a:r>
              <a:rPr lang="en-US" dirty="0" smtClean="0"/>
              <a:t> </a:t>
            </a:r>
            <a:endParaRPr lang="en-US" dirty="0"/>
          </a:p>
        </p:txBody>
      </p:sp>
      <p:sp>
        <p:nvSpPr>
          <p:cNvPr id="4" name="Footer Placeholder 3"/>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2926089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La </a:t>
            </a:r>
            <a:r>
              <a:rPr lang="en-US" sz="3200" dirty="0" err="1"/>
              <a:t>política</a:t>
            </a:r>
            <a:r>
              <a:rPr lang="en-US" sz="3200" dirty="0"/>
              <a:t> del PCC </a:t>
            </a:r>
            <a:r>
              <a:rPr lang="en-US" sz="3200" dirty="0" err="1"/>
              <a:t>en</a:t>
            </a:r>
            <a:r>
              <a:rPr lang="en-US" sz="3200" dirty="0"/>
              <a:t> los </a:t>
            </a:r>
            <a:r>
              <a:rPr lang="en-US" sz="3200" dirty="0" err="1"/>
              <a:t>nombres</a:t>
            </a:r>
            <a:r>
              <a:rPr lang="en-US" sz="3200" dirty="0"/>
              <a:t> no </a:t>
            </a:r>
            <a:r>
              <a:rPr lang="en-US" sz="3200" dirty="0" err="1"/>
              <a:t>diferenciados</a:t>
            </a:r>
            <a:endParaRPr lang="en-US" sz="3200" dirty="0"/>
          </a:p>
        </p:txBody>
      </p:sp>
      <p:sp>
        <p:nvSpPr>
          <p:cNvPr id="3" name="Content Placeholder 2"/>
          <p:cNvSpPr>
            <a:spLocks noGrp="1"/>
          </p:cNvSpPr>
          <p:nvPr>
            <p:ph idx="1"/>
          </p:nvPr>
        </p:nvSpPr>
        <p:spPr/>
        <p:txBody>
          <a:bodyPr/>
          <a:lstStyle/>
          <a:p>
            <a:r>
              <a:rPr lang="en-US" sz="2800" dirty="0" err="1" smtClean="0"/>
              <a:t>Aunque</a:t>
            </a:r>
            <a:r>
              <a:rPr lang="en-US" sz="2800" dirty="0" smtClean="0"/>
              <a:t> RDA </a:t>
            </a:r>
            <a:r>
              <a:rPr lang="en-US" sz="2800" dirty="0" err="1" smtClean="0"/>
              <a:t>permite</a:t>
            </a:r>
            <a:r>
              <a:rPr lang="en-US" sz="2800" dirty="0" smtClean="0"/>
              <a:t> los </a:t>
            </a:r>
            <a:r>
              <a:rPr lang="en-US" sz="2800" dirty="0" err="1" smtClean="0"/>
              <a:t>registros</a:t>
            </a:r>
            <a:r>
              <a:rPr lang="en-US" sz="2800" dirty="0" smtClean="0"/>
              <a:t> de </a:t>
            </a:r>
            <a:r>
              <a:rPr lang="en-US" sz="2800" dirty="0" err="1" smtClean="0"/>
              <a:t>nombres</a:t>
            </a:r>
            <a:r>
              <a:rPr lang="en-US" sz="2800" dirty="0" smtClean="0"/>
              <a:t> no </a:t>
            </a:r>
            <a:r>
              <a:rPr lang="en-US" sz="2800" dirty="0" err="1" smtClean="0"/>
              <a:t>diferenciados</a:t>
            </a:r>
            <a:r>
              <a:rPr lang="en-US" sz="2800" dirty="0" smtClean="0"/>
              <a:t> (8.11 y 9.19.1.1), la </a:t>
            </a:r>
            <a:r>
              <a:rPr lang="en-US" sz="2800" dirty="0" err="1" smtClean="0"/>
              <a:t>política</a:t>
            </a:r>
            <a:r>
              <a:rPr lang="en-US" sz="2800" dirty="0" smtClean="0"/>
              <a:t> del PCC </a:t>
            </a:r>
            <a:r>
              <a:rPr lang="en-US" sz="2800" dirty="0" err="1" smtClean="0"/>
              <a:t>ya</a:t>
            </a:r>
            <a:r>
              <a:rPr lang="en-US" sz="2800" dirty="0" smtClean="0"/>
              <a:t> no lo </a:t>
            </a:r>
            <a:r>
              <a:rPr lang="en-US" sz="2800" dirty="0" err="1" smtClean="0"/>
              <a:t>permite</a:t>
            </a:r>
            <a:r>
              <a:rPr lang="en-US" sz="2800" dirty="0" smtClean="0"/>
              <a:t> </a:t>
            </a:r>
            <a:r>
              <a:rPr lang="en-US" sz="2800" dirty="0" err="1" smtClean="0"/>
              <a:t>en</a:t>
            </a:r>
            <a:r>
              <a:rPr lang="en-US" sz="2800" dirty="0" smtClean="0"/>
              <a:t> el </a:t>
            </a:r>
            <a:r>
              <a:rPr lang="en-US" sz="2800" dirty="0" err="1" smtClean="0"/>
              <a:t>archivo</a:t>
            </a:r>
            <a:r>
              <a:rPr lang="en-US" sz="2800" dirty="0" smtClean="0"/>
              <a:t> de </a:t>
            </a:r>
            <a:r>
              <a:rPr lang="en-US" sz="2800" dirty="0" err="1" smtClean="0"/>
              <a:t>autoridades</a:t>
            </a:r>
            <a:r>
              <a:rPr lang="en-US" sz="2800" dirty="0" smtClean="0"/>
              <a:t> LC/NACO</a:t>
            </a:r>
          </a:p>
          <a:p>
            <a:r>
              <a:rPr lang="en-US" sz="2800" dirty="0" smtClean="0"/>
              <a:t>No </a:t>
            </a:r>
            <a:r>
              <a:rPr lang="en-US" sz="2800" dirty="0" err="1" smtClean="0"/>
              <a:t>añade</a:t>
            </a:r>
            <a:r>
              <a:rPr lang="en-US" sz="2800" dirty="0" smtClean="0"/>
              <a:t> </a:t>
            </a:r>
            <a:r>
              <a:rPr lang="en-US" sz="2800" dirty="0" err="1" smtClean="0"/>
              <a:t>más</a:t>
            </a:r>
            <a:r>
              <a:rPr lang="en-US" sz="2800" dirty="0" smtClean="0"/>
              <a:t> </a:t>
            </a:r>
            <a:r>
              <a:rPr lang="en-US" sz="2800" dirty="0" err="1" smtClean="0"/>
              <a:t>nombres</a:t>
            </a:r>
            <a:r>
              <a:rPr lang="en-US" sz="2800" dirty="0" smtClean="0"/>
              <a:t> a los </a:t>
            </a:r>
            <a:r>
              <a:rPr lang="en-US" sz="2800" dirty="0" err="1" smtClean="0"/>
              <a:t>registros</a:t>
            </a:r>
            <a:r>
              <a:rPr lang="en-US" sz="2800" dirty="0" smtClean="0"/>
              <a:t> no </a:t>
            </a:r>
            <a:r>
              <a:rPr lang="en-US" sz="2800" dirty="0" err="1" smtClean="0"/>
              <a:t>diferenciados</a:t>
            </a:r>
            <a:r>
              <a:rPr lang="en-US" sz="2800" dirty="0" smtClean="0"/>
              <a:t> </a:t>
            </a:r>
            <a:r>
              <a:rPr lang="en-US" sz="2800" dirty="0" err="1" smtClean="0"/>
              <a:t>que</a:t>
            </a:r>
            <a:r>
              <a:rPr lang="en-US" sz="2800" dirty="0" smtClean="0"/>
              <a:t> </a:t>
            </a:r>
            <a:r>
              <a:rPr lang="en-US" sz="2800" dirty="0" err="1" smtClean="0"/>
              <a:t>existen</a:t>
            </a:r>
            <a:endParaRPr lang="en-US" sz="2800" dirty="0" smtClean="0"/>
          </a:p>
          <a:p>
            <a:r>
              <a:rPr lang="en-US" sz="2800" dirty="0" err="1" smtClean="0"/>
              <a:t>En</a:t>
            </a:r>
            <a:r>
              <a:rPr lang="en-US" sz="2800" dirty="0" smtClean="0"/>
              <a:t> </a:t>
            </a:r>
            <a:r>
              <a:rPr lang="en-US" sz="2800" dirty="0" err="1" smtClean="0"/>
              <a:t>lugar</a:t>
            </a:r>
            <a:r>
              <a:rPr lang="en-US" sz="2800" dirty="0" smtClean="0"/>
              <a:t> de </a:t>
            </a:r>
            <a:r>
              <a:rPr lang="en-US" sz="2800" dirty="0" err="1" smtClean="0"/>
              <a:t>esto</a:t>
            </a:r>
            <a:r>
              <a:rPr lang="en-US" sz="2800" dirty="0" smtClean="0"/>
              <a:t>, </a:t>
            </a:r>
            <a:r>
              <a:rPr lang="en-US" sz="2800" dirty="0" err="1" smtClean="0"/>
              <a:t>emplea</a:t>
            </a:r>
            <a:r>
              <a:rPr lang="en-US" sz="2800" dirty="0" smtClean="0"/>
              <a:t> </a:t>
            </a:r>
            <a:r>
              <a:rPr lang="en-US" sz="2800" dirty="0" err="1" smtClean="0"/>
              <a:t>uno</a:t>
            </a:r>
            <a:r>
              <a:rPr lang="en-US" sz="2800" dirty="0" smtClean="0"/>
              <a:t> de los </a:t>
            </a:r>
            <a:r>
              <a:rPr lang="en-US" sz="2800" dirty="0" err="1" smtClean="0"/>
              <a:t>nuevos</a:t>
            </a:r>
            <a:r>
              <a:rPr lang="en-US" sz="2800" dirty="0" smtClean="0"/>
              <a:t> </a:t>
            </a:r>
            <a:r>
              <a:rPr lang="en-US" sz="2800" dirty="0" err="1" smtClean="0"/>
              <a:t>elementos</a:t>
            </a:r>
            <a:r>
              <a:rPr lang="en-US" sz="2800" dirty="0" smtClean="0"/>
              <a:t> </a:t>
            </a:r>
            <a:r>
              <a:rPr lang="en-US" sz="2800" dirty="0" err="1" smtClean="0"/>
              <a:t>disponibles</a:t>
            </a:r>
            <a:r>
              <a:rPr lang="en-US" sz="2800" dirty="0" smtClean="0"/>
              <a:t> para </a:t>
            </a:r>
            <a:r>
              <a:rPr lang="en-US" sz="2800" dirty="0" err="1" smtClean="0"/>
              <a:t>calificar</a:t>
            </a:r>
            <a:r>
              <a:rPr lang="en-US" sz="2800" dirty="0" smtClean="0"/>
              <a:t> (i.e. </a:t>
            </a:r>
            <a:r>
              <a:rPr lang="en-US" sz="2800" dirty="0" err="1" smtClean="0"/>
              <a:t>diferenciar</a:t>
            </a:r>
            <a:r>
              <a:rPr lang="en-US" sz="2800" dirty="0" smtClean="0"/>
              <a:t>) el </a:t>
            </a:r>
            <a:r>
              <a:rPr lang="en-US" sz="2800" dirty="0" err="1" smtClean="0"/>
              <a:t>nombre</a:t>
            </a:r>
            <a:r>
              <a:rPr lang="en-US" sz="2800" dirty="0" smtClean="0"/>
              <a:t> de persona</a:t>
            </a:r>
            <a:endParaRPr lang="en-US" sz="2800" dirty="0"/>
          </a:p>
        </p:txBody>
      </p:sp>
      <p:sp>
        <p:nvSpPr>
          <p:cNvPr id="4" name="Footer Placeholder 3"/>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421137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La </a:t>
            </a:r>
            <a:r>
              <a:rPr lang="en-US" sz="3200" dirty="0" err="1"/>
              <a:t>política</a:t>
            </a:r>
            <a:r>
              <a:rPr lang="en-US" sz="3200" dirty="0"/>
              <a:t> del PCC </a:t>
            </a:r>
            <a:r>
              <a:rPr lang="en-US" sz="3200" dirty="0" err="1"/>
              <a:t>en</a:t>
            </a:r>
            <a:r>
              <a:rPr lang="en-US" sz="3200" dirty="0"/>
              <a:t> los </a:t>
            </a:r>
            <a:r>
              <a:rPr lang="en-US" sz="3200" dirty="0" err="1"/>
              <a:t>nombres</a:t>
            </a:r>
            <a:r>
              <a:rPr lang="en-US" sz="3200" dirty="0"/>
              <a:t> no </a:t>
            </a:r>
            <a:r>
              <a:rPr lang="en-US" sz="3200" dirty="0" err="1"/>
              <a:t>diferenciados</a:t>
            </a:r>
            <a:endParaRPr lang="en-US" sz="3200" dirty="0"/>
          </a:p>
        </p:txBody>
      </p:sp>
      <p:sp>
        <p:nvSpPr>
          <p:cNvPr id="3" name="Content Placeholder 2"/>
          <p:cNvSpPr>
            <a:spLocks noGrp="1"/>
          </p:cNvSpPr>
          <p:nvPr>
            <p:ph idx="1"/>
          </p:nvPr>
        </p:nvSpPr>
        <p:spPr/>
        <p:txBody>
          <a:bodyPr/>
          <a:lstStyle/>
          <a:p>
            <a:r>
              <a:rPr lang="en-US" sz="2800" dirty="0" err="1" smtClean="0"/>
              <a:t>Cuando</a:t>
            </a:r>
            <a:r>
              <a:rPr lang="en-US" sz="2800" dirty="0" smtClean="0"/>
              <a:t> se </a:t>
            </a:r>
            <a:r>
              <a:rPr lang="en-US" sz="2800" dirty="0" err="1" smtClean="0"/>
              <a:t>necesita</a:t>
            </a:r>
            <a:r>
              <a:rPr lang="en-US" sz="2800" dirty="0" smtClean="0"/>
              <a:t> un </a:t>
            </a:r>
            <a:r>
              <a:rPr lang="en-US" sz="2800" dirty="0" err="1" smtClean="0"/>
              <a:t>punto</a:t>
            </a:r>
            <a:r>
              <a:rPr lang="en-US" sz="2800" dirty="0" smtClean="0"/>
              <a:t> de </a:t>
            </a:r>
            <a:r>
              <a:rPr lang="en-US" sz="2800" dirty="0" err="1" smtClean="0"/>
              <a:t>acceso</a:t>
            </a:r>
            <a:r>
              <a:rPr lang="en-US" sz="2800" dirty="0" smtClean="0"/>
              <a:t> para </a:t>
            </a:r>
            <a:r>
              <a:rPr lang="en-US" sz="2800" dirty="0" err="1" smtClean="0"/>
              <a:t>una</a:t>
            </a:r>
            <a:r>
              <a:rPr lang="en-US" sz="2800" dirty="0" smtClean="0"/>
              <a:t> persona y </a:t>
            </a:r>
            <a:r>
              <a:rPr lang="en-US" sz="2800" dirty="0" err="1" smtClean="0"/>
              <a:t>esta</a:t>
            </a:r>
            <a:r>
              <a:rPr lang="en-US" sz="2800" dirty="0" smtClean="0"/>
              <a:t> persona se </a:t>
            </a:r>
            <a:r>
              <a:rPr lang="en-US" sz="2800" dirty="0" err="1" smtClean="0"/>
              <a:t>representa</a:t>
            </a:r>
            <a:r>
              <a:rPr lang="en-US" sz="2800" dirty="0" smtClean="0"/>
              <a:t> </a:t>
            </a:r>
            <a:r>
              <a:rPr lang="en-US" sz="2800" dirty="0" err="1" smtClean="0"/>
              <a:t>en</a:t>
            </a:r>
            <a:r>
              <a:rPr lang="en-US" sz="2800" dirty="0" smtClean="0"/>
              <a:t> un </a:t>
            </a:r>
            <a:r>
              <a:rPr lang="en-US" sz="2800" dirty="0" err="1" smtClean="0"/>
              <a:t>registro</a:t>
            </a:r>
            <a:r>
              <a:rPr lang="en-US" sz="2800" dirty="0" smtClean="0"/>
              <a:t> no </a:t>
            </a:r>
            <a:r>
              <a:rPr lang="en-US" sz="2800" dirty="0" err="1" smtClean="0"/>
              <a:t>diferenciado</a:t>
            </a:r>
            <a:endParaRPr lang="en-US" sz="2800" dirty="0" smtClean="0"/>
          </a:p>
          <a:p>
            <a:pPr lvl="1"/>
            <a:r>
              <a:rPr lang="en-US" sz="2400" dirty="0" smtClean="0"/>
              <a:t>Cree un </a:t>
            </a:r>
            <a:r>
              <a:rPr lang="en-US" sz="2400" dirty="0" err="1" smtClean="0"/>
              <a:t>nuevo</a:t>
            </a:r>
            <a:r>
              <a:rPr lang="en-US" sz="2400" dirty="0" smtClean="0"/>
              <a:t> </a:t>
            </a:r>
            <a:r>
              <a:rPr lang="en-US" sz="2400" dirty="0" err="1" smtClean="0"/>
              <a:t>registro</a:t>
            </a:r>
            <a:r>
              <a:rPr lang="en-US" sz="2400" dirty="0" smtClean="0"/>
              <a:t> de </a:t>
            </a:r>
            <a:r>
              <a:rPr lang="en-US" sz="2400" dirty="0" err="1" smtClean="0"/>
              <a:t>autoridad</a:t>
            </a:r>
            <a:r>
              <a:rPr lang="en-US" sz="2400" dirty="0" smtClean="0"/>
              <a:t> para </a:t>
            </a:r>
            <a:r>
              <a:rPr lang="en-US" sz="2400" dirty="0" err="1" smtClean="0"/>
              <a:t>esta</a:t>
            </a:r>
            <a:r>
              <a:rPr lang="en-US" sz="2400" dirty="0" smtClean="0"/>
              <a:t> persona con la(s) </a:t>
            </a:r>
            <a:r>
              <a:rPr lang="en-US" sz="2400" dirty="0" err="1" smtClean="0"/>
              <a:t>característica</a:t>
            </a:r>
            <a:r>
              <a:rPr lang="en-US" sz="2400" dirty="0" smtClean="0"/>
              <a:t>(s) </a:t>
            </a:r>
            <a:r>
              <a:rPr lang="en-US" sz="2400" dirty="0" err="1" smtClean="0"/>
              <a:t>diferenciada</a:t>
            </a:r>
            <a:r>
              <a:rPr lang="en-US" sz="2400" dirty="0" smtClean="0"/>
              <a:t>(s)</a:t>
            </a:r>
          </a:p>
          <a:p>
            <a:pPr lvl="1"/>
            <a:r>
              <a:rPr lang="en-US" sz="2400" dirty="0" err="1" smtClean="0"/>
              <a:t>Incluya</a:t>
            </a:r>
            <a:r>
              <a:rPr lang="en-US" sz="2400" dirty="0" smtClean="0"/>
              <a:t> </a:t>
            </a:r>
            <a:r>
              <a:rPr lang="en-US" sz="2400" dirty="0" err="1" smtClean="0"/>
              <a:t>en</a:t>
            </a:r>
            <a:r>
              <a:rPr lang="en-US" sz="2400" dirty="0" smtClean="0"/>
              <a:t> el </a:t>
            </a:r>
            <a:r>
              <a:rPr lang="en-US" sz="2400" dirty="0" err="1" smtClean="0"/>
              <a:t>nuevo</a:t>
            </a:r>
            <a:r>
              <a:rPr lang="en-US" sz="2400" dirty="0" smtClean="0"/>
              <a:t> </a:t>
            </a:r>
            <a:r>
              <a:rPr lang="en-US" sz="2400" dirty="0" err="1" smtClean="0"/>
              <a:t>registro</a:t>
            </a:r>
            <a:r>
              <a:rPr lang="en-US" sz="2400" dirty="0" smtClean="0"/>
              <a:t>: </a:t>
            </a:r>
          </a:p>
          <a:p>
            <a:pPr marL="1028700" lvl="2" indent="0">
              <a:buNone/>
            </a:pPr>
            <a:r>
              <a:rPr lang="en-US" sz="1800" dirty="0" smtClean="0">
                <a:solidFill>
                  <a:schemeClr val="tx1"/>
                </a:solidFill>
              </a:rPr>
              <a:t>667 ## $a Formerly on undifferentiated name record: [LCCN of undifferentiated name record]</a:t>
            </a:r>
            <a:r>
              <a:rPr lang="en-US" sz="1800" dirty="0" smtClean="0"/>
              <a:t> </a:t>
            </a:r>
            <a:endParaRPr lang="en-US" sz="2800" dirty="0" smtClean="0"/>
          </a:p>
          <a:p>
            <a:pPr lvl="1"/>
            <a:r>
              <a:rPr lang="en-US" sz="2400" dirty="0" smtClean="0"/>
              <a:t>Quite la persona del </a:t>
            </a:r>
            <a:r>
              <a:rPr lang="en-US" sz="2400" dirty="0" err="1" smtClean="0"/>
              <a:t>registro</a:t>
            </a:r>
            <a:r>
              <a:rPr lang="en-US" sz="2400" dirty="0" smtClean="0"/>
              <a:t> no </a:t>
            </a:r>
            <a:r>
              <a:rPr lang="en-US" sz="2400" dirty="0" err="1" smtClean="0"/>
              <a:t>diferenciado</a:t>
            </a:r>
            <a:endParaRPr lang="en-US" sz="2400" dirty="0" smtClean="0"/>
          </a:p>
        </p:txBody>
      </p:sp>
      <p:sp>
        <p:nvSpPr>
          <p:cNvPr id="6" name="Footer Placeholder 5"/>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382944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La </a:t>
            </a:r>
            <a:r>
              <a:rPr lang="en-US" sz="3200" dirty="0" err="1"/>
              <a:t>política</a:t>
            </a:r>
            <a:r>
              <a:rPr lang="en-US" sz="3200" dirty="0"/>
              <a:t> del PCC </a:t>
            </a:r>
            <a:r>
              <a:rPr lang="en-US" sz="3200" dirty="0" err="1"/>
              <a:t>en</a:t>
            </a:r>
            <a:r>
              <a:rPr lang="en-US" sz="3200" dirty="0"/>
              <a:t> los </a:t>
            </a:r>
            <a:r>
              <a:rPr lang="en-US" sz="3200" dirty="0" err="1"/>
              <a:t>nombres</a:t>
            </a:r>
            <a:r>
              <a:rPr lang="en-US" sz="3200" dirty="0"/>
              <a:t> no </a:t>
            </a:r>
            <a:r>
              <a:rPr lang="en-US" sz="3200" dirty="0" err="1"/>
              <a:t>diferenciados</a:t>
            </a:r>
            <a:endParaRPr lang="en-US" sz="3200" dirty="0"/>
          </a:p>
        </p:txBody>
      </p:sp>
      <p:sp>
        <p:nvSpPr>
          <p:cNvPr id="3" name="Content Placeholder 2"/>
          <p:cNvSpPr>
            <a:spLocks noGrp="1"/>
          </p:cNvSpPr>
          <p:nvPr>
            <p:ph idx="1"/>
          </p:nvPr>
        </p:nvSpPr>
        <p:spPr>
          <a:xfrm>
            <a:off x="685800" y="1828800"/>
            <a:ext cx="7772400" cy="4433888"/>
          </a:xfrm>
        </p:spPr>
        <p:txBody>
          <a:bodyPr/>
          <a:lstStyle/>
          <a:p>
            <a:r>
              <a:rPr lang="en-US" sz="2800" dirty="0" err="1" smtClean="0"/>
              <a:t>Cuando</a:t>
            </a:r>
            <a:r>
              <a:rPr lang="en-US" sz="2800" dirty="0" smtClean="0"/>
              <a:t> se </a:t>
            </a:r>
            <a:r>
              <a:rPr lang="en-US" sz="2800" dirty="0" err="1" smtClean="0"/>
              <a:t>quita</a:t>
            </a:r>
            <a:r>
              <a:rPr lang="en-US" sz="2800" dirty="0" smtClean="0"/>
              <a:t> el </a:t>
            </a:r>
            <a:r>
              <a:rPr lang="en-US" sz="2800" dirty="0" err="1" smtClean="0"/>
              <a:t>nombre</a:t>
            </a:r>
            <a:r>
              <a:rPr lang="en-US" sz="2800" dirty="0" smtClean="0"/>
              <a:t>, </a:t>
            </a:r>
            <a:r>
              <a:rPr lang="en-US" sz="2800" dirty="0" err="1" smtClean="0"/>
              <a:t>si</a:t>
            </a:r>
            <a:r>
              <a:rPr lang="en-US" sz="2800" dirty="0" smtClean="0"/>
              <a:t> </a:t>
            </a:r>
            <a:r>
              <a:rPr lang="en-US" sz="2800" dirty="0" err="1" smtClean="0"/>
              <a:t>solamente</a:t>
            </a:r>
            <a:r>
              <a:rPr lang="en-US" sz="2800" dirty="0" smtClean="0"/>
              <a:t> </a:t>
            </a:r>
            <a:r>
              <a:rPr lang="en-US" sz="2800" dirty="0" err="1" smtClean="0"/>
              <a:t>una</a:t>
            </a:r>
            <a:r>
              <a:rPr lang="en-US" sz="2800" dirty="0" smtClean="0"/>
              <a:t> persona </a:t>
            </a:r>
            <a:r>
              <a:rPr lang="en-US" sz="2800" dirty="0" err="1" smtClean="0"/>
              <a:t>queda</a:t>
            </a:r>
            <a:r>
              <a:rPr lang="en-US" sz="2800" dirty="0" smtClean="0"/>
              <a:t> </a:t>
            </a:r>
            <a:r>
              <a:rPr lang="en-US" sz="2800" dirty="0" err="1" smtClean="0"/>
              <a:t>en</a:t>
            </a:r>
            <a:r>
              <a:rPr lang="en-US" sz="2800" dirty="0" smtClean="0"/>
              <a:t> el </a:t>
            </a:r>
            <a:r>
              <a:rPr lang="en-US" sz="2800" dirty="0" err="1" smtClean="0"/>
              <a:t>regsitro</a:t>
            </a:r>
            <a:r>
              <a:rPr lang="en-US" sz="2800" dirty="0" smtClean="0"/>
              <a:t>, </a:t>
            </a:r>
            <a:r>
              <a:rPr lang="en-US" sz="2800" i="1" dirty="0" smtClean="0"/>
              <a:t>no </a:t>
            </a:r>
            <a:r>
              <a:rPr lang="en-US" sz="2800" dirty="0" err="1" smtClean="0"/>
              <a:t>cambie</a:t>
            </a:r>
            <a:r>
              <a:rPr lang="en-US" sz="2800" dirty="0" smtClean="0"/>
              <a:t> el </a:t>
            </a:r>
            <a:r>
              <a:rPr lang="en-US" sz="2800" dirty="0" err="1" smtClean="0"/>
              <a:t>registro</a:t>
            </a:r>
            <a:r>
              <a:rPr lang="en-US" sz="2800" dirty="0" smtClean="0"/>
              <a:t> a un </a:t>
            </a:r>
            <a:r>
              <a:rPr lang="en-US" sz="2800" dirty="0" err="1" smtClean="0"/>
              <a:t>registro</a:t>
            </a:r>
            <a:r>
              <a:rPr lang="en-US" sz="2800" dirty="0" smtClean="0"/>
              <a:t> </a:t>
            </a:r>
            <a:r>
              <a:rPr lang="en-US" sz="2800" dirty="0" err="1" smtClean="0"/>
              <a:t>diferenciado</a:t>
            </a:r>
            <a:r>
              <a:rPr lang="en-US" sz="2800" dirty="0" smtClean="0"/>
              <a:t>. </a:t>
            </a:r>
            <a:r>
              <a:rPr lang="en-US" sz="2800" dirty="0" err="1" smtClean="0"/>
              <a:t>En</a:t>
            </a:r>
            <a:r>
              <a:rPr lang="en-US" sz="2800" dirty="0" smtClean="0"/>
              <a:t> </a:t>
            </a:r>
            <a:r>
              <a:rPr lang="en-US" sz="2800" dirty="0" err="1" smtClean="0"/>
              <a:t>lugar</a:t>
            </a:r>
            <a:r>
              <a:rPr lang="en-US" sz="2800" dirty="0" smtClean="0"/>
              <a:t> de </a:t>
            </a:r>
            <a:r>
              <a:rPr lang="en-US" sz="2800" dirty="0" err="1" smtClean="0"/>
              <a:t>éste</a:t>
            </a:r>
            <a:r>
              <a:rPr lang="en-US" sz="2800" dirty="0" smtClean="0"/>
              <a:t>, </a:t>
            </a:r>
            <a:r>
              <a:rPr lang="en-US" sz="2800" i="1" dirty="0" smtClean="0"/>
              <a:t>O</a:t>
            </a:r>
          </a:p>
          <a:p>
            <a:pPr lvl="1"/>
            <a:r>
              <a:rPr lang="en-US" sz="2400" dirty="0" err="1" smtClean="0"/>
              <a:t>Añada</a:t>
            </a:r>
            <a:r>
              <a:rPr lang="en-US" sz="2400" dirty="0" smtClean="0"/>
              <a:t> al </a:t>
            </a:r>
            <a:r>
              <a:rPr lang="en-US" sz="2400" dirty="0" err="1" smtClean="0"/>
              <a:t>registro</a:t>
            </a:r>
            <a:r>
              <a:rPr lang="en-US" sz="2400" dirty="0" smtClean="0"/>
              <a:t> no </a:t>
            </a:r>
            <a:r>
              <a:rPr lang="en-US" sz="2400" dirty="0" err="1" smtClean="0"/>
              <a:t>diferenciado</a:t>
            </a:r>
            <a:r>
              <a:rPr lang="en-US" sz="2400" dirty="0" smtClean="0"/>
              <a:t>:</a:t>
            </a:r>
          </a:p>
          <a:p>
            <a:pPr marL="1089025" lvl="2" indent="0">
              <a:buNone/>
            </a:pPr>
            <a:r>
              <a:rPr lang="en-US" sz="2000" dirty="0">
                <a:solidFill>
                  <a:schemeClr val="tx1"/>
                </a:solidFill>
              </a:rPr>
              <a:t>667 ## $a Last identity on undifferentiated record; reported for deletion. </a:t>
            </a:r>
            <a:endParaRPr lang="en-US" sz="2000" dirty="0" smtClean="0">
              <a:solidFill>
                <a:schemeClr val="tx1"/>
              </a:solidFill>
            </a:endParaRPr>
          </a:p>
          <a:p>
            <a:pPr lvl="1"/>
            <a:r>
              <a:rPr lang="en-US" sz="2400" dirty="0" err="1" smtClean="0"/>
              <a:t>Informe</a:t>
            </a:r>
            <a:r>
              <a:rPr lang="en-US" sz="2400" dirty="0" smtClean="0"/>
              <a:t> el </a:t>
            </a:r>
            <a:r>
              <a:rPr lang="en-US" sz="2400" dirty="0" err="1" smtClean="0"/>
              <a:t>registro</a:t>
            </a:r>
            <a:r>
              <a:rPr lang="en-US" sz="2400" dirty="0" smtClean="0"/>
              <a:t> no </a:t>
            </a:r>
            <a:r>
              <a:rPr lang="en-US" sz="2400" dirty="0" err="1" smtClean="0"/>
              <a:t>diferenciado</a:t>
            </a:r>
            <a:r>
              <a:rPr lang="en-US" sz="2400" dirty="0" smtClean="0"/>
              <a:t> a </a:t>
            </a:r>
            <a:r>
              <a:rPr lang="en-US" sz="2400" dirty="0" smtClean="0">
                <a:hlinkClick r:id="rId3"/>
              </a:rPr>
              <a:t>naco@loc.gov</a:t>
            </a:r>
            <a:r>
              <a:rPr lang="en-US" sz="2400" dirty="0" smtClean="0"/>
              <a:t> para </a:t>
            </a:r>
            <a:r>
              <a:rPr lang="en-US" sz="2400" dirty="0" err="1" smtClean="0"/>
              <a:t>borrar</a:t>
            </a:r>
            <a:r>
              <a:rPr lang="en-US" sz="2400" dirty="0" smtClean="0"/>
              <a:t> (LC </a:t>
            </a:r>
            <a:r>
              <a:rPr lang="en-US" sz="2400" dirty="0" err="1" smtClean="0"/>
              <a:t>creará</a:t>
            </a:r>
            <a:r>
              <a:rPr lang="en-US" sz="2400" dirty="0" smtClean="0"/>
              <a:t> un </a:t>
            </a:r>
            <a:r>
              <a:rPr lang="en-US" sz="2400" dirty="0" err="1" smtClean="0"/>
              <a:t>nuevo</a:t>
            </a:r>
            <a:r>
              <a:rPr lang="en-US" sz="2400" dirty="0" smtClean="0"/>
              <a:t> </a:t>
            </a:r>
            <a:r>
              <a:rPr lang="en-US" sz="2400" dirty="0" err="1" smtClean="0"/>
              <a:t>registro</a:t>
            </a:r>
            <a:r>
              <a:rPr lang="en-US" sz="2400" dirty="0" smtClean="0"/>
              <a:t> para la persona </a:t>
            </a:r>
            <a:r>
              <a:rPr lang="en-US" sz="2400" dirty="0" err="1" smtClean="0"/>
              <a:t>que</a:t>
            </a:r>
            <a:r>
              <a:rPr lang="en-US" sz="2400" dirty="0" smtClean="0"/>
              <a:t> </a:t>
            </a:r>
            <a:r>
              <a:rPr lang="en-US" sz="2400" dirty="0" err="1" smtClean="0"/>
              <a:t>queda</a:t>
            </a:r>
            <a:r>
              <a:rPr lang="en-US" sz="2400" dirty="0" smtClean="0"/>
              <a:t>)</a:t>
            </a:r>
          </a:p>
          <a:p>
            <a:pPr marL="571500" lvl="1" indent="0">
              <a:buNone/>
            </a:pPr>
            <a:r>
              <a:rPr lang="en-US" sz="2400" i="1" dirty="0" smtClean="0"/>
              <a:t>O</a:t>
            </a:r>
            <a:endParaRPr lang="en-US" i="1" dirty="0" smtClean="0"/>
          </a:p>
        </p:txBody>
      </p:sp>
      <p:sp>
        <p:nvSpPr>
          <p:cNvPr id="4" name="Footer Placeholder 3"/>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85992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La </a:t>
            </a:r>
            <a:r>
              <a:rPr lang="en-US" sz="3200" dirty="0" err="1"/>
              <a:t>política</a:t>
            </a:r>
            <a:r>
              <a:rPr lang="en-US" sz="3200" dirty="0"/>
              <a:t> del PCC </a:t>
            </a:r>
            <a:r>
              <a:rPr lang="en-US" sz="3200" dirty="0" err="1"/>
              <a:t>en</a:t>
            </a:r>
            <a:r>
              <a:rPr lang="en-US" sz="3200" dirty="0"/>
              <a:t> los </a:t>
            </a:r>
            <a:r>
              <a:rPr lang="en-US" sz="3200" dirty="0" err="1"/>
              <a:t>nombres</a:t>
            </a:r>
            <a:r>
              <a:rPr lang="en-US" sz="3200" dirty="0"/>
              <a:t> no </a:t>
            </a:r>
            <a:r>
              <a:rPr lang="en-US" sz="3200" dirty="0" err="1"/>
              <a:t>diferenciados</a:t>
            </a:r>
            <a:endParaRPr lang="en-US" sz="3200" dirty="0"/>
          </a:p>
        </p:txBody>
      </p:sp>
      <p:sp>
        <p:nvSpPr>
          <p:cNvPr id="3" name="Content Placeholder 2"/>
          <p:cNvSpPr>
            <a:spLocks noGrp="1"/>
          </p:cNvSpPr>
          <p:nvPr>
            <p:ph idx="1"/>
          </p:nvPr>
        </p:nvSpPr>
        <p:spPr>
          <a:xfrm>
            <a:off x="685800" y="1828800"/>
            <a:ext cx="7772400" cy="4433888"/>
          </a:xfrm>
        </p:spPr>
        <p:txBody>
          <a:bodyPr/>
          <a:lstStyle/>
          <a:p>
            <a:r>
              <a:rPr lang="en-US" dirty="0" err="1" smtClean="0"/>
              <a:t>Alternativa</a:t>
            </a:r>
            <a:r>
              <a:rPr lang="en-US" dirty="0" smtClean="0"/>
              <a:t>:</a:t>
            </a:r>
          </a:p>
          <a:p>
            <a:pPr lvl="1"/>
            <a:r>
              <a:rPr lang="en-US" sz="2400" dirty="0" smtClean="0"/>
              <a:t>Cree un </a:t>
            </a:r>
            <a:r>
              <a:rPr lang="en-US" sz="2400" dirty="0" err="1" smtClean="0"/>
              <a:t>nuevo</a:t>
            </a:r>
            <a:r>
              <a:rPr lang="en-US" sz="2400" dirty="0" smtClean="0"/>
              <a:t> </a:t>
            </a:r>
            <a:r>
              <a:rPr lang="en-US" sz="2400" dirty="0" err="1" smtClean="0"/>
              <a:t>registro</a:t>
            </a:r>
            <a:r>
              <a:rPr lang="en-US" sz="2400" dirty="0" smtClean="0"/>
              <a:t> para la persona </a:t>
            </a:r>
            <a:r>
              <a:rPr lang="en-US" sz="2400" dirty="0" err="1" smtClean="0"/>
              <a:t>que</a:t>
            </a:r>
            <a:r>
              <a:rPr lang="en-US" sz="2400" dirty="0" smtClean="0"/>
              <a:t> </a:t>
            </a:r>
            <a:r>
              <a:rPr lang="en-US" sz="2400" dirty="0" err="1" smtClean="0"/>
              <a:t>queda</a:t>
            </a:r>
            <a:r>
              <a:rPr lang="en-US" sz="2400" dirty="0" smtClean="0"/>
              <a:t> con la(s) </a:t>
            </a:r>
            <a:r>
              <a:rPr lang="en-US" sz="2400" dirty="0" err="1" smtClean="0"/>
              <a:t>característica</a:t>
            </a:r>
            <a:r>
              <a:rPr lang="en-US" sz="2400" dirty="0" smtClean="0"/>
              <a:t>(s) </a:t>
            </a:r>
            <a:r>
              <a:rPr lang="en-US" sz="2400" dirty="0" err="1" smtClean="0"/>
              <a:t>diferenciada</a:t>
            </a:r>
            <a:r>
              <a:rPr lang="en-US" sz="2400" dirty="0" smtClean="0"/>
              <a:t>(s) (</a:t>
            </a:r>
            <a:r>
              <a:rPr lang="en-US" sz="2400" dirty="0" err="1" smtClean="0"/>
              <a:t>fecha</a:t>
            </a:r>
            <a:r>
              <a:rPr lang="en-US" sz="2400" dirty="0" smtClean="0"/>
              <a:t> de </a:t>
            </a:r>
            <a:r>
              <a:rPr lang="en-US" sz="2400" dirty="0" err="1" smtClean="0"/>
              <a:t>nacimiento</a:t>
            </a:r>
            <a:r>
              <a:rPr lang="en-US" sz="2400" dirty="0" smtClean="0"/>
              <a:t>, etc.) </a:t>
            </a:r>
          </a:p>
          <a:p>
            <a:pPr lvl="1"/>
            <a:r>
              <a:rPr lang="en-US" sz="2400" dirty="0" err="1" smtClean="0"/>
              <a:t>Añada</a:t>
            </a:r>
            <a:r>
              <a:rPr lang="en-US" sz="2400" dirty="0"/>
              <a:t> al </a:t>
            </a:r>
            <a:r>
              <a:rPr lang="en-US" sz="2400" dirty="0" err="1"/>
              <a:t>registro</a:t>
            </a:r>
            <a:r>
              <a:rPr lang="en-US" sz="2400" dirty="0"/>
              <a:t> no </a:t>
            </a:r>
            <a:r>
              <a:rPr lang="en-US" sz="2400" dirty="0" err="1"/>
              <a:t>diferenciado</a:t>
            </a:r>
            <a:r>
              <a:rPr lang="en-US" sz="2400" dirty="0"/>
              <a:t>:</a:t>
            </a:r>
          </a:p>
          <a:p>
            <a:pPr marL="1089025" lvl="2" indent="0">
              <a:buNone/>
            </a:pPr>
            <a:r>
              <a:rPr lang="en-US" sz="2000" dirty="0">
                <a:solidFill>
                  <a:schemeClr val="tx1"/>
                </a:solidFill>
              </a:rPr>
              <a:t>667 ## $a Last identity on undifferentiated record; reported for </a:t>
            </a:r>
            <a:r>
              <a:rPr lang="en-US" sz="2000" dirty="0" smtClean="0">
                <a:solidFill>
                  <a:schemeClr val="tx1"/>
                </a:solidFill>
              </a:rPr>
              <a:t>deletion in favor of [LCCN of new record already created]. </a:t>
            </a:r>
            <a:endParaRPr lang="en-US" sz="2000" dirty="0">
              <a:solidFill>
                <a:schemeClr val="tx1"/>
              </a:solidFill>
            </a:endParaRPr>
          </a:p>
          <a:p>
            <a:pPr lvl="1"/>
            <a:r>
              <a:rPr lang="en-US" sz="2400" dirty="0" err="1" smtClean="0"/>
              <a:t>Informe</a:t>
            </a:r>
            <a:r>
              <a:rPr lang="en-US" sz="2400" dirty="0" smtClean="0"/>
              <a:t> </a:t>
            </a:r>
            <a:r>
              <a:rPr lang="en-US" sz="2400" dirty="0" smtClean="0">
                <a:hlinkClick r:id="rId3"/>
              </a:rPr>
              <a:t>naco@loc.gov</a:t>
            </a:r>
            <a:r>
              <a:rPr lang="en-US" sz="2400" dirty="0" smtClean="0"/>
              <a:t> </a:t>
            </a:r>
            <a:r>
              <a:rPr lang="en-US" sz="2400" dirty="0" err="1" smtClean="0"/>
              <a:t>sobre</a:t>
            </a:r>
            <a:r>
              <a:rPr lang="en-US" sz="2400" dirty="0" smtClean="0"/>
              <a:t> el </a:t>
            </a:r>
            <a:r>
              <a:rPr lang="en-US" sz="2400" dirty="0" err="1" smtClean="0"/>
              <a:t>registro</a:t>
            </a:r>
            <a:r>
              <a:rPr lang="en-US" sz="2400" dirty="0" smtClean="0"/>
              <a:t> no </a:t>
            </a:r>
            <a:r>
              <a:rPr lang="en-US" sz="2400" dirty="0" err="1" smtClean="0"/>
              <a:t>diferenciado</a:t>
            </a:r>
            <a:r>
              <a:rPr lang="en-US" sz="2400" dirty="0" smtClean="0"/>
              <a:t> para </a:t>
            </a:r>
            <a:r>
              <a:rPr lang="en-US" sz="2400" dirty="0" err="1" smtClean="0"/>
              <a:t>borrar</a:t>
            </a:r>
            <a:r>
              <a:rPr lang="en-US" sz="2400" dirty="0" smtClean="0"/>
              <a:t>, y los </a:t>
            </a:r>
            <a:r>
              <a:rPr lang="en-US" sz="2400" dirty="0" err="1" smtClean="0"/>
              <a:t>diga</a:t>
            </a:r>
            <a:r>
              <a:rPr lang="en-US" sz="2400" dirty="0" smtClean="0"/>
              <a:t> </a:t>
            </a:r>
            <a:r>
              <a:rPr lang="en-US" sz="2400" dirty="0" err="1" smtClean="0"/>
              <a:t>que</a:t>
            </a:r>
            <a:r>
              <a:rPr lang="en-US" sz="2400" dirty="0" smtClean="0"/>
              <a:t> </a:t>
            </a:r>
            <a:r>
              <a:rPr lang="en-US" sz="2400" dirty="0" err="1" smtClean="0"/>
              <a:t>ya</a:t>
            </a:r>
            <a:r>
              <a:rPr lang="en-US" sz="2400" dirty="0" smtClean="0"/>
              <a:t> se </a:t>
            </a:r>
            <a:r>
              <a:rPr lang="en-US" sz="2400" dirty="0" err="1" smtClean="0"/>
              <a:t>crea</a:t>
            </a:r>
            <a:r>
              <a:rPr lang="en-US" sz="2400" dirty="0" smtClean="0"/>
              <a:t> un </a:t>
            </a:r>
            <a:r>
              <a:rPr lang="en-US" sz="2400" dirty="0" err="1" smtClean="0"/>
              <a:t>nuevo</a:t>
            </a:r>
            <a:r>
              <a:rPr lang="en-US" sz="2400" dirty="0" smtClean="0"/>
              <a:t> </a:t>
            </a:r>
            <a:r>
              <a:rPr lang="en-US" sz="2400" dirty="0" err="1" smtClean="0"/>
              <a:t>registro</a:t>
            </a:r>
            <a:r>
              <a:rPr lang="en-US" sz="2400" dirty="0" smtClean="0"/>
              <a:t> para la persona </a:t>
            </a:r>
            <a:r>
              <a:rPr lang="en-US" sz="2400" dirty="0" err="1" smtClean="0"/>
              <a:t>que</a:t>
            </a:r>
            <a:r>
              <a:rPr lang="en-US" sz="2400" dirty="0" smtClean="0"/>
              <a:t> </a:t>
            </a:r>
            <a:r>
              <a:rPr lang="en-US" sz="2400" dirty="0" err="1" smtClean="0"/>
              <a:t>qeda</a:t>
            </a:r>
            <a:endParaRPr lang="en-US" dirty="0" smtClean="0"/>
          </a:p>
        </p:txBody>
      </p:sp>
      <p:sp>
        <p:nvSpPr>
          <p:cNvPr id="4" name="Footer Placeholder 3"/>
          <p:cNvSpPr>
            <a:spLocks noGrp="1"/>
          </p:cNvSpPr>
          <p:nvPr>
            <p:ph type="ftr" sz="quarter" idx="11"/>
          </p:nvPr>
        </p:nvSpPr>
        <p:spPr/>
        <p:txBody>
          <a:bodyPr/>
          <a:lstStyle/>
          <a:p>
            <a:pPr>
              <a:defRPr/>
            </a:pPr>
            <a:r>
              <a:rPr lang="en-US" smtClean="0"/>
              <a:t>Módulo 2: Describiendo Personas</a:t>
            </a:r>
            <a:endParaRPr lang="en-US" dirty="0"/>
          </a:p>
        </p:txBody>
      </p:sp>
    </p:spTree>
    <p:extLst>
      <p:ext uri="{BB962C8B-B14F-4D97-AF65-F5344CB8AC3E}">
        <p14:creationId xmlns:p14="http://schemas.microsoft.com/office/powerpoint/2010/main" val="209611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p:txBody>
          <a:bodyPr/>
          <a:lstStyle/>
          <a:p>
            <a:pPr eaLnBrk="1" hangingPunct="1"/>
            <a:r>
              <a:rPr lang="en-US" sz="4000" dirty="0" err="1" smtClean="0"/>
              <a:t>Registro</a:t>
            </a:r>
            <a:r>
              <a:rPr lang="en-US" sz="4000" dirty="0" smtClean="0"/>
              <a:t> de </a:t>
            </a:r>
            <a:r>
              <a:rPr lang="en-US" sz="4000" dirty="0" err="1" smtClean="0"/>
              <a:t>Otros</a:t>
            </a:r>
            <a:r>
              <a:rPr lang="en-US" sz="4000" dirty="0" smtClean="0"/>
              <a:t> </a:t>
            </a:r>
            <a:r>
              <a:rPr lang="en-US" sz="4000" dirty="0" err="1" smtClean="0"/>
              <a:t>Atributos</a:t>
            </a:r>
            <a:r>
              <a:rPr lang="en-US" sz="4000" dirty="0" smtClean="0"/>
              <a:t> </a:t>
            </a:r>
          </a:p>
        </p:txBody>
      </p:sp>
      <p:sp>
        <p:nvSpPr>
          <p:cNvPr id="111618" name="Content Placeholder 2"/>
          <p:cNvSpPr>
            <a:spLocks noGrp="1"/>
          </p:cNvSpPr>
          <p:nvPr>
            <p:ph idx="1"/>
          </p:nvPr>
        </p:nvSpPr>
        <p:spPr/>
        <p:txBody>
          <a:bodyPr/>
          <a:lstStyle/>
          <a:p>
            <a:pPr eaLnBrk="1" hangingPunct="1"/>
            <a:r>
              <a:rPr lang="en-US" dirty="0" err="1" smtClean="0"/>
              <a:t>Registre</a:t>
            </a:r>
            <a:r>
              <a:rPr lang="en-US" dirty="0" smtClean="0"/>
              <a:t> en los </a:t>
            </a:r>
            <a:r>
              <a:rPr lang="en-US" dirty="0" err="1" smtClean="0"/>
              <a:t>nuevos</a:t>
            </a:r>
            <a:r>
              <a:rPr lang="en-US" dirty="0" smtClean="0"/>
              <a:t> </a:t>
            </a:r>
            <a:r>
              <a:rPr lang="en-US" dirty="0" err="1" smtClean="0"/>
              <a:t>campos</a:t>
            </a:r>
            <a:r>
              <a:rPr lang="en-US" dirty="0" smtClean="0"/>
              <a:t> MARC</a:t>
            </a:r>
          </a:p>
          <a:p>
            <a:pPr marL="457200" lvl="1" indent="0" eaLnBrk="1" hangingPunct="1">
              <a:buFont typeface="Arial" charset="0"/>
              <a:buNone/>
            </a:pPr>
            <a:r>
              <a:rPr lang="en-US" dirty="0" smtClean="0"/>
              <a:t>	370	Lugar </a:t>
            </a:r>
            <a:r>
              <a:rPr lang="en-US" dirty="0" err="1" smtClean="0"/>
              <a:t>asociado</a:t>
            </a:r>
            <a:r>
              <a:rPr lang="en-US" dirty="0" smtClean="0"/>
              <a:t> (RDA 9.8-9.11)  </a:t>
            </a:r>
          </a:p>
          <a:p>
            <a:pPr marL="457200" lvl="1" indent="0" eaLnBrk="1" hangingPunct="1">
              <a:buFont typeface="Arial" charset="0"/>
              <a:buNone/>
            </a:pPr>
            <a:r>
              <a:rPr lang="en-US" dirty="0" smtClean="0"/>
              <a:t>	371	</a:t>
            </a:r>
            <a:r>
              <a:rPr lang="en-US" dirty="0" err="1" smtClean="0"/>
              <a:t>Dirección</a:t>
            </a:r>
            <a:r>
              <a:rPr lang="en-US" dirty="0" smtClean="0"/>
              <a:t> (RDA 9.12)</a:t>
            </a:r>
          </a:p>
          <a:p>
            <a:pPr marL="457200" lvl="1" indent="0" eaLnBrk="1" hangingPunct="1">
              <a:buFont typeface="Arial" charset="0"/>
              <a:buNone/>
            </a:pPr>
            <a:r>
              <a:rPr lang="en-US" dirty="0" smtClean="0"/>
              <a:t>	372	Campo de </a:t>
            </a:r>
            <a:r>
              <a:rPr lang="en-US" dirty="0" err="1" smtClean="0"/>
              <a:t>actividad</a:t>
            </a:r>
            <a:r>
              <a:rPr lang="en-US" dirty="0" smtClean="0"/>
              <a:t> (RDA 9.15)</a:t>
            </a:r>
          </a:p>
          <a:p>
            <a:pPr marL="457200" lvl="1" indent="0" eaLnBrk="1" hangingPunct="1">
              <a:buFont typeface="Arial" charset="0"/>
              <a:buNone/>
            </a:pPr>
            <a:r>
              <a:rPr lang="en-US" dirty="0" smtClean="0"/>
              <a:t>	373	</a:t>
            </a:r>
            <a:r>
              <a:rPr lang="en-US" dirty="0" err="1" smtClean="0"/>
              <a:t>Grupo</a:t>
            </a:r>
            <a:r>
              <a:rPr lang="en-US" dirty="0" smtClean="0"/>
              <a:t> </a:t>
            </a:r>
            <a:r>
              <a:rPr lang="en-US" dirty="0" err="1" smtClean="0"/>
              <a:t>asociado</a:t>
            </a:r>
            <a:r>
              <a:rPr lang="en-US" dirty="0" smtClean="0"/>
              <a:t> (RDA 9.13)</a:t>
            </a:r>
          </a:p>
          <a:p>
            <a:pPr marL="457200" lvl="1" indent="0" eaLnBrk="1" hangingPunct="1">
              <a:buFont typeface="Arial" charset="0"/>
              <a:buNone/>
            </a:pPr>
            <a:r>
              <a:rPr lang="en-US" dirty="0" smtClean="0"/>
              <a:t>	375	</a:t>
            </a:r>
            <a:r>
              <a:rPr lang="en-US" dirty="0" err="1" smtClean="0"/>
              <a:t>Género</a:t>
            </a:r>
            <a:r>
              <a:rPr lang="en-US" dirty="0" smtClean="0"/>
              <a:t> (RDA 9.7)</a:t>
            </a:r>
          </a:p>
          <a:p>
            <a:pPr marL="457200" lvl="1" indent="0" eaLnBrk="1" hangingPunct="1">
              <a:buFont typeface="Arial" charset="0"/>
              <a:buNone/>
            </a:pPr>
            <a:r>
              <a:rPr lang="en-US" dirty="0" smtClean="0"/>
              <a:t>	377	</a:t>
            </a:r>
            <a:r>
              <a:rPr lang="en-US" dirty="0" err="1" smtClean="0"/>
              <a:t>Lengua</a:t>
            </a:r>
            <a:r>
              <a:rPr lang="en-US" dirty="0" smtClean="0"/>
              <a:t> </a:t>
            </a:r>
            <a:r>
              <a:rPr lang="en-US" dirty="0" err="1" smtClean="0"/>
              <a:t>asociada</a:t>
            </a:r>
            <a:r>
              <a:rPr lang="en-US" dirty="0" smtClean="0"/>
              <a:t> (RDA 9.14)</a:t>
            </a:r>
          </a:p>
          <a:p>
            <a:pPr marL="457200" lvl="1" indent="0" eaLnBrk="1" hangingPunct="1">
              <a:buFont typeface="Arial" charset="0"/>
              <a:buNone/>
            </a:pPr>
            <a:r>
              <a:rPr lang="en-US" dirty="0"/>
              <a:t>	</a:t>
            </a:r>
            <a:r>
              <a:rPr lang="en-US" dirty="0" smtClean="0"/>
              <a:t>678     </a:t>
            </a:r>
            <a:r>
              <a:rPr lang="en-US" dirty="0" err="1" smtClean="0"/>
              <a:t>Información</a:t>
            </a:r>
            <a:r>
              <a:rPr lang="en-US" dirty="0" smtClean="0"/>
              <a:t> </a:t>
            </a:r>
            <a:r>
              <a:rPr lang="en-US" dirty="0" err="1" smtClean="0"/>
              <a:t>biográfica</a:t>
            </a:r>
            <a:r>
              <a:rPr lang="en-US" dirty="0" smtClean="0"/>
              <a:t> (RDA 9.17)</a:t>
            </a:r>
          </a:p>
          <a:p>
            <a:pPr marL="457200" lvl="1" indent="0" eaLnBrk="1" hangingPunct="1">
              <a:buFont typeface="Arial" charset="0"/>
              <a:buNone/>
            </a:pP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p:txBody>
          <a:bodyPr/>
          <a:lstStyle/>
          <a:p>
            <a:pPr eaLnBrk="1" hangingPunct="1"/>
            <a:r>
              <a:rPr lang="en-US" sz="4000" dirty="0" smtClean="0"/>
              <a:t>Lugar </a:t>
            </a:r>
            <a:r>
              <a:rPr lang="en-US" sz="4000" dirty="0" err="1" smtClean="0"/>
              <a:t>asociado</a:t>
            </a:r>
            <a:r>
              <a:rPr lang="en-US" sz="4000" dirty="0" smtClean="0"/>
              <a:t> (RDA 9.8-9.11)</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smtClean="0"/>
              <a:t>Lugar</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smtClean="0"/>
              <a:t>Lugar de </a:t>
            </a:r>
            <a:r>
              <a:rPr lang="en-US" dirty="0" err="1" smtClean="0"/>
              <a:t>nacimiento</a:t>
            </a:r>
            <a:r>
              <a:rPr lang="en-US" dirty="0" smtClean="0"/>
              <a:t> y/o </a:t>
            </a:r>
            <a:r>
              <a:rPr lang="en-US" dirty="0" err="1" smtClean="0"/>
              <a:t>fallecimiento</a:t>
            </a:r>
            <a:endParaRPr lang="en-US" dirty="0"/>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smtClean="0"/>
              <a:t>País </a:t>
            </a:r>
            <a:r>
              <a:rPr lang="en-US" dirty="0" err="1" smtClean="0"/>
              <a:t>asociado</a:t>
            </a:r>
            <a:r>
              <a:rPr lang="en-US" dirty="0" smtClean="0"/>
              <a:t> con la persona</a:t>
            </a:r>
            <a:endParaRPr lang="en-US" dirty="0"/>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smtClean="0"/>
              <a:t>Lugar de </a:t>
            </a:r>
            <a:r>
              <a:rPr lang="en-US" dirty="0" err="1" smtClean="0"/>
              <a:t>residencia</a:t>
            </a:r>
            <a:endParaRPr lang="en-US" dirty="0" smtClean="0"/>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err="1" smtClean="0"/>
              <a:t>Otro</a:t>
            </a:r>
            <a:r>
              <a:rPr lang="en-US" dirty="0" smtClean="0"/>
              <a:t> </a:t>
            </a:r>
            <a:r>
              <a:rPr lang="en-US" dirty="0" err="1" smtClean="0"/>
              <a:t>lugar</a:t>
            </a:r>
            <a:r>
              <a:rPr lang="en-US" dirty="0" smtClean="0"/>
              <a:t> </a:t>
            </a:r>
            <a:r>
              <a:rPr lang="en-US" dirty="0" err="1" smtClean="0"/>
              <a:t>asociado</a:t>
            </a:r>
            <a:endParaRPr lang="en-US" dirty="0" smtClean="0"/>
          </a:p>
          <a:p>
            <a:pPr eaLnBrk="1" fontAlgn="auto" hangingPunct="1">
              <a:spcAft>
                <a:spcPts val="0"/>
              </a:spcAft>
              <a:buFont typeface="Arial" pitchFamily="34" charset="0"/>
              <a:buChar char="•"/>
              <a:defRPr/>
            </a:pPr>
            <a:r>
              <a:rPr lang="en-US" dirty="0" err="1" smtClean="0"/>
              <a:t>Utilice</a:t>
            </a:r>
            <a:r>
              <a:rPr lang="en-US" dirty="0" smtClean="0"/>
              <a:t> la forma </a:t>
            </a:r>
            <a:r>
              <a:rPr lang="en-US" dirty="0" err="1" smtClean="0"/>
              <a:t>establecida</a:t>
            </a:r>
            <a:r>
              <a:rPr lang="en-US" dirty="0" smtClean="0"/>
              <a:t> </a:t>
            </a:r>
            <a:r>
              <a:rPr lang="en-US" dirty="0" err="1" smtClean="0"/>
              <a:t>si</a:t>
            </a:r>
            <a:r>
              <a:rPr lang="en-US" dirty="0" smtClean="0"/>
              <a:t> </a:t>
            </a:r>
            <a:r>
              <a:rPr lang="en-US" dirty="0" err="1" smtClean="0"/>
              <a:t>existiera</a:t>
            </a:r>
            <a:r>
              <a:rPr lang="en-US" dirty="0" smtClean="0"/>
              <a:t> en el NAF; </a:t>
            </a:r>
            <a:r>
              <a:rPr lang="en-US" dirty="0" err="1" smtClean="0"/>
              <a:t>si</a:t>
            </a:r>
            <a:r>
              <a:rPr lang="en-US" dirty="0" smtClean="0"/>
              <a:t> no se </a:t>
            </a:r>
            <a:r>
              <a:rPr lang="en-US" dirty="0" err="1" smtClean="0"/>
              <a:t>encuentra</a:t>
            </a:r>
            <a:r>
              <a:rPr lang="en-US" dirty="0" smtClean="0"/>
              <a:t>: no </a:t>
            </a:r>
            <a:r>
              <a:rPr lang="en-US" dirty="0" err="1" smtClean="0"/>
              <a:t>es</a:t>
            </a:r>
            <a:r>
              <a:rPr lang="en-US" dirty="0" smtClean="0"/>
              <a:t> </a:t>
            </a:r>
            <a:r>
              <a:rPr lang="en-US" dirty="0" err="1" smtClean="0"/>
              <a:t>necesario</a:t>
            </a:r>
            <a:r>
              <a:rPr lang="en-US" dirty="0" smtClean="0"/>
              <a:t> </a:t>
            </a:r>
            <a:r>
              <a:rPr lang="en-US" dirty="0" err="1" smtClean="0"/>
              <a:t>crear</a:t>
            </a:r>
            <a:r>
              <a:rPr lang="en-US" dirty="0" smtClean="0"/>
              <a:t> un </a:t>
            </a:r>
            <a:r>
              <a:rPr lang="en-US" dirty="0" err="1" smtClean="0"/>
              <a:t>nuevo</a:t>
            </a:r>
            <a:r>
              <a:rPr lang="en-US" dirty="0" smtClean="0"/>
              <a:t> RAN</a:t>
            </a:r>
          </a:p>
          <a:p>
            <a:pPr eaLnBrk="1" fontAlgn="auto" hangingPunct="1">
              <a:spcAft>
                <a:spcPts val="0"/>
              </a:spcAft>
              <a:buFont typeface="Arial" pitchFamily="34" charset="0"/>
              <a:buChar char="•"/>
              <a:defRPr/>
            </a:pPr>
            <a:r>
              <a:rPr lang="en-US" dirty="0" err="1" smtClean="0"/>
              <a:t>Nombres</a:t>
            </a:r>
            <a:r>
              <a:rPr lang="en-US" dirty="0" smtClean="0"/>
              <a:t> </a:t>
            </a:r>
            <a:r>
              <a:rPr lang="en-US" dirty="0" err="1" smtClean="0"/>
              <a:t>geográficos</a:t>
            </a:r>
            <a:r>
              <a:rPr lang="en-US" dirty="0" smtClean="0"/>
              <a:t> de LCSH se </a:t>
            </a:r>
            <a:r>
              <a:rPr lang="en-US" dirty="0" err="1" smtClean="0"/>
              <a:t>puede</a:t>
            </a:r>
            <a:r>
              <a:rPr lang="en-US" dirty="0" smtClean="0"/>
              <a:t> </a:t>
            </a:r>
            <a:r>
              <a:rPr lang="en-US" dirty="0" err="1" smtClean="0"/>
              <a:t>indicar</a:t>
            </a:r>
            <a:r>
              <a:rPr lang="en-US" dirty="0" smtClean="0"/>
              <a:t> la </a:t>
            </a:r>
            <a:r>
              <a:rPr lang="en-US" dirty="0" err="1" smtClean="0"/>
              <a:t>fuente</a:t>
            </a:r>
            <a:r>
              <a:rPr lang="en-US" dirty="0" smtClean="0"/>
              <a:t> </a:t>
            </a:r>
            <a:r>
              <a:rPr lang="en-US" dirty="0" err="1" smtClean="0"/>
              <a:t>también</a:t>
            </a:r>
            <a:endParaRPr lang="en-US" dirty="0" smtClean="0"/>
          </a:p>
          <a:p>
            <a:pPr eaLnBrk="1" fontAlgn="auto" hangingPunct="1">
              <a:lnSpc>
                <a:spcPct val="90000"/>
              </a:lnSpc>
              <a:spcAft>
                <a:spcPts val="0"/>
              </a:spcAft>
              <a:buFont typeface="Arial" pitchFamily="34" charset="0"/>
              <a:buChar char="•"/>
              <a:defRPr/>
            </a:pPr>
            <a:r>
              <a:rPr lang="en-US" dirty="0" err="1" smtClean="0"/>
              <a:t>Indique</a:t>
            </a:r>
            <a:r>
              <a:rPr lang="en-US" dirty="0" smtClean="0"/>
              <a:t> la </a:t>
            </a:r>
            <a:r>
              <a:rPr lang="en-US" dirty="0" err="1" smtClean="0"/>
              <a:t>fuente</a:t>
            </a:r>
            <a:r>
              <a:rPr lang="en-US" dirty="0" smtClean="0"/>
              <a:t> del </a:t>
            </a:r>
            <a:r>
              <a:rPr lang="en-US" dirty="0" err="1" smtClean="0"/>
              <a:t>lugar</a:t>
            </a:r>
            <a:r>
              <a:rPr lang="en-US" dirty="0" smtClean="0"/>
              <a:t> en el </a:t>
            </a:r>
            <a:r>
              <a:rPr lang="en-US" dirty="0" err="1" smtClean="0"/>
              <a:t>subcampo</a:t>
            </a:r>
            <a:r>
              <a:rPr lang="en-US" dirty="0" smtClean="0"/>
              <a:t> $2:</a:t>
            </a:r>
          </a:p>
          <a:p>
            <a:pPr marL="457200" lvl="1" indent="0" eaLnBrk="1" fontAlgn="auto" hangingPunct="1">
              <a:lnSpc>
                <a:spcPct val="90000"/>
              </a:lnSpc>
              <a:spcAft>
                <a:spcPts val="0"/>
              </a:spcAft>
              <a:buNone/>
              <a:defRPr/>
            </a:pPr>
            <a:r>
              <a:rPr lang="en-US" sz="2800" dirty="0"/>
              <a:t>	</a:t>
            </a:r>
            <a:r>
              <a:rPr lang="en-US" sz="2800" dirty="0" smtClean="0"/>
              <a:t>370  Transylvania (Romania) $2 </a:t>
            </a:r>
            <a:r>
              <a:rPr lang="en-US" sz="2800" dirty="0" err="1" smtClean="0"/>
              <a:t>lcsh</a:t>
            </a:r>
            <a:endParaRPr lang="en-US" sz="2800" dirty="0" smtClean="0"/>
          </a:p>
          <a:p>
            <a:pPr marL="457200" lvl="1" indent="0" eaLnBrk="1" fontAlgn="auto" hangingPunct="1">
              <a:lnSpc>
                <a:spcPct val="90000"/>
              </a:lnSpc>
              <a:spcAft>
                <a:spcPts val="0"/>
              </a:spcAft>
              <a:buNone/>
              <a:defRPr/>
            </a:pPr>
            <a:r>
              <a:rPr lang="en-US" dirty="0"/>
              <a:t>	</a:t>
            </a:r>
            <a:r>
              <a:rPr lang="en-US" dirty="0" smtClean="0"/>
              <a:t>370  San Francisco (Calif.) $2 </a:t>
            </a:r>
            <a:r>
              <a:rPr lang="en-US" dirty="0" err="1" smtClean="0"/>
              <a:t>naf</a:t>
            </a: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Registro</a:t>
            </a:r>
            <a:r>
              <a:rPr lang="en-US" dirty="0" smtClean="0"/>
              <a:t> de Lugar </a:t>
            </a:r>
            <a:r>
              <a:rPr lang="en-US" dirty="0" err="1" smtClean="0"/>
              <a:t>asociado</a:t>
            </a:r>
            <a:r>
              <a:rPr lang="en-US" dirty="0" smtClean="0"/>
              <a:t>: </a:t>
            </a:r>
            <a:r>
              <a:rPr lang="en-US" dirty="0" err="1" smtClean="0">
                <a:solidFill>
                  <a:srgbClr val="7030A0"/>
                </a:solidFill>
              </a:rPr>
              <a:t>Ejercicio</a:t>
            </a:r>
            <a:r>
              <a:rPr lang="en-US" dirty="0" smtClean="0">
                <a:solidFill>
                  <a:srgbClr val="7030A0"/>
                </a:solidFill>
              </a:rPr>
              <a:t> 4</a:t>
            </a:r>
            <a:endParaRPr lang="en-US" dirty="0">
              <a:solidFill>
                <a:srgbClr val="7030A0"/>
              </a:solidFill>
            </a:endParaRPr>
          </a:p>
        </p:txBody>
      </p:sp>
      <p:sp>
        <p:nvSpPr>
          <p:cNvPr id="115714" name="Content Placeholder 2"/>
          <p:cNvSpPr>
            <a:spLocks noGrp="1"/>
          </p:cNvSpPr>
          <p:nvPr>
            <p:ph idx="1"/>
          </p:nvPr>
        </p:nvSpPr>
        <p:spPr/>
        <p:txBody>
          <a:bodyPr/>
          <a:lstStyle/>
          <a:p>
            <a:pPr eaLnBrk="1" hangingPunct="1"/>
            <a:endParaRPr lang="en-US" dirty="0" smtClean="0"/>
          </a:p>
          <a:p>
            <a:pPr eaLnBrk="1" hangingPunct="1"/>
            <a:r>
              <a:rPr lang="en-US" dirty="0" smtClean="0"/>
              <a:t>Octavio Paz </a:t>
            </a:r>
            <a:r>
              <a:rPr lang="en-US" dirty="0" err="1" smtClean="0"/>
              <a:t>nació</a:t>
            </a:r>
            <a:r>
              <a:rPr lang="en-US" dirty="0" smtClean="0"/>
              <a:t> y </a:t>
            </a:r>
            <a:r>
              <a:rPr lang="en-US" dirty="0" err="1" smtClean="0"/>
              <a:t>murió</a:t>
            </a:r>
            <a:r>
              <a:rPr lang="en-US" dirty="0" smtClean="0"/>
              <a:t> en la Ciudad de México. </a:t>
            </a:r>
            <a:r>
              <a:rPr lang="en-US" dirty="0" err="1" smtClean="0"/>
              <a:t>Vivió</a:t>
            </a:r>
            <a:r>
              <a:rPr lang="en-US" dirty="0" smtClean="0"/>
              <a:t> parte de </a:t>
            </a:r>
            <a:r>
              <a:rPr lang="en-US" dirty="0" err="1" smtClean="0"/>
              <a:t>su</a:t>
            </a:r>
            <a:r>
              <a:rPr lang="en-US" dirty="0" smtClean="0"/>
              <a:t> </a:t>
            </a:r>
            <a:r>
              <a:rPr lang="en-US" dirty="0" err="1" smtClean="0"/>
              <a:t>vida</a:t>
            </a:r>
            <a:r>
              <a:rPr lang="en-US" dirty="0" smtClean="0"/>
              <a:t> en </a:t>
            </a:r>
            <a:r>
              <a:rPr lang="en-US" dirty="0" err="1" smtClean="0"/>
              <a:t>España</a:t>
            </a:r>
            <a:r>
              <a:rPr lang="en-US" dirty="0" smtClean="0"/>
              <a:t>, </a:t>
            </a:r>
            <a:r>
              <a:rPr lang="en-US" dirty="0" err="1" smtClean="0"/>
              <a:t>Estados</a:t>
            </a:r>
            <a:r>
              <a:rPr lang="en-US" dirty="0" smtClean="0"/>
              <a:t> </a:t>
            </a:r>
            <a:r>
              <a:rPr lang="en-US" dirty="0" err="1" smtClean="0"/>
              <a:t>Unidos</a:t>
            </a:r>
            <a:r>
              <a:rPr lang="en-US" dirty="0" smtClean="0"/>
              <a:t> e India.</a:t>
            </a:r>
          </a:p>
          <a:p>
            <a:pPr eaLnBrk="1" hangingPunct="1"/>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p:txBody>
          <a:bodyPr/>
          <a:lstStyle/>
          <a:p>
            <a:pPr eaLnBrk="1" hangingPunct="1"/>
            <a:r>
              <a:rPr lang="en-US" sz="4000" dirty="0" err="1" smtClean="0"/>
              <a:t>Dirección</a:t>
            </a:r>
            <a:r>
              <a:rPr lang="en-US" sz="4000" dirty="0" smtClean="0"/>
              <a:t> (RDA 9.12)</a:t>
            </a:r>
          </a:p>
        </p:txBody>
      </p:sp>
      <p:sp>
        <p:nvSpPr>
          <p:cNvPr id="117762" name="Content Placeholder 2"/>
          <p:cNvSpPr>
            <a:spLocks noGrp="1"/>
          </p:cNvSpPr>
          <p:nvPr>
            <p:ph idx="1"/>
          </p:nvPr>
        </p:nvSpPr>
        <p:spPr/>
        <p:txBody>
          <a:bodyPr/>
          <a:lstStyle/>
          <a:p>
            <a:pPr eaLnBrk="1" hangingPunct="1"/>
            <a:r>
              <a:rPr lang="en-US" dirty="0" err="1" smtClean="0"/>
              <a:t>Dirección</a:t>
            </a:r>
            <a:r>
              <a:rPr lang="en-US" dirty="0" smtClean="0"/>
              <a:t> postal del </a:t>
            </a:r>
            <a:r>
              <a:rPr lang="en-US" dirty="0" err="1" smtClean="0"/>
              <a:t>lugar</a:t>
            </a:r>
            <a:r>
              <a:rPr lang="en-US" dirty="0" smtClean="0"/>
              <a:t> de </a:t>
            </a:r>
            <a:r>
              <a:rPr lang="en-US" dirty="0" err="1" smtClean="0"/>
              <a:t>residencia</a:t>
            </a:r>
            <a:r>
              <a:rPr lang="en-US" dirty="0" smtClean="0"/>
              <a:t>, </a:t>
            </a:r>
            <a:r>
              <a:rPr lang="en-US" dirty="0" err="1" smtClean="0"/>
              <a:t>comercial</a:t>
            </a:r>
            <a:r>
              <a:rPr lang="en-US" dirty="0" smtClean="0"/>
              <a:t>, o de </a:t>
            </a:r>
            <a:r>
              <a:rPr lang="en-US" dirty="0" err="1" smtClean="0"/>
              <a:t>empleo</a:t>
            </a:r>
            <a:r>
              <a:rPr lang="en-US" dirty="0" smtClean="0"/>
              <a:t> de la persona</a:t>
            </a:r>
          </a:p>
          <a:p>
            <a:pPr marL="457200" lvl="1" indent="0" eaLnBrk="1" hangingPunct="1">
              <a:buFont typeface="Arial" charset="0"/>
              <a:buNone/>
            </a:pPr>
            <a:r>
              <a:rPr lang="en-US" dirty="0" smtClean="0">
                <a:sym typeface="Wingdings" pitchFamily="2" charset="2"/>
              </a:rPr>
              <a:t> Con base en el </a:t>
            </a:r>
            <a:r>
              <a:rPr lang="en-US" dirty="0" err="1" smtClean="0">
                <a:sym typeface="Wingdings" pitchFamily="2" charset="2"/>
              </a:rPr>
              <a:t>criterio</a:t>
            </a:r>
            <a:r>
              <a:rPr lang="en-US" dirty="0" smtClean="0">
                <a:sym typeface="Wingdings" pitchFamily="2" charset="2"/>
              </a:rPr>
              <a:t> del </a:t>
            </a:r>
            <a:r>
              <a:rPr lang="en-US" dirty="0" err="1" smtClean="0">
                <a:sym typeface="Wingdings" pitchFamily="2" charset="2"/>
              </a:rPr>
              <a:t>catalogador</a:t>
            </a:r>
            <a:r>
              <a:rPr lang="en-US" dirty="0" smtClean="0">
                <a:sym typeface="Wingdings" pitchFamily="2" charset="2"/>
              </a:rPr>
              <a:t>, </a:t>
            </a:r>
            <a:r>
              <a:rPr lang="en-US" u="sng" dirty="0" err="1" smtClean="0">
                <a:sym typeface="Wingdings" pitchFamily="2" charset="2"/>
              </a:rPr>
              <a:t>pero</a:t>
            </a:r>
            <a:r>
              <a:rPr lang="en-US" dirty="0" smtClean="0">
                <a:sym typeface="Wingdings" pitchFamily="2" charset="2"/>
              </a:rPr>
              <a:t> </a:t>
            </a:r>
            <a:r>
              <a:rPr lang="en-US" dirty="0" err="1" smtClean="0">
                <a:sym typeface="Wingdings" pitchFamily="2" charset="2"/>
              </a:rPr>
              <a:t>tenga</a:t>
            </a:r>
            <a:r>
              <a:rPr lang="en-US" dirty="0" smtClean="0">
                <a:sym typeface="Wingdings" pitchFamily="2" charset="2"/>
              </a:rPr>
              <a:t> en </a:t>
            </a:r>
            <a:r>
              <a:rPr lang="en-US" dirty="0" err="1" smtClean="0">
                <a:sym typeface="Wingdings" pitchFamily="2" charset="2"/>
              </a:rPr>
              <a:t>cuenta</a:t>
            </a:r>
            <a:r>
              <a:rPr lang="en-US" dirty="0" smtClean="0">
                <a:sym typeface="Wingdings" pitchFamily="2" charset="2"/>
              </a:rPr>
              <a:t> </a:t>
            </a:r>
            <a:r>
              <a:rPr lang="en-US" dirty="0" err="1" smtClean="0">
                <a:sym typeface="Wingdings" pitchFamily="2" charset="2"/>
              </a:rPr>
              <a:t>que</a:t>
            </a:r>
            <a:r>
              <a:rPr lang="en-US" dirty="0" smtClean="0">
                <a:sym typeface="Wingdings" pitchFamily="2" charset="2"/>
              </a:rPr>
              <a:t> no se </a:t>
            </a:r>
            <a:r>
              <a:rPr lang="en-US" dirty="0" err="1" smtClean="0">
                <a:sym typeface="Wingdings" pitchFamily="2" charset="2"/>
              </a:rPr>
              <a:t>registra</a:t>
            </a:r>
            <a:r>
              <a:rPr lang="en-US" dirty="0" smtClean="0">
                <a:sym typeface="Wingdings" pitchFamily="2" charset="2"/>
              </a:rPr>
              <a:t> la </a:t>
            </a:r>
            <a:r>
              <a:rPr lang="en-US" dirty="0" err="1" smtClean="0">
                <a:sym typeface="Wingdings" pitchFamily="2" charset="2"/>
              </a:rPr>
              <a:t>dirección</a:t>
            </a:r>
            <a:r>
              <a:rPr lang="en-US" dirty="0" smtClean="0">
                <a:sym typeface="Wingdings" pitchFamily="2" charset="2"/>
              </a:rPr>
              <a:t> </a:t>
            </a:r>
            <a:r>
              <a:rPr lang="en-US" dirty="0" err="1" smtClean="0">
                <a:sym typeface="Wingdings" pitchFamily="2" charset="2"/>
              </a:rPr>
              <a:t>física</a:t>
            </a:r>
            <a:r>
              <a:rPr lang="en-US" dirty="0" smtClean="0">
                <a:sym typeface="Wingdings" pitchFamily="2" charset="2"/>
              </a:rPr>
              <a:t> de la </a:t>
            </a:r>
            <a:r>
              <a:rPr lang="en-US" dirty="0" err="1" smtClean="0">
                <a:sym typeface="Wingdings" pitchFamily="2" charset="2"/>
              </a:rPr>
              <a:t>gente</a:t>
            </a:r>
            <a:r>
              <a:rPr lang="en-US" dirty="0" smtClean="0">
                <a:sym typeface="Wingdings" pitchFamily="2" charset="2"/>
              </a:rPr>
              <a:t> viva </a:t>
            </a:r>
            <a:r>
              <a:rPr lang="en-US" dirty="0" err="1" smtClean="0">
                <a:sym typeface="Wingdings" pitchFamily="2" charset="2"/>
              </a:rPr>
              <a:t>actualmente</a:t>
            </a:r>
            <a:endParaRPr lang="en-US" dirty="0" smtClean="0"/>
          </a:p>
          <a:p>
            <a:pPr eaLnBrk="1" hangingPunct="1"/>
            <a:r>
              <a:rPr lang="en-US" dirty="0" err="1" smtClean="0"/>
              <a:t>Registre</a:t>
            </a:r>
            <a:r>
              <a:rPr lang="en-US" dirty="0" smtClean="0"/>
              <a:t> en el campo 371</a:t>
            </a:r>
          </a:p>
          <a:p>
            <a:pPr marL="457200" lvl="1" indent="0" eaLnBrk="1" hangingPunct="1">
              <a:buFont typeface="Arial" charset="0"/>
              <a:buNone/>
            </a:pPr>
            <a:r>
              <a:rPr lang="en-US" dirty="0" smtClean="0">
                <a:sym typeface="Wingdings" pitchFamily="2" charset="2"/>
              </a:rPr>
              <a:t> </a:t>
            </a:r>
            <a:r>
              <a:rPr lang="en-US" dirty="0" err="1" smtClean="0">
                <a:sym typeface="Wingdings" pitchFamily="2" charset="2"/>
              </a:rPr>
              <a:t>Dirección</a:t>
            </a:r>
            <a:r>
              <a:rPr lang="en-US" dirty="0" smtClean="0">
                <a:sym typeface="Wingdings" pitchFamily="2" charset="2"/>
              </a:rPr>
              <a:t> de </a:t>
            </a:r>
            <a:r>
              <a:rPr lang="en-US" dirty="0" err="1" smtClean="0">
                <a:sym typeface="Wingdings" pitchFamily="2" charset="2"/>
              </a:rPr>
              <a:t>correo</a:t>
            </a:r>
            <a:r>
              <a:rPr lang="en-US" dirty="0" smtClean="0">
                <a:sym typeface="Wingdings" pitchFamily="2" charset="2"/>
              </a:rPr>
              <a:t> </a:t>
            </a:r>
            <a:r>
              <a:rPr lang="en-US" dirty="0" err="1" smtClean="0">
                <a:sym typeface="Wingdings" pitchFamily="2" charset="2"/>
              </a:rPr>
              <a:t>electrónico</a:t>
            </a:r>
            <a:r>
              <a:rPr lang="en-US" dirty="0" smtClean="0">
                <a:sym typeface="Wingdings" pitchFamily="2" charset="2"/>
              </a:rPr>
              <a:t> en </a:t>
            </a:r>
            <a:r>
              <a:rPr lang="en-US" dirty="0" smtClean="0"/>
              <a:t>$m</a:t>
            </a:r>
          </a:p>
          <a:p>
            <a:pPr eaLnBrk="1" hangingPunct="1"/>
            <a:r>
              <a:rPr lang="en-US" dirty="0" smtClean="0"/>
              <a:t>No se </a:t>
            </a:r>
            <a:r>
              <a:rPr lang="en-US" dirty="0" err="1" smtClean="0"/>
              <a:t>requiere</a:t>
            </a:r>
            <a:r>
              <a:rPr lang="en-US" dirty="0" smtClean="0"/>
              <a:t> para </a:t>
            </a:r>
            <a:r>
              <a:rPr lang="en-US" dirty="0" err="1" smtClean="0"/>
              <a:t>mantenimiento</a:t>
            </a:r>
            <a:r>
              <a:rPr lang="en-US" dirty="0" smtClean="0"/>
              <a:t> </a:t>
            </a:r>
            <a:r>
              <a:rPr lang="en-US" dirty="0" err="1" smtClean="0"/>
              <a:t>cuando</a:t>
            </a:r>
            <a:r>
              <a:rPr lang="en-US" dirty="0" smtClean="0"/>
              <a:t> se </a:t>
            </a:r>
            <a:r>
              <a:rPr lang="en-US" dirty="0" err="1" smtClean="0"/>
              <a:t>actualiza</a:t>
            </a:r>
            <a:r>
              <a:rPr lang="en-US" dirty="0" smtClean="0"/>
              <a:t> un </a:t>
            </a:r>
            <a:r>
              <a:rPr lang="en-US" dirty="0" err="1" smtClean="0"/>
              <a:t>registro</a:t>
            </a: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p:txBody>
          <a:bodyPr/>
          <a:lstStyle/>
          <a:p>
            <a:pPr eaLnBrk="1" hangingPunct="1"/>
            <a:r>
              <a:rPr lang="en-US" dirty="0" smtClean="0"/>
              <a:t>Campo de </a:t>
            </a:r>
            <a:r>
              <a:rPr lang="en-US" dirty="0" err="1" smtClean="0"/>
              <a:t>Actividad</a:t>
            </a:r>
            <a:r>
              <a:rPr lang="en-US" dirty="0" smtClean="0"/>
              <a:t> (RDA 9.15)</a:t>
            </a:r>
          </a:p>
        </p:txBody>
      </p:sp>
      <p:sp>
        <p:nvSpPr>
          <p:cNvPr id="119810" name="Content Placeholder 2"/>
          <p:cNvSpPr>
            <a:spLocks noGrp="1"/>
          </p:cNvSpPr>
          <p:nvPr>
            <p:ph idx="1"/>
          </p:nvPr>
        </p:nvSpPr>
        <p:spPr/>
        <p:txBody>
          <a:bodyPr/>
          <a:lstStyle/>
          <a:p>
            <a:pPr eaLnBrk="1" hangingPunct="1"/>
            <a:r>
              <a:rPr lang="en-US" dirty="0" smtClean="0"/>
              <a:t>Campo de </a:t>
            </a:r>
            <a:r>
              <a:rPr lang="en-US" dirty="0" err="1" smtClean="0"/>
              <a:t>actividad</a:t>
            </a:r>
            <a:r>
              <a:rPr lang="en-US" dirty="0" smtClean="0"/>
              <a:t> de la persona, </a:t>
            </a:r>
            <a:r>
              <a:rPr lang="en-US" dirty="0" err="1" smtClean="0"/>
              <a:t>área</a:t>
            </a:r>
            <a:r>
              <a:rPr lang="en-US" dirty="0" smtClean="0"/>
              <a:t> de </a:t>
            </a:r>
            <a:r>
              <a:rPr lang="en-US" dirty="0" err="1" smtClean="0"/>
              <a:t>experiencia</a:t>
            </a:r>
            <a:r>
              <a:rPr lang="en-US" dirty="0" smtClean="0"/>
              <a:t>, etc.</a:t>
            </a:r>
          </a:p>
          <a:p>
            <a:pPr eaLnBrk="1" hangingPunct="1"/>
            <a:r>
              <a:rPr lang="en-US" dirty="0" err="1" smtClean="0"/>
              <a:t>Registre</a:t>
            </a:r>
            <a:r>
              <a:rPr lang="en-US" dirty="0" smtClean="0"/>
              <a:t> en el campo 372</a:t>
            </a:r>
          </a:p>
          <a:p>
            <a:pPr eaLnBrk="1" hangingPunct="1"/>
            <a:r>
              <a:rPr lang="en-US" dirty="0" err="1" smtClean="0"/>
              <a:t>Nunca</a:t>
            </a:r>
            <a:r>
              <a:rPr lang="en-US" dirty="0" smtClean="0"/>
              <a:t> forma parte del </a:t>
            </a:r>
            <a:r>
              <a:rPr lang="en-US" dirty="0" err="1" smtClean="0"/>
              <a:t>punto</a:t>
            </a:r>
            <a:r>
              <a:rPr lang="en-US" dirty="0" smtClean="0"/>
              <a:t> de </a:t>
            </a:r>
            <a:r>
              <a:rPr lang="en-US" dirty="0" err="1" smtClean="0"/>
              <a:t>acceso</a:t>
            </a:r>
            <a:endParaRPr lang="en-US" dirty="0" smtClean="0"/>
          </a:p>
          <a:p>
            <a:pPr eaLnBrk="1" hangingPunct="1"/>
            <a:r>
              <a:rPr lang="en-US" dirty="0" err="1" smtClean="0"/>
              <a:t>Prefiera</a:t>
            </a:r>
            <a:r>
              <a:rPr lang="en-US" dirty="0" smtClean="0"/>
              <a:t> el </a:t>
            </a:r>
            <a:r>
              <a:rPr lang="en-US" dirty="0" err="1" smtClean="0"/>
              <a:t>uso</a:t>
            </a:r>
            <a:r>
              <a:rPr lang="en-US" dirty="0" smtClean="0"/>
              <a:t> de </a:t>
            </a:r>
            <a:r>
              <a:rPr lang="en-US" dirty="0" err="1" smtClean="0"/>
              <a:t>vocabulario</a:t>
            </a:r>
            <a:r>
              <a:rPr lang="en-US" dirty="0" smtClean="0"/>
              <a:t> </a:t>
            </a:r>
            <a:r>
              <a:rPr lang="en-US" dirty="0" err="1" smtClean="0"/>
              <a:t>controlado</a:t>
            </a:r>
            <a:r>
              <a:rPr lang="en-US" dirty="0" smtClean="0"/>
              <a:t>, </a:t>
            </a:r>
            <a:r>
              <a:rPr lang="en-US" dirty="0" err="1" smtClean="0"/>
              <a:t>como</a:t>
            </a:r>
            <a:r>
              <a:rPr lang="en-US" dirty="0" smtClean="0"/>
              <a:t> son los LCSH o </a:t>
            </a:r>
            <a:r>
              <a:rPr lang="en-US" dirty="0" err="1" smtClean="0"/>
              <a:t>MeSH</a:t>
            </a:r>
            <a:endParaRPr lang="en-US" dirty="0" smtClean="0">
              <a:solidFill>
                <a:srgbClr val="FF0000"/>
              </a:solidFill>
            </a:endParaRP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p:txBody>
          <a:bodyPr/>
          <a:lstStyle/>
          <a:p>
            <a:pPr eaLnBrk="1" hangingPunct="1"/>
            <a:r>
              <a:rPr lang="en-US" sz="4000" dirty="0" smtClean="0"/>
              <a:t>Campo de </a:t>
            </a:r>
            <a:r>
              <a:rPr lang="en-US" sz="4000" dirty="0" err="1" smtClean="0"/>
              <a:t>Actividad</a:t>
            </a:r>
            <a:r>
              <a:rPr lang="en-US" sz="4000" dirty="0" smtClean="0"/>
              <a:t> vs. </a:t>
            </a:r>
            <a:r>
              <a:rPr lang="en-US" sz="4000" dirty="0" err="1" smtClean="0"/>
              <a:t>Ocupación</a:t>
            </a:r>
            <a:endParaRPr lang="en-US" sz="4000" dirty="0" smtClean="0"/>
          </a:p>
        </p:txBody>
      </p:sp>
      <p:sp>
        <p:nvSpPr>
          <p:cNvPr id="121858" name="Content Placeholder 2"/>
          <p:cNvSpPr>
            <a:spLocks noGrp="1"/>
          </p:cNvSpPr>
          <p:nvPr>
            <p:ph idx="1"/>
          </p:nvPr>
        </p:nvSpPr>
        <p:spPr/>
        <p:txBody>
          <a:bodyPr/>
          <a:lstStyle/>
          <a:p>
            <a:pPr eaLnBrk="1" hangingPunct="1">
              <a:buNone/>
            </a:pPr>
            <a:r>
              <a:rPr lang="en-US" dirty="0" smtClean="0">
                <a:sym typeface="Wingdings" pitchFamily="2" charset="2"/>
              </a:rPr>
              <a:t> Campo de </a:t>
            </a:r>
            <a:r>
              <a:rPr lang="en-US" dirty="0" err="1" smtClean="0">
                <a:sym typeface="Wingdings" pitchFamily="2" charset="2"/>
              </a:rPr>
              <a:t>actividad</a:t>
            </a:r>
            <a:r>
              <a:rPr lang="en-US" dirty="0" smtClean="0"/>
              <a:t>:</a:t>
            </a:r>
            <a:endParaRPr lang="en-US" dirty="0"/>
          </a:p>
          <a:p>
            <a:pPr marL="457200" indent="-457200" eaLnBrk="1" hangingPunct="1">
              <a:buNone/>
            </a:pPr>
            <a:r>
              <a:rPr lang="en-US" dirty="0"/>
              <a:t>	372    Biology $2 </a:t>
            </a:r>
            <a:r>
              <a:rPr lang="en-US" dirty="0" err="1"/>
              <a:t>lcsh</a:t>
            </a:r>
            <a:endParaRPr lang="en-US" dirty="0"/>
          </a:p>
          <a:p>
            <a:pPr eaLnBrk="1" hangingPunct="1">
              <a:buNone/>
            </a:pPr>
            <a:endParaRPr lang="en-US" dirty="0"/>
          </a:p>
          <a:p>
            <a:pPr eaLnBrk="1" hangingPunct="1">
              <a:buNone/>
            </a:pPr>
            <a:r>
              <a:rPr lang="en-US" dirty="0">
                <a:sym typeface="Wingdings" pitchFamily="2" charset="2"/>
              </a:rPr>
              <a:t> </a:t>
            </a:r>
            <a:r>
              <a:rPr lang="en-US" dirty="0" err="1" smtClean="0"/>
              <a:t>Ocupación</a:t>
            </a:r>
            <a:r>
              <a:rPr lang="en-US" dirty="0"/>
              <a:t>: </a:t>
            </a:r>
          </a:p>
          <a:p>
            <a:pPr marL="457200" indent="-457200" eaLnBrk="1" hangingPunct="1">
              <a:buNone/>
            </a:pPr>
            <a:r>
              <a:rPr lang="en-US" dirty="0"/>
              <a:t>	374    College teachers $2 </a:t>
            </a:r>
            <a:r>
              <a:rPr lang="en-US" dirty="0" err="1"/>
              <a:t>lcsh</a:t>
            </a:r>
            <a:endParaRPr lang="en-US" dirty="0"/>
          </a:p>
          <a:p>
            <a:pPr eaLnBrk="1" hangingPunct="1">
              <a:buNone/>
            </a:pPr>
            <a:r>
              <a:rPr lang="en-US" dirty="0"/>
              <a:t>		</a:t>
            </a:r>
            <a:r>
              <a:rPr lang="en-US" i="1" dirty="0" smtClean="0"/>
              <a:t>y/o</a:t>
            </a:r>
            <a:endParaRPr lang="en-US" i="1" dirty="0"/>
          </a:p>
          <a:p>
            <a:pPr marL="1317625" indent="-1317625" eaLnBrk="1" hangingPunct="1">
              <a:buNone/>
              <a:tabLst>
                <a:tab pos="457200" algn="l"/>
              </a:tabLst>
            </a:pPr>
            <a:r>
              <a:rPr lang="en-US" dirty="0"/>
              <a:t>	374    University and college faculty members $2 </a:t>
            </a:r>
            <a:r>
              <a:rPr lang="en-US" dirty="0" err="1"/>
              <a:t>lcdgt</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p:txBody>
          <a:bodyPr/>
          <a:lstStyle/>
          <a:p>
            <a:pPr eaLnBrk="1" hangingPunct="1"/>
            <a:r>
              <a:rPr lang="en-US" sz="4000" dirty="0" err="1" smtClean="0"/>
              <a:t>Grupo</a:t>
            </a:r>
            <a:r>
              <a:rPr lang="en-US" sz="4000" dirty="0" smtClean="0"/>
              <a:t> </a:t>
            </a:r>
            <a:r>
              <a:rPr lang="en-US" sz="4000" dirty="0" err="1" smtClean="0"/>
              <a:t>Asociado</a:t>
            </a:r>
            <a:endParaRPr lang="en-US" sz="4000" dirty="0"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RDA 9.13: </a:t>
            </a:r>
            <a:r>
              <a:rPr lang="en-US" dirty="0" err="1" smtClean="0"/>
              <a:t>Afiliación</a:t>
            </a:r>
            <a:endParaRPr lang="en-US" dirty="0" smtClean="0"/>
          </a:p>
          <a:p>
            <a:pPr eaLnBrk="1" fontAlgn="auto" hangingPunct="1">
              <a:spcAft>
                <a:spcPts val="0"/>
              </a:spcAft>
              <a:buFont typeface="Arial" pitchFamily="34" charset="0"/>
              <a:buChar char="•"/>
              <a:defRPr/>
            </a:pPr>
            <a:r>
              <a:rPr lang="en-US" dirty="0" err="1" smtClean="0"/>
              <a:t>Nombre</a:t>
            </a:r>
            <a:r>
              <a:rPr lang="en-US" dirty="0" smtClean="0"/>
              <a:t> del </a:t>
            </a:r>
            <a:r>
              <a:rPr lang="en-US" dirty="0" err="1" smtClean="0"/>
              <a:t>grupo</a:t>
            </a:r>
            <a:r>
              <a:rPr lang="en-US" dirty="0" smtClean="0"/>
              <a:t>(s) con el </a:t>
            </a:r>
            <a:r>
              <a:rPr lang="en-US" dirty="0" err="1" smtClean="0"/>
              <a:t>cual</a:t>
            </a:r>
            <a:r>
              <a:rPr lang="en-US" dirty="0" smtClean="0"/>
              <a:t> </a:t>
            </a:r>
            <a:r>
              <a:rPr lang="en-US" dirty="0" err="1" smtClean="0"/>
              <a:t>una</a:t>
            </a:r>
            <a:r>
              <a:rPr lang="en-US" dirty="0" smtClean="0"/>
              <a:t> persona </a:t>
            </a:r>
            <a:r>
              <a:rPr lang="en-US" dirty="0" err="1" smtClean="0"/>
              <a:t>está</a:t>
            </a:r>
            <a:r>
              <a:rPr lang="en-US" dirty="0" smtClean="0"/>
              <a:t> </a:t>
            </a:r>
            <a:r>
              <a:rPr lang="en-US" dirty="0" err="1" smtClean="0"/>
              <a:t>afiliada</a:t>
            </a:r>
            <a:r>
              <a:rPr lang="en-US" dirty="0" smtClean="0"/>
              <a:t> o ha </a:t>
            </a:r>
            <a:r>
              <a:rPr lang="en-US" dirty="0" err="1" smtClean="0"/>
              <a:t>sido</a:t>
            </a:r>
            <a:r>
              <a:rPr lang="en-US" dirty="0" smtClean="0"/>
              <a:t> </a:t>
            </a:r>
            <a:r>
              <a:rPr lang="en-US" dirty="0" err="1" smtClean="0"/>
              <a:t>afiliada</a:t>
            </a:r>
            <a:r>
              <a:rPr lang="en-US" dirty="0" smtClean="0"/>
              <a:t> a </a:t>
            </a:r>
            <a:r>
              <a:rPr lang="en-US" dirty="0" err="1" smtClean="0"/>
              <a:t>través</a:t>
            </a:r>
            <a:r>
              <a:rPr lang="en-US" dirty="0" smtClean="0"/>
              <a:t> del </a:t>
            </a:r>
            <a:r>
              <a:rPr lang="en-US" dirty="0" err="1" smtClean="0"/>
              <a:t>empleo</a:t>
            </a:r>
            <a:r>
              <a:rPr lang="en-US" dirty="0" smtClean="0"/>
              <a:t>, </a:t>
            </a:r>
            <a:r>
              <a:rPr lang="en-US" dirty="0" err="1" smtClean="0"/>
              <a:t>membresía</a:t>
            </a:r>
            <a:r>
              <a:rPr lang="en-US" dirty="0" smtClean="0"/>
              <a:t>, </a:t>
            </a:r>
            <a:r>
              <a:rPr lang="en-US" dirty="0" err="1" smtClean="0"/>
              <a:t>identidad</a:t>
            </a:r>
            <a:r>
              <a:rPr lang="en-US" dirty="0" smtClean="0"/>
              <a:t> cultural, </a:t>
            </a:r>
            <a:r>
              <a:rPr lang="en-US" dirty="0"/>
              <a:t>etc</a:t>
            </a:r>
            <a:r>
              <a:rPr lang="en-US" dirty="0" smtClean="0"/>
              <a:t>.</a:t>
            </a:r>
          </a:p>
          <a:p>
            <a:pPr eaLnBrk="1" fontAlgn="auto" hangingPunct="1">
              <a:spcAft>
                <a:spcPts val="0"/>
              </a:spcAft>
              <a:buFont typeface="Arial" pitchFamily="34" charset="0"/>
              <a:buChar char="•"/>
              <a:defRPr/>
            </a:pPr>
            <a:r>
              <a:rPr lang="en-US" dirty="0" err="1" smtClean="0"/>
              <a:t>Registre</a:t>
            </a:r>
            <a:r>
              <a:rPr lang="en-US" dirty="0" smtClean="0"/>
              <a:t> en el campo 373</a:t>
            </a:r>
            <a:endParaRPr lang="en-US" dirty="0"/>
          </a:p>
          <a:p>
            <a:pPr eaLnBrk="1" fontAlgn="auto" hangingPunct="1">
              <a:spcAft>
                <a:spcPts val="0"/>
              </a:spcAft>
              <a:buFont typeface="Arial" pitchFamily="34" charset="0"/>
              <a:buChar char="•"/>
              <a:defRPr/>
            </a:pPr>
            <a:r>
              <a:rPr lang="en-US" dirty="0" err="1" smtClean="0"/>
              <a:t>Utilice</a:t>
            </a:r>
            <a:r>
              <a:rPr lang="en-US" dirty="0" smtClean="0"/>
              <a:t> la forma </a:t>
            </a:r>
            <a:r>
              <a:rPr lang="en-US" dirty="0" err="1" smtClean="0"/>
              <a:t>establecida</a:t>
            </a:r>
            <a:r>
              <a:rPr lang="en-US" dirty="0" smtClean="0"/>
              <a:t> </a:t>
            </a:r>
            <a:r>
              <a:rPr lang="en-US" dirty="0" err="1" smtClean="0"/>
              <a:t>si</a:t>
            </a:r>
            <a:r>
              <a:rPr lang="en-US" dirty="0" smtClean="0"/>
              <a:t> </a:t>
            </a:r>
            <a:r>
              <a:rPr lang="en-US" dirty="0" err="1" smtClean="0"/>
              <a:t>existe</a:t>
            </a:r>
            <a:r>
              <a:rPr lang="en-US" dirty="0" smtClean="0"/>
              <a:t> en el NAF (</a:t>
            </a:r>
            <a:r>
              <a:rPr lang="en-US" dirty="0" err="1" smtClean="0"/>
              <a:t>práctica</a:t>
            </a:r>
            <a:r>
              <a:rPr lang="en-US" dirty="0" smtClean="0"/>
              <a:t> </a:t>
            </a:r>
            <a:r>
              <a:rPr lang="en-US" dirty="0" err="1" smtClean="0"/>
              <a:t>recomendada</a:t>
            </a:r>
            <a:r>
              <a:rPr lang="en-US" dirty="0" smtClean="0"/>
              <a:t>); </a:t>
            </a:r>
            <a:r>
              <a:rPr lang="en-US" dirty="0" err="1" smtClean="0"/>
              <a:t>si</a:t>
            </a:r>
            <a:r>
              <a:rPr lang="en-US" dirty="0" smtClean="0"/>
              <a:t> no la </a:t>
            </a:r>
            <a:r>
              <a:rPr lang="en-US" dirty="0" err="1" smtClean="0"/>
              <a:t>encuentra</a:t>
            </a:r>
            <a:r>
              <a:rPr lang="en-US" dirty="0"/>
              <a:t>:</a:t>
            </a:r>
            <a:r>
              <a:rPr lang="en-US" dirty="0" smtClean="0"/>
              <a:t> </a:t>
            </a:r>
            <a:r>
              <a:rPr lang="en-US" dirty="0" err="1" smtClean="0"/>
              <a:t>utilice</a:t>
            </a:r>
            <a:r>
              <a:rPr lang="en-US" dirty="0" smtClean="0"/>
              <a:t> la forma </a:t>
            </a:r>
            <a:r>
              <a:rPr lang="en-US" dirty="0" err="1" smtClean="0"/>
              <a:t>preferida</a:t>
            </a:r>
            <a:endParaRPr lang="en-US" dirty="0" smtClean="0"/>
          </a:p>
          <a:p>
            <a:pPr marL="0"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pPr eaLnBrk="1" hangingPunct="1"/>
            <a:r>
              <a:rPr lang="en-US" sz="4000" dirty="0" err="1" smtClean="0"/>
              <a:t>Género</a:t>
            </a:r>
            <a:r>
              <a:rPr lang="en-US" sz="4000" dirty="0" smtClean="0"/>
              <a:t> (RDA 9.7)</a:t>
            </a: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dirty="0" err="1" smtClean="0"/>
              <a:t>Género</a:t>
            </a:r>
            <a:r>
              <a:rPr lang="en-US" dirty="0" smtClean="0"/>
              <a:t> </a:t>
            </a:r>
            <a:r>
              <a:rPr lang="en-US" dirty="0" err="1" smtClean="0"/>
              <a:t>que</a:t>
            </a:r>
            <a:r>
              <a:rPr lang="en-US" dirty="0" smtClean="0"/>
              <a:t> </a:t>
            </a:r>
            <a:r>
              <a:rPr lang="en-US" dirty="0" err="1" smtClean="0"/>
              <a:t>identifica</a:t>
            </a:r>
            <a:r>
              <a:rPr lang="en-US" dirty="0" smtClean="0"/>
              <a:t> a la persona</a:t>
            </a:r>
          </a:p>
          <a:p>
            <a:pPr eaLnBrk="1" fontAlgn="auto" hangingPunct="1">
              <a:spcAft>
                <a:spcPts val="0"/>
              </a:spcAft>
              <a:buFont typeface="Arial" pitchFamily="34" charset="0"/>
              <a:buChar char="•"/>
              <a:defRPr/>
            </a:pPr>
            <a:r>
              <a:rPr lang="en-US" dirty="0" err="1" smtClean="0"/>
              <a:t>Registre</a:t>
            </a:r>
            <a:r>
              <a:rPr lang="en-US" dirty="0" smtClean="0"/>
              <a:t> en el campo 375</a:t>
            </a:r>
            <a:endParaRPr lang="en-US" dirty="0"/>
          </a:p>
          <a:p>
            <a:pPr eaLnBrk="1" fontAlgn="auto" hangingPunct="1">
              <a:spcAft>
                <a:spcPts val="0"/>
              </a:spcAft>
              <a:buFont typeface="Arial" pitchFamily="34" charset="0"/>
              <a:buChar char="•"/>
              <a:defRPr/>
            </a:pPr>
            <a:r>
              <a:rPr lang="en-US" dirty="0" err="1" smtClean="0"/>
              <a:t>Prefiera</a:t>
            </a:r>
            <a:r>
              <a:rPr lang="en-US" dirty="0" smtClean="0"/>
              <a:t> el </a:t>
            </a:r>
            <a:r>
              <a:rPr lang="en-US" dirty="0" err="1" smtClean="0"/>
              <a:t>uso</a:t>
            </a:r>
            <a:r>
              <a:rPr lang="en-US" dirty="0" smtClean="0"/>
              <a:t> de los </a:t>
            </a:r>
            <a:r>
              <a:rPr lang="en-US" dirty="0" err="1" smtClean="0"/>
              <a:t>términos</a:t>
            </a:r>
            <a:r>
              <a:rPr lang="en-US" dirty="0" smtClean="0"/>
              <a:t> </a:t>
            </a:r>
            <a:r>
              <a:rPr lang="en-US" dirty="0" err="1" smtClean="0"/>
              <a:t>para</a:t>
            </a:r>
            <a:r>
              <a:rPr lang="en-US" dirty="0" smtClean="0"/>
              <a:t> </a:t>
            </a:r>
            <a:r>
              <a:rPr lang="en-US" dirty="0" err="1" smtClean="0"/>
              <a:t>género</a:t>
            </a:r>
            <a:r>
              <a:rPr lang="en-US" dirty="0" smtClean="0"/>
              <a:t> de RDA:</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smtClean="0"/>
              <a:t>female</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smtClean="0"/>
              <a:t>male</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smtClean="0"/>
              <a:t>not known	</a:t>
            </a:r>
          </a:p>
          <a:p>
            <a:pPr marL="457200" lvl="1" indent="0" eaLnBrk="1" fontAlgn="auto" hangingPunct="1">
              <a:spcAft>
                <a:spcPts val="0"/>
              </a:spcAft>
              <a:buFont typeface="Arial" pitchFamily="34" charset="0"/>
              <a:buNone/>
              <a:defRPr/>
            </a:pPr>
            <a:r>
              <a:rPr lang="en-US" b="1" i="1" dirty="0"/>
              <a:t>	</a:t>
            </a:r>
            <a:r>
              <a:rPr lang="en-US" b="1" i="1" dirty="0" smtClean="0"/>
              <a:t>o</a:t>
            </a:r>
          </a:p>
          <a:p>
            <a:pPr marL="457200" lvl="1" indent="0" eaLnBrk="1" fontAlgn="auto" hangingPunct="1">
              <a:spcAft>
                <a:spcPts val="0"/>
              </a:spcAft>
              <a:buFont typeface="Arial" pitchFamily="34" charset="0"/>
              <a:buNone/>
              <a:defRPr/>
            </a:pPr>
            <a:r>
              <a:rPr lang="en-US" sz="3300" dirty="0" smtClean="0"/>
              <a:t>LCSH, </a:t>
            </a:r>
            <a:r>
              <a:rPr lang="en-US" sz="3300" dirty="0" err="1" smtClean="0"/>
              <a:t>por</a:t>
            </a:r>
            <a:r>
              <a:rPr lang="en-US" sz="3300" dirty="0" smtClean="0"/>
              <a:t> </a:t>
            </a:r>
            <a:r>
              <a:rPr lang="en-US" sz="3300" dirty="0" err="1" smtClean="0"/>
              <a:t>ejemplo</a:t>
            </a:r>
            <a:r>
              <a:rPr lang="en-US" sz="3300" dirty="0" smtClean="0"/>
              <a:t>:</a:t>
            </a:r>
            <a:endParaRPr lang="en-US" sz="3300" dirty="0"/>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smtClean="0"/>
              <a:t>Transgender people $2 lcsh</a:t>
            </a:r>
          </a:p>
          <a:p>
            <a:pPr lvl="1" eaLnBrk="1" fontAlgn="auto" hangingPunct="1">
              <a:spcAft>
                <a:spcPts val="0"/>
              </a:spcAft>
              <a:buFont typeface="Arial" pitchFamily="34" charset="0"/>
              <a:buChar char="–"/>
              <a:defRPr/>
            </a:pPr>
            <a:endParaRPr lang="en-US" dirty="0"/>
          </a:p>
          <a:p>
            <a:pPr marL="457200" lvl="1" indent="0" eaLnBrk="1" fontAlgn="auto" hangingPunct="1">
              <a:spcAft>
                <a:spcPts val="0"/>
              </a:spcAft>
              <a:buFont typeface="Arial" pitchFamily="34" charset="0"/>
              <a:buNone/>
              <a:defRPr/>
            </a:pPr>
            <a:r>
              <a:rPr lang="en-US" dirty="0" smtClean="0">
                <a:sym typeface="Wingdings" panose="05000000000000000000" pitchFamily="2" charset="2"/>
              </a:rPr>
              <a:t> Si </a:t>
            </a:r>
            <a:r>
              <a:rPr lang="en-US" dirty="0" err="1" smtClean="0">
                <a:sym typeface="Wingdings" panose="05000000000000000000" pitchFamily="2" charset="2"/>
              </a:rPr>
              <a:t>ninguno</a:t>
            </a:r>
            <a:r>
              <a:rPr lang="en-US" dirty="0" smtClean="0">
                <a:sym typeface="Wingdings" panose="05000000000000000000" pitchFamily="2" charset="2"/>
              </a:rPr>
              <a:t> de </a:t>
            </a:r>
            <a:r>
              <a:rPr lang="en-US" dirty="0" err="1" smtClean="0">
                <a:sym typeface="Wingdings" panose="05000000000000000000" pitchFamily="2" charset="2"/>
              </a:rPr>
              <a:t>estos</a:t>
            </a:r>
            <a:r>
              <a:rPr lang="en-US" dirty="0" smtClean="0">
                <a:sym typeface="Wingdings" panose="05000000000000000000" pitchFamily="2" charset="2"/>
              </a:rPr>
              <a:t> </a:t>
            </a:r>
            <a:r>
              <a:rPr lang="en-US" dirty="0" err="1" smtClean="0">
                <a:sym typeface="Wingdings" panose="05000000000000000000" pitchFamily="2" charset="2"/>
              </a:rPr>
              <a:t>términos</a:t>
            </a:r>
            <a:r>
              <a:rPr lang="en-US" dirty="0" smtClean="0">
                <a:sym typeface="Wingdings" panose="05000000000000000000" pitchFamily="2" charset="2"/>
              </a:rPr>
              <a:t> </a:t>
            </a:r>
            <a:r>
              <a:rPr lang="en-US" dirty="0" err="1" smtClean="0">
                <a:sym typeface="Wingdings" panose="05000000000000000000" pitchFamily="2" charset="2"/>
              </a:rPr>
              <a:t>es</a:t>
            </a:r>
            <a:r>
              <a:rPr lang="en-US" dirty="0" smtClean="0">
                <a:sym typeface="Wingdings" panose="05000000000000000000" pitchFamily="2" charset="2"/>
              </a:rPr>
              <a:t> </a:t>
            </a:r>
            <a:r>
              <a:rPr lang="en-US" dirty="0" err="1" smtClean="0">
                <a:sym typeface="Wingdings" panose="05000000000000000000" pitchFamily="2" charset="2"/>
              </a:rPr>
              <a:t>apropiado</a:t>
            </a:r>
            <a:r>
              <a:rPr lang="en-US" dirty="0" smtClean="0">
                <a:sym typeface="Wingdings" panose="05000000000000000000" pitchFamily="2" charset="2"/>
              </a:rPr>
              <a:t> o </a:t>
            </a:r>
            <a:r>
              <a:rPr lang="en-US" dirty="0" err="1" smtClean="0">
                <a:sym typeface="Wingdings" panose="05000000000000000000" pitchFamily="2" charset="2"/>
              </a:rPr>
              <a:t>suficientemente</a:t>
            </a:r>
            <a:r>
              <a:rPr lang="en-US" dirty="0" smtClean="0">
                <a:sym typeface="Wingdings" panose="05000000000000000000" pitchFamily="2" charset="2"/>
              </a:rPr>
              <a:t> </a:t>
            </a:r>
            <a:r>
              <a:rPr lang="en-US" dirty="0" err="1" smtClean="0">
                <a:sym typeface="Wingdings" panose="05000000000000000000" pitchFamily="2" charset="2"/>
              </a:rPr>
              <a:t>específico</a:t>
            </a:r>
            <a:r>
              <a:rPr lang="en-US" dirty="0" smtClean="0"/>
              <a:t>, </a:t>
            </a:r>
            <a:r>
              <a:rPr lang="en-US" dirty="0" err="1" smtClean="0"/>
              <a:t>registre</a:t>
            </a:r>
            <a:r>
              <a:rPr lang="en-US" dirty="0" smtClean="0"/>
              <a:t> un </a:t>
            </a:r>
            <a:r>
              <a:rPr lang="en-US" dirty="0" err="1" smtClean="0"/>
              <a:t>término</a:t>
            </a:r>
            <a:r>
              <a:rPr lang="en-US" dirty="0" smtClean="0"/>
              <a:t> o </a:t>
            </a:r>
            <a:r>
              <a:rPr lang="en-US" dirty="0" err="1" smtClean="0"/>
              <a:t>frase</a:t>
            </a:r>
            <a:r>
              <a:rPr lang="en-US" dirty="0" smtClean="0"/>
              <a:t> </a:t>
            </a:r>
            <a:r>
              <a:rPr lang="en-US" dirty="0" err="1" smtClean="0"/>
              <a:t>apropiado</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p:txBody>
          <a:bodyPr/>
          <a:lstStyle/>
          <a:p>
            <a:pPr eaLnBrk="1" hangingPunct="1"/>
            <a:r>
              <a:rPr lang="en-US" sz="4000" dirty="0" err="1" smtClean="0"/>
              <a:t>Lengua</a:t>
            </a:r>
            <a:r>
              <a:rPr lang="en-US" sz="4000" dirty="0" smtClean="0"/>
              <a:t> de la Persona (RDA 9.14)</a:t>
            </a:r>
          </a:p>
        </p:txBody>
      </p:sp>
      <p:sp>
        <p:nvSpPr>
          <p:cNvPr id="128002" name="Content Placeholder 2"/>
          <p:cNvSpPr>
            <a:spLocks noGrp="1"/>
          </p:cNvSpPr>
          <p:nvPr>
            <p:ph idx="1"/>
          </p:nvPr>
        </p:nvSpPr>
        <p:spPr/>
        <p:txBody>
          <a:bodyPr/>
          <a:lstStyle/>
          <a:p>
            <a:pPr eaLnBrk="1" hangingPunct="1"/>
            <a:r>
              <a:rPr lang="en-US" dirty="0" err="1" smtClean="0"/>
              <a:t>Idioma</a:t>
            </a:r>
            <a:r>
              <a:rPr lang="en-US" dirty="0" smtClean="0"/>
              <a:t>/s </a:t>
            </a:r>
            <a:r>
              <a:rPr lang="en-US" dirty="0" err="1" smtClean="0"/>
              <a:t>utilizados</a:t>
            </a:r>
            <a:r>
              <a:rPr lang="en-US" dirty="0" smtClean="0"/>
              <a:t> </a:t>
            </a:r>
            <a:r>
              <a:rPr lang="en-US" dirty="0" err="1" smtClean="0"/>
              <a:t>por</a:t>
            </a:r>
            <a:r>
              <a:rPr lang="en-US" dirty="0" smtClean="0"/>
              <a:t> la persona </a:t>
            </a:r>
            <a:r>
              <a:rPr lang="en-US" dirty="0" err="1" smtClean="0"/>
              <a:t>cuando</a:t>
            </a:r>
            <a:r>
              <a:rPr lang="en-US" dirty="0" smtClean="0"/>
              <a:t> </a:t>
            </a:r>
            <a:r>
              <a:rPr lang="en-US" dirty="0" err="1" smtClean="0"/>
              <a:t>escribe</a:t>
            </a:r>
            <a:r>
              <a:rPr lang="en-US" dirty="0" smtClean="0"/>
              <a:t> </a:t>
            </a:r>
            <a:r>
              <a:rPr lang="en-US" dirty="0" err="1" smtClean="0"/>
              <a:t>para</a:t>
            </a:r>
            <a:r>
              <a:rPr lang="en-US" dirty="0" smtClean="0"/>
              <a:t> </a:t>
            </a:r>
            <a:r>
              <a:rPr lang="en-US" dirty="0" err="1" smtClean="0"/>
              <a:t>publicación</a:t>
            </a:r>
            <a:r>
              <a:rPr lang="en-US" dirty="0" smtClean="0"/>
              <a:t>, </a:t>
            </a:r>
            <a:r>
              <a:rPr lang="en-US" dirty="0" err="1" smtClean="0"/>
              <a:t>radiodifusión</a:t>
            </a:r>
            <a:r>
              <a:rPr lang="en-US" dirty="0" smtClean="0"/>
              <a:t>, canto, etc.</a:t>
            </a:r>
          </a:p>
          <a:p>
            <a:pPr eaLnBrk="1" hangingPunct="1"/>
            <a:r>
              <a:rPr lang="en-US" dirty="0" err="1" smtClean="0"/>
              <a:t>Registre</a:t>
            </a:r>
            <a:r>
              <a:rPr lang="en-US" dirty="0" smtClean="0"/>
              <a:t> en el campo 377</a:t>
            </a:r>
          </a:p>
          <a:p>
            <a:pPr eaLnBrk="1" hangingPunct="1"/>
            <a:r>
              <a:rPr lang="en-US" dirty="0" err="1" smtClean="0"/>
              <a:t>Utilice</a:t>
            </a:r>
            <a:r>
              <a:rPr lang="en-US" dirty="0" smtClean="0"/>
              <a:t> los </a:t>
            </a:r>
            <a:r>
              <a:rPr lang="en-US" dirty="0" err="1" smtClean="0"/>
              <a:t>códigos</a:t>
            </a:r>
            <a:r>
              <a:rPr lang="en-US" dirty="0" smtClean="0"/>
              <a:t> de la </a:t>
            </a:r>
            <a:r>
              <a:rPr lang="en-US" dirty="0" err="1" smtClean="0"/>
              <a:t>Lista</a:t>
            </a:r>
            <a:r>
              <a:rPr lang="en-US" dirty="0" smtClean="0"/>
              <a:t> de </a:t>
            </a:r>
            <a:r>
              <a:rPr lang="en-US" dirty="0" err="1" smtClean="0"/>
              <a:t>Códigos</a:t>
            </a:r>
            <a:r>
              <a:rPr lang="en-US" dirty="0" smtClean="0"/>
              <a:t> </a:t>
            </a:r>
            <a:r>
              <a:rPr lang="en-US" dirty="0" err="1" smtClean="0"/>
              <a:t>para</a:t>
            </a:r>
            <a:r>
              <a:rPr lang="en-US" dirty="0" smtClean="0"/>
              <a:t> </a:t>
            </a:r>
            <a:r>
              <a:rPr lang="en-US" dirty="0" err="1" smtClean="0"/>
              <a:t>Idiomas</a:t>
            </a:r>
            <a:endParaRPr lang="en-US" dirty="0" smtClean="0"/>
          </a:p>
          <a:p>
            <a:pPr eaLnBrk="1" hangingPunct="1"/>
            <a:r>
              <a:rPr lang="en-US" dirty="0" err="1" smtClean="0"/>
              <a:t>Codifique</a:t>
            </a:r>
            <a:r>
              <a:rPr lang="en-US" dirty="0" smtClean="0"/>
              <a:t> </a:t>
            </a:r>
            <a:r>
              <a:rPr lang="en-US" dirty="0" err="1" smtClean="0"/>
              <a:t>múltiple</a:t>
            </a:r>
            <a:r>
              <a:rPr lang="en-US" dirty="0" smtClean="0"/>
              <a:t> </a:t>
            </a:r>
            <a:r>
              <a:rPr lang="en-US" dirty="0" err="1" smtClean="0"/>
              <a:t>idiomas</a:t>
            </a:r>
            <a:r>
              <a:rPr lang="en-US" dirty="0" smtClean="0"/>
              <a:t> </a:t>
            </a:r>
            <a:r>
              <a:rPr lang="en-US" dirty="0" err="1" smtClean="0"/>
              <a:t>si</a:t>
            </a:r>
            <a:r>
              <a:rPr lang="en-US" dirty="0" smtClean="0"/>
              <a:t> se </a:t>
            </a:r>
            <a:r>
              <a:rPr lang="en-US" dirty="0" err="1" smtClean="0"/>
              <a:t>usa</a:t>
            </a:r>
            <a:r>
              <a:rPr lang="en-US" dirty="0" smtClean="0"/>
              <a:t> </a:t>
            </a:r>
            <a:r>
              <a:rPr lang="en-US" dirty="0" err="1" smtClean="0"/>
              <a:t>más</a:t>
            </a:r>
            <a:r>
              <a:rPr lang="en-US" dirty="0" smtClean="0"/>
              <a:t> de un </a:t>
            </a:r>
            <a:r>
              <a:rPr lang="en-US" dirty="0" err="1" smtClean="0"/>
              <a:t>idioma</a:t>
            </a:r>
            <a:r>
              <a:rPr lang="en-US" dirty="0" smtClean="0"/>
              <a:t> </a:t>
            </a:r>
            <a:r>
              <a:rPr lang="en-US" dirty="0" err="1" smtClean="0"/>
              <a:t>para</a:t>
            </a:r>
            <a:r>
              <a:rPr lang="en-US" dirty="0" smtClean="0"/>
              <a:t> la </a:t>
            </a:r>
            <a:r>
              <a:rPr lang="en-US" dirty="0" err="1" smtClean="0"/>
              <a:t>publicación</a:t>
            </a:r>
            <a:r>
              <a:rPr lang="en-US" dirty="0" smtClean="0"/>
              <a:t>, </a:t>
            </a:r>
            <a:r>
              <a:rPr lang="en-US" dirty="0" err="1" smtClean="0"/>
              <a:t>comunicación</a:t>
            </a:r>
            <a:r>
              <a:rPr lang="en-US" dirty="0" smtClean="0"/>
              <a:t>, etc.</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err="1" smtClean="0"/>
              <a:t>Información</a:t>
            </a:r>
            <a:r>
              <a:rPr lang="en-US" dirty="0" smtClean="0"/>
              <a:t> </a:t>
            </a:r>
            <a:r>
              <a:rPr lang="en-US" dirty="0" err="1" smtClean="0"/>
              <a:t>Biográfica</a:t>
            </a:r>
            <a:r>
              <a:rPr lang="en-US" dirty="0" smtClean="0"/>
              <a:t> (RDA 9.17)</a:t>
            </a:r>
            <a:endParaRPr lang="en-US" dirty="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err="1" smtClean="0"/>
              <a:t>Información</a:t>
            </a:r>
            <a:r>
              <a:rPr lang="en-US" dirty="0" smtClean="0"/>
              <a:t> </a:t>
            </a:r>
            <a:r>
              <a:rPr lang="en-US" dirty="0" err="1" smtClean="0"/>
              <a:t>relativa</a:t>
            </a:r>
            <a:r>
              <a:rPr lang="en-US" dirty="0" smtClean="0"/>
              <a:t> a la </a:t>
            </a:r>
            <a:r>
              <a:rPr lang="en-US" dirty="0" err="1" smtClean="0"/>
              <a:t>vida</a:t>
            </a:r>
            <a:r>
              <a:rPr lang="en-US" dirty="0" smtClean="0"/>
              <a:t> o </a:t>
            </a:r>
            <a:r>
              <a:rPr lang="en-US" dirty="0" err="1" smtClean="0"/>
              <a:t>historia</a:t>
            </a:r>
            <a:r>
              <a:rPr lang="en-US" dirty="0" smtClean="0"/>
              <a:t> de </a:t>
            </a:r>
            <a:r>
              <a:rPr lang="en-US" dirty="0" err="1" smtClean="0"/>
              <a:t>una</a:t>
            </a:r>
            <a:r>
              <a:rPr lang="en-US" dirty="0" smtClean="0"/>
              <a:t> persona</a:t>
            </a:r>
          </a:p>
          <a:p>
            <a:pPr eaLnBrk="1" fontAlgn="auto" hangingPunct="1">
              <a:spcAft>
                <a:spcPts val="0"/>
              </a:spcAft>
              <a:buFont typeface="Arial" pitchFamily="34" charset="0"/>
              <a:buChar char="•"/>
              <a:defRPr/>
            </a:pPr>
            <a:r>
              <a:rPr lang="en-US" dirty="0" err="1" smtClean="0"/>
              <a:t>Registre</a:t>
            </a:r>
            <a:r>
              <a:rPr lang="en-US" dirty="0" smtClean="0"/>
              <a:t> en el campo 678, primer </a:t>
            </a:r>
            <a:r>
              <a:rPr lang="en-US" dirty="0" err="1" smtClean="0"/>
              <a:t>indicador</a:t>
            </a:r>
            <a:r>
              <a:rPr lang="en-US" dirty="0" smtClean="0"/>
              <a:t> “0”</a:t>
            </a:r>
          </a:p>
          <a:p>
            <a:pPr marL="0" indent="0" eaLnBrk="1" fontAlgn="auto" hangingPunct="1">
              <a:spcAft>
                <a:spcPts val="0"/>
              </a:spcAft>
              <a:buFont typeface="Arial" pitchFamily="34" charset="0"/>
              <a:buNone/>
              <a:defRPr/>
            </a:pPr>
            <a:r>
              <a:rPr lang="en-US" dirty="0" smtClean="0">
                <a:sym typeface="Wingdings" panose="05000000000000000000" pitchFamily="2" charset="2"/>
              </a:rPr>
              <a:t>     </a:t>
            </a:r>
            <a:r>
              <a:rPr lang="en-US" sz="2800" dirty="0" smtClean="0">
                <a:sym typeface="Wingdings" panose="05000000000000000000" pitchFamily="2" charset="2"/>
              </a:rPr>
              <a:t> </a:t>
            </a:r>
            <a:r>
              <a:rPr lang="en-US" sz="2800" dirty="0" smtClean="0"/>
              <a:t>678 0_ [</a:t>
            </a:r>
            <a:r>
              <a:rPr lang="en-US" sz="2800" dirty="0" err="1" smtClean="0"/>
              <a:t>Nombre</a:t>
            </a:r>
            <a:r>
              <a:rPr lang="en-US" sz="2800" dirty="0" smtClean="0"/>
              <a:t> de la </a:t>
            </a:r>
            <a:r>
              <a:rPr lang="en-US" sz="2800" dirty="0" err="1" smtClean="0"/>
              <a:t>entidad</a:t>
            </a:r>
            <a:r>
              <a:rPr lang="en-US" sz="2800" dirty="0" smtClean="0"/>
              <a:t> en </a:t>
            </a:r>
            <a:r>
              <a:rPr lang="en-US" sz="2800" dirty="0" err="1" smtClean="0"/>
              <a:t>orden</a:t>
            </a:r>
            <a:r>
              <a:rPr lang="en-US" sz="2800" dirty="0" smtClean="0"/>
              <a:t> </a:t>
            </a:r>
            <a:r>
              <a:rPr lang="en-US" sz="2800" dirty="0" err="1" smtClean="0"/>
              <a:t>directo</a:t>
            </a:r>
            <a:r>
              <a:rPr lang="en-US" sz="2800" dirty="0" smtClean="0"/>
              <a:t>] (</a:t>
            </a:r>
            <a:r>
              <a:rPr lang="en-US" sz="2800" dirty="0" err="1" smtClean="0"/>
              <a:t>fecha</a:t>
            </a:r>
            <a:r>
              <a:rPr lang="en-US" sz="2800" dirty="0" smtClean="0"/>
              <a:t> de la </a:t>
            </a:r>
            <a:r>
              <a:rPr lang="en-US" sz="2800" dirty="0" err="1" smtClean="0"/>
              <a:t>entidad</a:t>
            </a:r>
            <a:r>
              <a:rPr lang="en-US" sz="2800" dirty="0" smtClean="0"/>
              <a:t>) </a:t>
            </a:r>
            <a:r>
              <a:rPr lang="en-US" sz="2800" dirty="0" err="1" smtClean="0"/>
              <a:t>es</a:t>
            </a:r>
            <a:r>
              <a:rPr lang="en-US" sz="2800" dirty="0" smtClean="0"/>
              <a:t>/era [</a:t>
            </a:r>
            <a:r>
              <a:rPr lang="en-US" sz="2800" dirty="0" err="1" smtClean="0"/>
              <a:t>descripción</a:t>
            </a:r>
            <a:r>
              <a:rPr lang="en-US" sz="2800" dirty="0" smtClean="0"/>
              <a:t> de la </a:t>
            </a:r>
            <a:r>
              <a:rPr lang="en-US" sz="2800" dirty="0" err="1" smtClean="0"/>
              <a:t>entidad</a:t>
            </a:r>
            <a:r>
              <a:rPr lang="en-US" sz="2800" dirty="0" smtClean="0"/>
              <a:t>].</a:t>
            </a:r>
          </a:p>
          <a:p>
            <a:pPr eaLnBrk="1" fontAlgn="auto" hangingPunct="1">
              <a:spcAft>
                <a:spcPts val="0"/>
              </a:spcAft>
              <a:buFont typeface="Arial" pitchFamily="34" charset="0"/>
              <a:buChar char="•"/>
              <a:defRPr/>
            </a:pPr>
            <a:r>
              <a:rPr lang="en-US" dirty="0" err="1" smtClean="0"/>
              <a:t>Formule</a:t>
            </a:r>
            <a:r>
              <a:rPr lang="en-US" dirty="0" smtClean="0"/>
              <a:t> </a:t>
            </a:r>
            <a:r>
              <a:rPr lang="en-US" dirty="0" err="1" smtClean="0"/>
              <a:t>apropiadamente</a:t>
            </a:r>
            <a:r>
              <a:rPr lang="en-US" dirty="0" smtClean="0"/>
              <a:t> </a:t>
            </a:r>
            <a:r>
              <a:rPr lang="en-US" dirty="0" err="1" smtClean="0"/>
              <a:t>para</a:t>
            </a:r>
            <a:r>
              <a:rPr lang="en-US" dirty="0" smtClean="0"/>
              <a:t> el </a:t>
            </a:r>
            <a:r>
              <a:rPr lang="en-US" dirty="0" err="1" smtClean="0"/>
              <a:t>despliegue</a:t>
            </a:r>
            <a:r>
              <a:rPr lang="en-US" dirty="0" smtClean="0"/>
              <a:t> en </a:t>
            </a:r>
            <a:r>
              <a:rPr lang="en-US" dirty="0" err="1" smtClean="0"/>
              <a:t>catálogos</a:t>
            </a:r>
            <a:r>
              <a:rPr lang="en-US" dirty="0" smtClean="0"/>
              <a:t> al </a:t>
            </a:r>
            <a:r>
              <a:rPr lang="en-US" dirty="0" err="1" smtClean="0"/>
              <a:t>público</a:t>
            </a:r>
            <a:endParaRPr lang="en-US" dirty="0" smtClean="0"/>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err="1" smtClean="0">
                <a:sym typeface="Wingdings" panose="05000000000000000000" pitchFamily="2" charset="2"/>
              </a:rPr>
              <a:t>Actualice</a:t>
            </a:r>
            <a:r>
              <a:rPr lang="en-US" dirty="0" smtClean="0">
                <a:sym typeface="Wingdings" panose="05000000000000000000" pitchFamily="2" charset="2"/>
              </a:rPr>
              <a:t> </a:t>
            </a:r>
            <a:r>
              <a:rPr lang="en-US" dirty="0" err="1" smtClean="0">
                <a:sym typeface="Wingdings" panose="05000000000000000000" pitchFamily="2" charset="2"/>
              </a:rPr>
              <a:t>notas</a:t>
            </a:r>
            <a:r>
              <a:rPr lang="en-US" dirty="0" smtClean="0">
                <a:sym typeface="Wingdings" panose="05000000000000000000" pitchFamily="2" charset="2"/>
              </a:rPr>
              <a:t> en </a:t>
            </a:r>
            <a:r>
              <a:rPr lang="en-US" dirty="0" err="1" smtClean="0">
                <a:sym typeface="Wingdings" panose="05000000000000000000" pitchFamily="2" charset="2"/>
              </a:rPr>
              <a:t>campos</a:t>
            </a:r>
            <a:r>
              <a:rPr lang="en-US" dirty="0" smtClean="0">
                <a:sym typeface="Wingdings" panose="05000000000000000000" pitchFamily="2" charset="2"/>
              </a:rPr>
              <a:t> </a:t>
            </a:r>
            <a:r>
              <a:rPr lang="en-US" dirty="0" smtClean="0"/>
              <a:t>678 </a:t>
            </a:r>
            <a:r>
              <a:rPr lang="en-US" dirty="0" err="1" smtClean="0"/>
              <a:t>antiguos</a:t>
            </a:r>
            <a:r>
              <a:rPr lang="en-US" dirty="0" smtClean="0"/>
              <a:t> </a:t>
            </a:r>
            <a:r>
              <a:rPr lang="en-US" dirty="0" err="1" smtClean="0"/>
              <a:t>para</a:t>
            </a:r>
            <a:r>
              <a:rPr lang="en-US" dirty="0" smtClean="0"/>
              <a:t> </a:t>
            </a:r>
            <a:r>
              <a:rPr lang="en-US" dirty="0" err="1" smtClean="0"/>
              <a:t>que</a:t>
            </a:r>
            <a:r>
              <a:rPr lang="en-US" dirty="0" smtClean="0"/>
              <a:t> </a:t>
            </a:r>
            <a:r>
              <a:rPr lang="en-US" dirty="0" err="1" smtClean="0"/>
              <a:t>contenga</a:t>
            </a:r>
            <a:r>
              <a:rPr lang="en-US" dirty="0" smtClean="0"/>
              <a:t> </a:t>
            </a:r>
            <a:r>
              <a:rPr lang="en-US" dirty="0" err="1" smtClean="0"/>
              <a:t>oraciones</a:t>
            </a:r>
            <a:r>
              <a:rPr lang="en-US" dirty="0" smtClean="0"/>
              <a:t> </a:t>
            </a:r>
            <a:r>
              <a:rPr lang="en-US" dirty="0" err="1" smtClean="0"/>
              <a:t>completas</a:t>
            </a:r>
            <a:r>
              <a:rPr lang="en-US" dirty="0" smtClean="0"/>
              <a:t> al </a:t>
            </a:r>
            <a:r>
              <a:rPr lang="en-US" dirty="0" err="1" smtClean="0"/>
              <a:t>añadir</a:t>
            </a:r>
            <a:r>
              <a:rPr lang="en-US" dirty="0" smtClean="0"/>
              <a:t> </a:t>
            </a:r>
            <a:r>
              <a:rPr lang="en-US" dirty="0" err="1" smtClean="0"/>
              <a:t>información</a:t>
            </a:r>
            <a:r>
              <a:rPr lang="en-US" dirty="0" smtClean="0"/>
              <a:t> </a:t>
            </a:r>
            <a:r>
              <a:rPr lang="en-US" dirty="0" err="1" smtClean="0"/>
              <a:t>biográfica</a:t>
            </a:r>
            <a:endParaRPr lang="en-US" dirty="0" smtClean="0"/>
          </a:p>
          <a:p>
            <a:pPr eaLnBrk="1" fontAlgn="auto" hangingPunct="1">
              <a:spcAft>
                <a:spcPts val="0"/>
              </a:spcAft>
              <a:buFont typeface="Arial" pitchFamily="34" charset="0"/>
              <a:buChar char="•"/>
              <a:defRPr/>
            </a:pPr>
            <a:r>
              <a:rPr lang="en-US" dirty="0" smtClean="0"/>
              <a:t>La </a:t>
            </a:r>
            <a:r>
              <a:rPr lang="en-US" dirty="0" err="1" smtClean="0"/>
              <a:t>información</a:t>
            </a:r>
            <a:r>
              <a:rPr lang="en-US" dirty="0" smtClean="0"/>
              <a:t> </a:t>
            </a:r>
            <a:r>
              <a:rPr lang="en-US" dirty="0" err="1" smtClean="0"/>
              <a:t>debe</a:t>
            </a:r>
            <a:r>
              <a:rPr lang="en-US" dirty="0" smtClean="0"/>
              <a:t> </a:t>
            </a:r>
            <a:r>
              <a:rPr lang="en-US" dirty="0" err="1" smtClean="0"/>
              <a:t>ser</a:t>
            </a:r>
            <a:r>
              <a:rPr lang="en-US" dirty="0" smtClean="0"/>
              <a:t> </a:t>
            </a:r>
            <a:r>
              <a:rPr lang="en-US" dirty="0" err="1" smtClean="0"/>
              <a:t>justificada</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p:txBody>
          <a:bodyPr/>
          <a:lstStyle/>
          <a:p>
            <a:pPr eaLnBrk="1" hangingPunct="1"/>
            <a:r>
              <a:rPr lang="en-US" sz="4000" dirty="0" err="1" smtClean="0"/>
              <a:t>Registro</a:t>
            </a:r>
            <a:r>
              <a:rPr lang="en-US" sz="4000" dirty="0" smtClean="0"/>
              <a:t> de </a:t>
            </a:r>
            <a:r>
              <a:rPr lang="en-US" sz="4000" dirty="0" err="1" smtClean="0"/>
              <a:t>Atributos</a:t>
            </a:r>
            <a:r>
              <a:rPr lang="en-US" sz="4000" dirty="0" smtClean="0"/>
              <a:t> de </a:t>
            </a:r>
            <a:r>
              <a:rPr lang="en-US" sz="4000" dirty="0" err="1" smtClean="0"/>
              <a:t>una</a:t>
            </a:r>
            <a:r>
              <a:rPr lang="en-US" sz="4000" dirty="0" smtClean="0"/>
              <a:t> Persona: </a:t>
            </a:r>
            <a:r>
              <a:rPr lang="en-US" sz="4000" dirty="0" err="1" smtClean="0">
                <a:solidFill>
                  <a:srgbClr val="7030A0"/>
                </a:solidFill>
              </a:rPr>
              <a:t>Ejercicio</a:t>
            </a:r>
            <a:r>
              <a:rPr lang="en-US" sz="4000" dirty="0" smtClean="0">
                <a:solidFill>
                  <a:srgbClr val="7030A0"/>
                </a:solidFill>
              </a:rPr>
              <a:t> 5</a:t>
            </a:r>
          </a:p>
        </p:txBody>
      </p:sp>
      <p:sp>
        <p:nvSpPr>
          <p:cNvPr id="132098" name="Content Placeholder 2"/>
          <p:cNvSpPr>
            <a:spLocks noGrp="1"/>
          </p:cNvSpPr>
          <p:nvPr>
            <p:ph idx="1"/>
          </p:nvPr>
        </p:nvSpPr>
        <p:spPr/>
        <p:txBody>
          <a:bodyPr/>
          <a:lstStyle/>
          <a:p>
            <a:pPr eaLnBrk="1" hangingPunct="1"/>
            <a:endParaRPr lang="en-US" dirty="0" smtClean="0"/>
          </a:p>
          <a:p>
            <a:pPr eaLnBrk="1" hangingPunct="1"/>
            <a:r>
              <a:rPr lang="en-US" dirty="0" smtClean="0"/>
              <a:t>Octavio Paz </a:t>
            </a:r>
            <a:r>
              <a:rPr lang="en-US" dirty="0" err="1" smtClean="0"/>
              <a:t>fue</a:t>
            </a:r>
            <a:r>
              <a:rPr lang="en-US" dirty="0" smtClean="0"/>
              <a:t> </a:t>
            </a:r>
            <a:r>
              <a:rPr lang="en-US" dirty="0" err="1" smtClean="0"/>
              <a:t>profesor</a:t>
            </a:r>
            <a:r>
              <a:rPr lang="en-US" dirty="0" smtClean="0"/>
              <a:t> en: la Universidad de Cambridge, la Universidad de Texas en Austin, y la Universidad de Harvard</a:t>
            </a:r>
          </a:p>
          <a:p>
            <a:pPr eaLnBrk="1" hangingPunct="1"/>
            <a:r>
              <a:rPr lang="en-US" dirty="0" err="1" smtClean="0"/>
              <a:t>Escribió</a:t>
            </a:r>
            <a:r>
              <a:rPr lang="en-US" dirty="0" smtClean="0"/>
              <a:t> en </a:t>
            </a:r>
            <a:r>
              <a:rPr lang="en-US" dirty="0" err="1" smtClean="0"/>
              <a:t>idioma</a:t>
            </a:r>
            <a:r>
              <a:rPr lang="en-US" dirty="0" smtClean="0"/>
              <a:t> </a:t>
            </a:r>
            <a:r>
              <a:rPr lang="en-US" dirty="0" err="1" smtClean="0"/>
              <a:t>español</a:t>
            </a:r>
            <a:endParaRPr lang="en-US" dirty="0" smtClean="0"/>
          </a:p>
          <a:p>
            <a:pPr eaLnBrk="1" hangingPunct="1"/>
            <a:r>
              <a:rPr lang="en-US" dirty="0" err="1" smtClean="0"/>
              <a:t>Fue</a:t>
            </a:r>
            <a:r>
              <a:rPr lang="en-US" dirty="0" smtClean="0"/>
              <a:t> </a:t>
            </a:r>
            <a:r>
              <a:rPr lang="en-US" dirty="0" err="1" smtClean="0"/>
              <a:t>poeta</a:t>
            </a:r>
            <a:r>
              <a:rPr lang="en-US" dirty="0" smtClean="0"/>
              <a:t> y </a:t>
            </a:r>
            <a:r>
              <a:rPr lang="en-US" dirty="0" err="1" smtClean="0"/>
              <a:t>diplomático</a:t>
            </a: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ctrTitle" idx="4294967295"/>
          </p:nvPr>
        </p:nvSpPr>
        <p:spPr>
          <a:xfrm>
            <a:off x="304800" y="2130425"/>
            <a:ext cx="8458200" cy="1470025"/>
          </a:xfrm>
        </p:spPr>
        <p:txBody>
          <a:bodyPr/>
          <a:lstStyle/>
          <a:p>
            <a:pPr eaLnBrk="1" hangingPunct="1"/>
            <a:r>
              <a:rPr lang="en-US" dirty="0" err="1" smtClean="0"/>
              <a:t>Puntos</a:t>
            </a:r>
            <a:r>
              <a:rPr lang="en-US" dirty="0" smtClean="0"/>
              <a:t> de </a:t>
            </a:r>
            <a:r>
              <a:rPr lang="en-US" dirty="0" err="1" smtClean="0"/>
              <a:t>Acceso</a:t>
            </a:r>
            <a:r>
              <a:rPr lang="en-US" dirty="0" smtClean="0"/>
              <a:t> </a:t>
            </a:r>
            <a:r>
              <a:rPr lang="en-US" dirty="0" err="1" smtClean="0"/>
              <a:t>que</a:t>
            </a:r>
            <a:r>
              <a:rPr lang="en-US" dirty="0" smtClean="0"/>
              <a:t> </a:t>
            </a:r>
            <a:r>
              <a:rPr lang="en-US" dirty="0" err="1" smtClean="0"/>
              <a:t>representan</a:t>
            </a:r>
            <a:r>
              <a:rPr lang="en-US" dirty="0" smtClean="0"/>
              <a:t> Personas</a:t>
            </a:r>
          </a:p>
        </p:txBody>
      </p:sp>
      <p:sp>
        <p:nvSpPr>
          <p:cNvPr id="5"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Puntos</a:t>
            </a:r>
            <a:r>
              <a:rPr lang="en-US" dirty="0" smtClean="0"/>
              <a:t> de </a:t>
            </a:r>
            <a:r>
              <a:rPr lang="en-US" dirty="0" err="1" smtClean="0"/>
              <a:t>Acceso</a:t>
            </a:r>
            <a:r>
              <a:rPr lang="en-US" dirty="0" smtClean="0"/>
              <a:t>: </a:t>
            </a:r>
            <a:r>
              <a:rPr lang="en-US" dirty="0" err="1" smtClean="0"/>
              <a:t>Terminología</a:t>
            </a:r>
            <a:r>
              <a:rPr lang="en-US" dirty="0" smtClean="0"/>
              <a:t> (RDA 8.1.4)</a:t>
            </a:r>
            <a:endParaRPr lang="en-US" dirty="0"/>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en-US" sz="3500" b="1" dirty="0" err="1" smtClean="0"/>
              <a:t>Punto</a:t>
            </a:r>
            <a:r>
              <a:rPr lang="en-US" sz="3500" b="1" dirty="0" smtClean="0"/>
              <a:t> de </a:t>
            </a:r>
            <a:r>
              <a:rPr lang="en-US" sz="3500" b="1" dirty="0" err="1" smtClean="0"/>
              <a:t>Acceso</a:t>
            </a:r>
            <a:r>
              <a:rPr lang="en-US" sz="3500" dirty="0" smtClean="0"/>
              <a:t>:</a:t>
            </a:r>
            <a:endParaRPr lang="en-US" sz="3500" dirty="0"/>
          </a:p>
          <a:p>
            <a:pPr marL="0" indent="0" eaLnBrk="1" fontAlgn="auto" hangingPunct="1">
              <a:spcAft>
                <a:spcPts val="0"/>
              </a:spcAft>
              <a:buFont typeface="Arial" pitchFamily="34" charset="0"/>
              <a:buNone/>
              <a:defRPr/>
            </a:pPr>
            <a:r>
              <a:rPr lang="en-US" dirty="0"/>
              <a:t>    </a:t>
            </a:r>
            <a:r>
              <a:rPr lang="en-US" dirty="0" err="1" smtClean="0"/>
              <a:t>Nombre</a:t>
            </a:r>
            <a:r>
              <a:rPr lang="en-US" dirty="0" smtClean="0"/>
              <a:t>, </a:t>
            </a:r>
            <a:r>
              <a:rPr lang="en-US" dirty="0" err="1" smtClean="0"/>
              <a:t>término</a:t>
            </a:r>
            <a:r>
              <a:rPr lang="en-US" dirty="0" smtClean="0"/>
              <a:t>, </a:t>
            </a:r>
            <a:r>
              <a:rPr lang="en-US" dirty="0" err="1" smtClean="0"/>
              <a:t>código</a:t>
            </a:r>
            <a:r>
              <a:rPr lang="en-US" dirty="0" smtClean="0"/>
              <a:t>, </a:t>
            </a:r>
            <a:r>
              <a:rPr lang="en-US" dirty="0"/>
              <a:t>etc., </a:t>
            </a:r>
            <a:r>
              <a:rPr lang="en-US" dirty="0" err="1" smtClean="0"/>
              <a:t>que</a:t>
            </a:r>
            <a:r>
              <a:rPr lang="en-US" dirty="0" smtClean="0"/>
              <a:t> </a:t>
            </a:r>
            <a:r>
              <a:rPr lang="en-US" dirty="0" err="1" smtClean="0"/>
              <a:t>representa</a:t>
            </a:r>
            <a:r>
              <a:rPr lang="en-US" dirty="0" smtClean="0"/>
              <a:t> a </a:t>
            </a:r>
            <a:r>
              <a:rPr lang="en-US" dirty="0" err="1" smtClean="0"/>
              <a:t>una</a:t>
            </a:r>
            <a:r>
              <a:rPr lang="en-US" dirty="0" smtClean="0"/>
              <a:t> persona </a:t>
            </a:r>
            <a:r>
              <a:rPr lang="en-US" dirty="0" err="1" smtClean="0"/>
              <a:t>específica</a:t>
            </a:r>
            <a:endParaRPr lang="en-US" dirty="0"/>
          </a:p>
          <a:p>
            <a:pPr eaLnBrk="1" fontAlgn="auto" hangingPunct="1">
              <a:spcAft>
                <a:spcPts val="0"/>
              </a:spcAft>
              <a:buFont typeface="Arial" pitchFamily="34" charset="0"/>
              <a:buChar char="•"/>
              <a:defRPr/>
            </a:pPr>
            <a:r>
              <a:rPr lang="en-US" sz="3500" b="1" dirty="0" err="1" smtClean="0"/>
              <a:t>Punto</a:t>
            </a:r>
            <a:r>
              <a:rPr lang="en-US" sz="3500" b="1" dirty="0" smtClean="0"/>
              <a:t> de </a:t>
            </a:r>
            <a:r>
              <a:rPr lang="en-US" sz="3500" b="1" dirty="0" err="1" smtClean="0"/>
              <a:t>Acceso</a:t>
            </a:r>
            <a:r>
              <a:rPr lang="en-US" sz="3500" b="1" dirty="0" smtClean="0"/>
              <a:t> </a:t>
            </a:r>
            <a:r>
              <a:rPr lang="en-US" sz="3500" b="1" dirty="0" err="1" smtClean="0"/>
              <a:t>Autorizado</a:t>
            </a:r>
            <a:r>
              <a:rPr lang="en-US" dirty="0" smtClean="0"/>
              <a:t>:</a:t>
            </a:r>
            <a:endParaRPr lang="en-US" dirty="0"/>
          </a:p>
          <a:p>
            <a:pPr marL="0" indent="0" eaLnBrk="1" fontAlgn="auto" hangingPunct="1">
              <a:spcAft>
                <a:spcPts val="0"/>
              </a:spcAft>
              <a:buFont typeface="Arial" pitchFamily="34" charset="0"/>
              <a:buNone/>
              <a:defRPr/>
            </a:pPr>
            <a:r>
              <a:rPr lang="en-US" dirty="0"/>
              <a:t>    </a:t>
            </a:r>
            <a:r>
              <a:rPr lang="en-US" dirty="0" err="1" smtClean="0"/>
              <a:t>Punto</a:t>
            </a:r>
            <a:r>
              <a:rPr lang="en-US" dirty="0" smtClean="0"/>
              <a:t> de </a:t>
            </a:r>
            <a:r>
              <a:rPr lang="en-US" dirty="0" err="1" smtClean="0"/>
              <a:t>acceso</a:t>
            </a:r>
            <a:r>
              <a:rPr lang="en-US" dirty="0" smtClean="0"/>
              <a:t> </a:t>
            </a:r>
            <a:r>
              <a:rPr lang="en-US" dirty="0" err="1" smtClean="0"/>
              <a:t>normalizado</a:t>
            </a:r>
            <a:r>
              <a:rPr lang="en-US" dirty="0" smtClean="0"/>
              <a:t> </a:t>
            </a:r>
            <a:r>
              <a:rPr lang="en-US" dirty="0" err="1" smtClean="0"/>
              <a:t>que</a:t>
            </a:r>
            <a:r>
              <a:rPr lang="en-US" dirty="0" smtClean="0"/>
              <a:t> </a:t>
            </a:r>
            <a:r>
              <a:rPr lang="en-US" dirty="0" err="1" smtClean="0"/>
              <a:t>representa</a:t>
            </a:r>
            <a:r>
              <a:rPr lang="en-US" dirty="0" smtClean="0"/>
              <a:t> a </a:t>
            </a:r>
            <a:r>
              <a:rPr lang="en-US" dirty="0" err="1" smtClean="0"/>
              <a:t>una</a:t>
            </a:r>
            <a:r>
              <a:rPr lang="en-US" dirty="0" smtClean="0"/>
              <a:t> </a:t>
            </a:r>
            <a:r>
              <a:rPr lang="en-US" dirty="0" err="1" smtClean="0"/>
              <a:t>entidad</a:t>
            </a:r>
            <a:r>
              <a:rPr lang="en-US" dirty="0" smtClean="0"/>
              <a:t>; </a:t>
            </a:r>
            <a:r>
              <a:rPr lang="en-US" dirty="0" err="1" smtClean="0"/>
              <a:t>utiliza</a:t>
            </a:r>
            <a:r>
              <a:rPr lang="en-US" dirty="0" smtClean="0"/>
              <a:t> el </a:t>
            </a:r>
            <a:r>
              <a:rPr lang="en-US" dirty="0" err="1" smtClean="0"/>
              <a:t>nombre</a:t>
            </a:r>
            <a:r>
              <a:rPr lang="en-US" dirty="0" smtClean="0"/>
              <a:t> </a:t>
            </a:r>
            <a:r>
              <a:rPr lang="en-US" dirty="0" err="1" smtClean="0"/>
              <a:t>preferido</a:t>
            </a:r>
            <a:r>
              <a:rPr lang="en-US" dirty="0" smtClean="0"/>
              <a:t> de la persona</a:t>
            </a:r>
            <a:endParaRPr lang="en-US" dirty="0"/>
          </a:p>
          <a:p>
            <a:pPr eaLnBrk="1" fontAlgn="auto" hangingPunct="1">
              <a:spcAft>
                <a:spcPts val="0"/>
              </a:spcAft>
              <a:buFont typeface="Arial" pitchFamily="34" charset="0"/>
              <a:buChar char="•"/>
              <a:defRPr/>
            </a:pPr>
            <a:r>
              <a:rPr lang="en-US" sz="3500" b="1" dirty="0" err="1" smtClean="0"/>
              <a:t>Punto</a:t>
            </a:r>
            <a:r>
              <a:rPr lang="en-US" sz="3500" b="1" dirty="0" smtClean="0"/>
              <a:t> de </a:t>
            </a:r>
            <a:r>
              <a:rPr lang="en-US" sz="3500" b="1" dirty="0" err="1" smtClean="0"/>
              <a:t>Acceso</a:t>
            </a:r>
            <a:r>
              <a:rPr lang="en-US" sz="3500" b="1" dirty="0" smtClean="0"/>
              <a:t> de </a:t>
            </a:r>
            <a:r>
              <a:rPr lang="en-US" sz="3500" b="1" dirty="0" err="1" smtClean="0"/>
              <a:t>Variante</a:t>
            </a:r>
            <a:r>
              <a:rPr lang="en-US" dirty="0" smtClean="0"/>
              <a:t>:</a:t>
            </a:r>
            <a:endParaRPr lang="en-US" dirty="0"/>
          </a:p>
          <a:p>
            <a:pPr marL="0" indent="0" eaLnBrk="1" fontAlgn="auto" hangingPunct="1">
              <a:spcAft>
                <a:spcPts val="0"/>
              </a:spcAft>
              <a:buFont typeface="Arial" pitchFamily="34" charset="0"/>
              <a:buNone/>
              <a:defRPr/>
            </a:pPr>
            <a:r>
              <a:rPr lang="en-US" dirty="0"/>
              <a:t>    </a:t>
            </a:r>
            <a:r>
              <a:rPr lang="en-US" dirty="0" err="1" smtClean="0"/>
              <a:t>Alternativa</a:t>
            </a:r>
            <a:r>
              <a:rPr lang="en-US" dirty="0" smtClean="0"/>
              <a:t> al </a:t>
            </a:r>
            <a:r>
              <a:rPr lang="en-US" dirty="0" err="1" smtClean="0"/>
              <a:t>punto</a:t>
            </a:r>
            <a:r>
              <a:rPr lang="en-US" dirty="0" smtClean="0"/>
              <a:t> de </a:t>
            </a:r>
            <a:r>
              <a:rPr lang="en-US" dirty="0" err="1" smtClean="0"/>
              <a:t>acceso</a:t>
            </a:r>
            <a:r>
              <a:rPr lang="en-US" dirty="0" smtClean="0"/>
              <a:t> </a:t>
            </a:r>
            <a:r>
              <a:rPr lang="en-US" dirty="0" err="1" smtClean="0"/>
              <a:t>autorizado</a:t>
            </a:r>
            <a:r>
              <a:rPr lang="en-US" dirty="0" smtClean="0"/>
              <a:t> </a:t>
            </a:r>
            <a:r>
              <a:rPr lang="en-US" dirty="0" err="1" smtClean="0"/>
              <a:t>que</a:t>
            </a:r>
            <a:r>
              <a:rPr lang="en-US" dirty="0" smtClean="0"/>
              <a:t> </a:t>
            </a:r>
            <a:r>
              <a:rPr lang="en-US" dirty="0" err="1" smtClean="0"/>
              <a:t>representa</a:t>
            </a:r>
            <a:r>
              <a:rPr lang="en-US" dirty="0" smtClean="0"/>
              <a:t> a </a:t>
            </a:r>
            <a:r>
              <a:rPr lang="en-US" dirty="0" err="1" smtClean="0"/>
              <a:t>una</a:t>
            </a:r>
            <a:r>
              <a:rPr lang="en-US" dirty="0" smtClean="0"/>
              <a:t> </a:t>
            </a:r>
            <a:r>
              <a:rPr lang="en-US" dirty="0" err="1" smtClean="0"/>
              <a:t>entidad</a:t>
            </a:r>
            <a:r>
              <a:rPr lang="en-US" dirty="0" smtClean="0"/>
              <a:t>; se </a:t>
            </a:r>
            <a:r>
              <a:rPr lang="en-US" dirty="0" err="1" smtClean="0"/>
              <a:t>construye</a:t>
            </a:r>
            <a:r>
              <a:rPr lang="en-US" dirty="0" smtClean="0"/>
              <a:t> al </a:t>
            </a:r>
            <a:r>
              <a:rPr lang="en-US" dirty="0" err="1" smtClean="0"/>
              <a:t>utilizar</a:t>
            </a:r>
            <a:r>
              <a:rPr lang="en-US" dirty="0" smtClean="0"/>
              <a:t> </a:t>
            </a:r>
            <a:r>
              <a:rPr lang="en-US" dirty="0" err="1" smtClean="0"/>
              <a:t>una</a:t>
            </a:r>
            <a:r>
              <a:rPr lang="en-US" dirty="0" smtClean="0"/>
              <a:t> </a:t>
            </a:r>
            <a:r>
              <a:rPr lang="en-US" dirty="0" err="1" smtClean="0"/>
              <a:t>variante</a:t>
            </a:r>
            <a:r>
              <a:rPr lang="en-US" dirty="0" smtClean="0"/>
              <a:t> del </a:t>
            </a:r>
            <a:r>
              <a:rPr lang="en-US" dirty="0" err="1" smtClean="0"/>
              <a:t>nombre</a:t>
            </a:r>
            <a:r>
              <a:rPr lang="en-US" dirty="0" smtClean="0"/>
              <a:t> </a:t>
            </a:r>
            <a:r>
              <a:rPr lang="en-US" dirty="0" err="1" smtClean="0"/>
              <a:t>para</a:t>
            </a:r>
            <a:r>
              <a:rPr lang="en-US" dirty="0" smtClean="0"/>
              <a:t> </a:t>
            </a:r>
            <a:r>
              <a:rPr lang="en-US" dirty="0" err="1" smtClean="0"/>
              <a:t>esa</a:t>
            </a:r>
            <a:r>
              <a:rPr lang="en-US" dirty="0" smtClean="0"/>
              <a:t> persona</a:t>
            </a:r>
            <a:endParaRPr lang="en-US" dirty="0"/>
          </a:p>
          <a:p>
            <a:pPr eaLnBrk="1" fontAlgn="auto" hangingPunct="1">
              <a:spcAft>
                <a:spcPts val="0"/>
              </a:spcAft>
              <a:buFont typeface="Arial" pitchFamily="34" charset="0"/>
              <a:buChar char="•"/>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Construcción</a:t>
            </a:r>
            <a:r>
              <a:rPr lang="en-US" dirty="0" smtClean="0"/>
              <a:t> de </a:t>
            </a:r>
            <a:r>
              <a:rPr lang="en-US" dirty="0" err="1" smtClean="0"/>
              <a:t>Puntos</a:t>
            </a:r>
            <a:r>
              <a:rPr lang="en-US" dirty="0" smtClean="0"/>
              <a:t> de </a:t>
            </a:r>
            <a:r>
              <a:rPr lang="en-US" dirty="0" err="1" smtClean="0"/>
              <a:t>Acceso</a:t>
            </a:r>
            <a:r>
              <a:rPr lang="en-US" dirty="0" smtClean="0"/>
              <a:t> </a:t>
            </a:r>
            <a:r>
              <a:rPr lang="en-US" dirty="0" err="1" smtClean="0"/>
              <a:t>Autorizado</a:t>
            </a:r>
            <a:r>
              <a:rPr lang="en-US" dirty="0" smtClean="0"/>
              <a:t> (RDA 9.19.1.1)</a:t>
            </a:r>
            <a:endParaRPr lang="en-US" dirty="0"/>
          </a:p>
        </p:txBody>
      </p:sp>
      <p:sp>
        <p:nvSpPr>
          <p:cNvPr id="138242" name="Content Placeholder 2"/>
          <p:cNvSpPr>
            <a:spLocks noGrp="1"/>
          </p:cNvSpPr>
          <p:nvPr>
            <p:ph idx="1"/>
          </p:nvPr>
        </p:nvSpPr>
        <p:spPr/>
        <p:txBody>
          <a:bodyPr/>
          <a:lstStyle/>
          <a:p>
            <a:pPr eaLnBrk="1" hangingPunct="1"/>
            <a:r>
              <a:rPr lang="en-US" dirty="0" err="1" smtClean="0"/>
              <a:t>Utilice</a:t>
            </a:r>
            <a:r>
              <a:rPr lang="en-US" dirty="0" smtClean="0"/>
              <a:t> el </a:t>
            </a:r>
            <a:r>
              <a:rPr lang="en-US" dirty="0" err="1" smtClean="0"/>
              <a:t>nombre</a:t>
            </a:r>
            <a:r>
              <a:rPr lang="en-US" dirty="0" smtClean="0"/>
              <a:t> </a:t>
            </a:r>
            <a:r>
              <a:rPr lang="en-US" dirty="0" err="1" smtClean="0"/>
              <a:t>preferido</a:t>
            </a:r>
            <a:r>
              <a:rPr lang="en-US" dirty="0" smtClean="0"/>
              <a:t> </a:t>
            </a:r>
            <a:r>
              <a:rPr lang="en-US" dirty="0" err="1" smtClean="0"/>
              <a:t>como</a:t>
            </a:r>
            <a:r>
              <a:rPr lang="en-US" dirty="0" smtClean="0"/>
              <a:t> base (</a:t>
            </a:r>
            <a:r>
              <a:rPr lang="en-US" dirty="0" err="1" smtClean="0"/>
              <a:t>véase</a:t>
            </a:r>
            <a:r>
              <a:rPr lang="en-US" dirty="0" smtClean="0"/>
              <a:t> RDA 9.2.2)</a:t>
            </a:r>
          </a:p>
          <a:p>
            <a:pPr eaLnBrk="1" hangingPunct="1"/>
            <a:r>
              <a:rPr lang="en-US" dirty="0" err="1" smtClean="0"/>
              <a:t>Adiciones</a:t>
            </a:r>
            <a:r>
              <a:rPr lang="en-US" dirty="0" smtClean="0"/>
              <a:t> al </a:t>
            </a:r>
            <a:r>
              <a:rPr lang="en-US" dirty="0" err="1" smtClean="0"/>
              <a:t>nombre</a:t>
            </a:r>
            <a:endParaRPr lang="en-US" dirty="0" smtClean="0"/>
          </a:p>
          <a:p>
            <a:pPr marL="457200" lvl="1" indent="0" eaLnBrk="1" hangingPunct="1">
              <a:buFont typeface="Arial" charset="0"/>
              <a:buNone/>
            </a:pPr>
            <a:r>
              <a:rPr lang="en-US" dirty="0" smtClean="0">
                <a:sym typeface="Wingdings" pitchFamily="2" charset="2"/>
              </a:rPr>
              <a:t> </a:t>
            </a:r>
            <a:r>
              <a:rPr lang="en-US" u="sng" dirty="0" err="1" smtClean="0"/>
              <a:t>Siempre</a:t>
            </a:r>
            <a:r>
              <a:rPr lang="en-US" dirty="0" smtClean="0"/>
              <a:t> </a:t>
            </a:r>
            <a:r>
              <a:rPr lang="en-US" dirty="0" err="1" smtClean="0"/>
              <a:t>realice</a:t>
            </a:r>
            <a:r>
              <a:rPr lang="en-US" dirty="0" smtClean="0"/>
              <a:t> </a:t>
            </a:r>
            <a:r>
              <a:rPr lang="en-US" dirty="0" err="1" smtClean="0"/>
              <a:t>las</a:t>
            </a:r>
            <a:r>
              <a:rPr lang="en-US" dirty="0" smtClean="0"/>
              <a:t> </a:t>
            </a:r>
            <a:r>
              <a:rPr lang="en-US" dirty="0" err="1" smtClean="0"/>
              <a:t>adiciones</a:t>
            </a:r>
            <a:r>
              <a:rPr lang="en-US" dirty="0" smtClean="0"/>
              <a:t> </a:t>
            </a:r>
            <a:r>
              <a:rPr lang="en-US" dirty="0" err="1" smtClean="0"/>
              <a:t>como</a:t>
            </a:r>
            <a:r>
              <a:rPr lang="en-US" dirty="0" smtClean="0"/>
              <a:t> se </a:t>
            </a:r>
            <a:r>
              <a:rPr lang="en-US" dirty="0" err="1" smtClean="0"/>
              <a:t>especifica</a:t>
            </a:r>
            <a:r>
              <a:rPr lang="en-US" dirty="0" smtClean="0"/>
              <a:t> en RDA 9.19.1.1, 9.19.1.2.1-5, </a:t>
            </a:r>
            <a:r>
              <a:rPr lang="en-US" dirty="0"/>
              <a:t>y</a:t>
            </a:r>
            <a:r>
              <a:rPr lang="en-US" dirty="0" smtClean="0"/>
              <a:t> RDA 9.19.1.3</a:t>
            </a:r>
          </a:p>
          <a:p>
            <a:pPr marL="457200" lvl="1" indent="0" eaLnBrk="1" hangingPunct="1">
              <a:buFont typeface="Arial" charset="0"/>
              <a:buNone/>
            </a:pPr>
            <a:r>
              <a:rPr lang="en-US" dirty="0" smtClean="0">
                <a:sym typeface="Wingdings" pitchFamily="2" charset="2"/>
              </a:rPr>
              <a:t> </a:t>
            </a:r>
            <a:r>
              <a:rPr lang="en-US" dirty="0" err="1" smtClean="0">
                <a:sym typeface="Wingdings" pitchFamily="2" charset="2"/>
              </a:rPr>
              <a:t>Realice</a:t>
            </a:r>
            <a:r>
              <a:rPr lang="en-US" dirty="0" smtClean="0">
                <a:sym typeface="Wingdings" pitchFamily="2" charset="2"/>
              </a:rPr>
              <a:t> </a:t>
            </a:r>
            <a:r>
              <a:rPr lang="en-US" dirty="0" err="1" smtClean="0">
                <a:sym typeface="Wingdings" pitchFamily="2" charset="2"/>
              </a:rPr>
              <a:t>las</a:t>
            </a:r>
            <a:r>
              <a:rPr lang="en-US" dirty="0" smtClean="0">
                <a:sym typeface="Wingdings" pitchFamily="2" charset="2"/>
              </a:rPr>
              <a:t> </a:t>
            </a:r>
            <a:r>
              <a:rPr lang="en-US" dirty="0" err="1" smtClean="0">
                <a:sym typeface="Wingdings" pitchFamily="2" charset="2"/>
              </a:rPr>
              <a:t>adiciones</a:t>
            </a:r>
            <a:r>
              <a:rPr lang="en-US" dirty="0" smtClean="0">
                <a:sym typeface="Wingdings" pitchFamily="2" charset="2"/>
              </a:rPr>
              <a:t> </a:t>
            </a:r>
            <a:r>
              <a:rPr lang="en-US" dirty="0" err="1" smtClean="0">
                <a:sym typeface="Wingdings" pitchFamily="2" charset="2"/>
              </a:rPr>
              <a:t>especificadas</a:t>
            </a:r>
            <a:r>
              <a:rPr lang="en-US" dirty="0" smtClean="0">
                <a:sym typeface="Wingdings" pitchFamily="2" charset="2"/>
              </a:rPr>
              <a:t> en </a:t>
            </a:r>
            <a:r>
              <a:rPr lang="en-US" dirty="0" smtClean="0"/>
              <a:t>RDA 9.19.1.2.6 y 9.19.1.4-9.19.1.7 </a:t>
            </a:r>
            <a:r>
              <a:rPr lang="en-US" u="sng" dirty="0" err="1" smtClean="0"/>
              <a:t>únicamente</a:t>
            </a:r>
            <a:r>
              <a:rPr lang="en-US" dirty="0" smtClean="0"/>
              <a:t> </a:t>
            </a:r>
            <a:r>
              <a:rPr lang="en-US" dirty="0" err="1" smtClean="0"/>
              <a:t>si</a:t>
            </a:r>
            <a:r>
              <a:rPr lang="en-US" dirty="0" smtClean="0"/>
              <a:t> se </a:t>
            </a:r>
            <a:r>
              <a:rPr lang="en-US" dirty="0" err="1" smtClean="0"/>
              <a:t>consideran</a:t>
            </a:r>
            <a:r>
              <a:rPr lang="en-US" dirty="0" smtClean="0"/>
              <a:t> </a:t>
            </a:r>
            <a:r>
              <a:rPr lang="en-US" dirty="0" err="1" smtClean="0"/>
              <a:t>necesarias</a:t>
            </a:r>
            <a:r>
              <a:rPr lang="en-US" dirty="0" smtClean="0"/>
              <a:t> para </a:t>
            </a:r>
            <a:r>
              <a:rPr lang="en-US" dirty="0" err="1" smtClean="0"/>
              <a:t>distinguir</a:t>
            </a:r>
            <a:r>
              <a:rPr lang="en-US" dirty="0" smtClean="0"/>
              <a:t>* </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p:txBody>
          <a:bodyPr/>
          <a:lstStyle/>
          <a:p>
            <a:pPr eaLnBrk="1" hangingPunct="1"/>
            <a:r>
              <a:rPr lang="en-US" sz="4000" dirty="0" err="1" smtClean="0"/>
              <a:t>Adiciones</a:t>
            </a:r>
            <a:r>
              <a:rPr lang="en-US" sz="4000" dirty="0" smtClean="0"/>
              <a:t> </a:t>
            </a:r>
            <a:r>
              <a:rPr lang="en-US" sz="4000" dirty="0" err="1" smtClean="0"/>
              <a:t>Obligatorios</a:t>
            </a:r>
            <a:r>
              <a:rPr lang="en-US" sz="4000" dirty="0" smtClean="0"/>
              <a:t> </a:t>
            </a:r>
            <a:br>
              <a:rPr lang="en-US" sz="4000" dirty="0" smtClean="0"/>
            </a:br>
            <a:r>
              <a:rPr lang="en-US" sz="4000" dirty="0" smtClean="0"/>
              <a:t>al </a:t>
            </a:r>
            <a:r>
              <a:rPr lang="en-US" sz="4000" dirty="0" err="1" smtClean="0"/>
              <a:t>Nombre</a:t>
            </a:r>
            <a:r>
              <a:rPr lang="en-US" sz="4000" dirty="0" smtClean="0"/>
              <a:t> </a:t>
            </a:r>
            <a:r>
              <a:rPr lang="en-US" sz="4000" dirty="0" err="1" smtClean="0"/>
              <a:t>Preferido</a:t>
            </a:r>
            <a:endParaRPr lang="en-US" sz="4000" dirty="0" smtClean="0"/>
          </a:p>
        </p:txBody>
      </p:sp>
      <p:sp>
        <p:nvSpPr>
          <p:cNvPr id="140290" name="Content Placeholder 2"/>
          <p:cNvSpPr>
            <a:spLocks noGrp="1"/>
          </p:cNvSpPr>
          <p:nvPr>
            <p:ph idx="1"/>
          </p:nvPr>
        </p:nvSpPr>
        <p:spPr/>
        <p:txBody>
          <a:bodyPr/>
          <a:lstStyle/>
          <a:p>
            <a:pPr eaLnBrk="1" hangingPunct="1"/>
            <a:r>
              <a:rPr lang="en-US" dirty="0" err="1" smtClean="0"/>
              <a:t>Título</a:t>
            </a:r>
            <a:r>
              <a:rPr lang="en-US" dirty="0" smtClean="0"/>
              <a:t> u </a:t>
            </a:r>
            <a:r>
              <a:rPr lang="en-US" dirty="0" err="1" smtClean="0"/>
              <a:t>Otra</a:t>
            </a:r>
            <a:r>
              <a:rPr lang="en-US" dirty="0" smtClean="0"/>
              <a:t> </a:t>
            </a:r>
            <a:r>
              <a:rPr lang="en-US" dirty="0" err="1" smtClean="0"/>
              <a:t>Designación</a:t>
            </a:r>
            <a:r>
              <a:rPr lang="en-US" dirty="0" smtClean="0"/>
              <a:t> (RDA 9.19.1.2) – </a:t>
            </a:r>
            <a:r>
              <a:rPr lang="en-US" dirty="0" err="1" smtClean="0"/>
              <a:t>agregue</a:t>
            </a:r>
            <a:r>
              <a:rPr lang="en-US" dirty="0" smtClean="0"/>
              <a:t> </a:t>
            </a:r>
            <a:r>
              <a:rPr lang="en-US" dirty="0" err="1" smtClean="0"/>
              <a:t>si</a:t>
            </a:r>
            <a:r>
              <a:rPr lang="en-US" dirty="0" smtClean="0"/>
              <a:t> se </a:t>
            </a:r>
            <a:r>
              <a:rPr lang="en-US" dirty="0" err="1" smtClean="0"/>
              <a:t>aplica</a:t>
            </a:r>
            <a:r>
              <a:rPr lang="en-US" dirty="0" smtClean="0"/>
              <a:t> al </a:t>
            </a:r>
            <a:r>
              <a:rPr lang="en-US" dirty="0" err="1" smtClean="0"/>
              <a:t>caso</a:t>
            </a:r>
            <a:endParaRPr lang="en-US" dirty="0" smtClean="0"/>
          </a:p>
          <a:p>
            <a:pPr marL="457200" lvl="1" indent="0" eaLnBrk="1" hangingPunct="1">
              <a:buNone/>
            </a:pPr>
            <a:r>
              <a:rPr lang="en-US" dirty="0" smtClean="0">
                <a:sym typeface="Wingdings" pitchFamily="2" charset="2"/>
              </a:rPr>
              <a:t> un</a:t>
            </a:r>
            <a:r>
              <a:rPr lang="en-US" dirty="0" smtClean="0"/>
              <a:t> </a:t>
            </a:r>
            <a:r>
              <a:rPr lang="en-US" dirty="0" err="1" smtClean="0"/>
              <a:t>título</a:t>
            </a:r>
            <a:r>
              <a:rPr lang="en-US" dirty="0" smtClean="0"/>
              <a:t> de </a:t>
            </a:r>
            <a:r>
              <a:rPr lang="en-US" dirty="0" err="1" smtClean="0"/>
              <a:t>realeza</a:t>
            </a:r>
            <a:r>
              <a:rPr lang="en-US" dirty="0" smtClean="0"/>
              <a:t> (RDA 9.4.1.4) </a:t>
            </a:r>
            <a:r>
              <a:rPr lang="en-US" dirty="0"/>
              <a:t>o </a:t>
            </a:r>
            <a:r>
              <a:rPr lang="en-US" dirty="0" err="1" smtClean="0"/>
              <a:t>nobleza</a:t>
            </a:r>
            <a:r>
              <a:rPr lang="en-US" dirty="0" smtClean="0"/>
              <a:t>* (RDA   9.4.1.5), u </a:t>
            </a:r>
            <a:r>
              <a:rPr lang="en-US" dirty="0" err="1" smtClean="0"/>
              <a:t>otro</a:t>
            </a:r>
            <a:r>
              <a:rPr lang="en-US" dirty="0" smtClean="0"/>
              <a:t> </a:t>
            </a:r>
            <a:r>
              <a:rPr lang="en-US" dirty="0" err="1" smtClean="0"/>
              <a:t>término</a:t>
            </a:r>
            <a:r>
              <a:rPr lang="en-US" dirty="0" smtClean="0"/>
              <a:t> de </a:t>
            </a:r>
            <a:r>
              <a:rPr lang="en-US" dirty="0" err="1" smtClean="0"/>
              <a:t>rango</a:t>
            </a:r>
            <a:r>
              <a:rPr lang="en-US" dirty="0" smtClean="0"/>
              <a:t>, honor o </a:t>
            </a:r>
            <a:r>
              <a:rPr lang="en-US" dirty="0" err="1" smtClean="0"/>
              <a:t>puesto</a:t>
            </a:r>
            <a:r>
              <a:rPr lang="en-US" dirty="0" smtClean="0"/>
              <a:t> (9.19.1.7)</a:t>
            </a:r>
          </a:p>
          <a:p>
            <a:pPr marL="457200" lvl="1" indent="0" eaLnBrk="1" hangingPunct="1">
              <a:buFont typeface="Arial" charset="0"/>
              <a:buNone/>
            </a:pPr>
            <a:r>
              <a:rPr lang="en-US" dirty="0" smtClean="0">
                <a:sym typeface="Wingdings" pitchFamily="2" charset="2"/>
              </a:rPr>
              <a:t> </a:t>
            </a:r>
            <a:r>
              <a:rPr lang="en-US" dirty="0" smtClean="0"/>
              <a:t>el </a:t>
            </a:r>
            <a:r>
              <a:rPr lang="en-US" dirty="0" err="1" smtClean="0"/>
              <a:t>término</a:t>
            </a:r>
            <a:r>
              <a:rPr lang="en-US" dirty="0" smtClean="0"/>
              <a:t> Santo** (RDA 9.6.1.4)</a:t>
            </a:r>
          </a:p>
          <a:p>
            <a:pPr marL="457200" lvl="1" indent="0" eaLnBrk="1" hangingPunct="1">
              <a:buFont typeface="Arial" charset="0"/>
              <a:buNone/>
            </a:pPr>
            <a:r>
              <a:rPr lang="en-US" dirty="0" smtClean="0">
                <a:sym typeface="Wingdings" pitchFamily="2" charset="2"/>
              </a:rPr>
              <a:t> un </a:t>
            </a:r>
            <a:r>
              <a:rPr lang="en-US" dirty="0" err="1" smtClean="0"/>
              <a:t>título</a:t>
            </a:r>
            <a:r>
              <a:rPr lang="en-US" dirty="0" smtClean="0"/>
              <a:t> o </a:t>
            </a:r>
            <a:r>
              <a:rPr lang="en-US" dirty="0" err="1" smtClean="0"/>
              <a:t>rango</a:t>
            </a:r>
            <a:r>
              <a:rPr lang="en-US" dirty="0" smtClean="0"/>
              <a:t> </a:t>
            </a:r>
            <a:r>
              <a:rPr lang="en-US" dirty="0" err="1" smtClean="0"/>
              <a:t>religioso</a:t>
            </a:r>
            <a:r>
              <a:rPr lang="en-US" dirty="0" smtClean="0"/>
              <a:t> (RDA 9.4.1.6–9.4.1.8)</a:t>
            </a:r>
          </a:p>
          <a:p>
            <a:pPr marL="457200" lvl="1" indent="0" eaLnBrk="1" hangingPunct="1">
              <a:buFont typeface="Arial" charset="0"/>
              <a:buNone/>
            </a:pPr>
            <a:r>
              <a:rPr lang="en-US" dirty="0" smtClean="0">
                <a:sym typeface="Wingdings" pitchFamily="2" charset="2"/>
              </a:rPr>
              <a:t> </a:t>
            </a:r>
            <a:r>
              <a:rPr lang="en-US" dirty="0" smtClean="0"/>
              <a:t>el </a:t>
            </a:r>
            <a:r>
              <a:rPr lang="en-US" dirty="0" err="1" smtClean="0"/>
              <a:t>término</a:t>
            </a:r>
            <a:r>
              <a:rPr lang="en-US" dirty="0" smtClean="0"/>
              <a:t> </a:t>
            </a:r>
            <a:r>
              <a:rPr lang="en-US" dirty="0" err="1" smtClean="0"/>
              <a:t>Espíritu</a:t>
            </a:r>
            <a:r>
              <a:rPr lang="en-US" dirty="0" smtClean="0"/>
              <a:t> (RDA  9.6.1.5)</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Adiciones</a:t>
            </a:r>
            <a:r>
              <a:rPr lang="en-US" dirty="0" smtClean="0"/>
              <a:t> al </a:t>
            </a:r>
            <a:r>
              <a:rPr lang="en-US" dirty="0" err="1" smtClean="0"/>
              <a:t>Nombre</a:t>
            </a:r>
            <a:r>
              <a:rPr lang="en-US" dirty="0" smtClean="0"/>
              <a:t> </a:t>
            </a:r>
            <a:r>
              <a:rPr lang="en-US" dirty="0" err="1" smtClean="0"/>
              <a:t>Preferido</a:t>
            </a:r>
            <a:r>
              <a:rPr lang="en-US" dirty="0" smtClean="0"/>
              <a:t>: </a:t>
            </a:r>
            <a:r>
              <a:rPr lang="en-US" dirty="0" err="1" smtClean="0"/>
              <a:t>Otra</a:t>
            </a:r>
            <a:r>
              <a:rPr lang="en-US" dirty="0" smtClean="0"/>
              <a:t> </a:t>
            </a:r>
            <a:r>
              <a:rPr lang="en-US" dirty="0" err="1" smtClean="0"/>
              <a:t>Designación</a:t>
            </a:r>
            <a:r>
              <a:rPr lang="en-US" dirty="0" smtClean="0"/>
              <a:t> </a:t>
            </a:r>
            <a:r>
              <a:rPr lang="en-US" dirty="0"/>
              <a:t>(RDA 9.19.1.2) </a:t>
            </a:r>
          </a:p>
        </p:txBody>
      </p:sp>
      <p:sp>
        <p:nvSpPr>
          <p:cNvPr id="3" name="Content Placeholder 2"/>
          <p:cNvSpPr>
            <a:spLocks noGrp="1"/>
          </p:cNvSpPr>
          <p:nvPr>
            <p:ph idx="1"/>
          </p:nvPr>
        </p:nvSpPr>
        <p:spPr>
          <a:xfrm>
            <a:off x="457200" y="1830388"/>
            <a:ext cx="8229600" cy="4525962"/>
          </a:xfrm>
        </p:spPr>
        <p:txBody>
          <a:bodyPr rtlCol="0">
            <a:normAutofit fontScale="85000" lnSpcReduction="10000"/>
          </a:bodyPr>
          <a:lstStyle/>
          <a:p>
            <a:pPr lvl="1" eaLnBrk="1" fontAlgn="auto" hangingPunct="1">
              <a:spcAft>
                <a:spcPts val="0"/>
              </a:spcAft>
              <a:buFont typeface="Wingdings" panose="05000000000000000000" pitchFamily="2" charset="2"/>
              <a:buChar char="s"/>
              <a:defRPr/>
            </a:pPr>
            <a:r>
              <a:rPr lang="en-US" dirty="0" smtClean="0"/>
              <a:t>un </a:t>
            </a:r>
            <a:r>
              <a:rPr lang="en-US" dirty="0" err="1" smtClean="0"/>
              <a:t>término</a:t>
            </a:r>
            <a:r>
              <a:rPr lang="en-US" dirty="0" smtClean="0"/>
              <a:t> </a:t>
            </a:r>
            <a:r>
              <a:rPr lang="en-US" dirty="0" err="1" smtClean="0"/>
              <a:t>que</a:t>
            </a:r>
            <a:r>
              <a:rPr lang="en-US" dirty="0" smtClean="0"/>
              <a:t> </a:t>
            </a:r>
            <a:r>
              <a:rPr lang="en-US" dirty="0" err="1" smtClean="0"/>
              <a:t>indica</a:t>
            </a:r>
            <a:r>
              <a:rPr lang="en-US" dirty="0" smtClean="0"/>
              <a:t> la </a:t>
            </a:r>
            <a:r>
              <a:rPr lang="en-US" dirty="0" err="1" smtClean="0"/>
              <a:t>profesión</a:t>
            </a:r>
            <a:r>
              <a:rPr lang="en-US" dirty="0" smtClean="0"/>
              <a:t> u </a:t>
            </a:r>
            <a:r>
              <a:rPr lang="en-US" dirty="0" err="1" smtClean="0"/>
              <a:t>ocupación</a:t>
            </a:r>
            <a:r>
              <a:rPr lang="en-US" dirty="0" smtClean="0"/>
              <a:t> (RDA 9.16) de </a:t>
            </a:r>
            <a:r>
              <a:rPr lang="en-US" dirty="0" err="1" smtClean="0"/>
              <a:t>una</a:t>
            </a:r>
            <a:r>
              <a:rPr lang="en-US" dirty="0" smtClean="0"/>
              <a:t> persona </a:t>
            </a:r>
            <a:r>
              <a:rPr lang="en-US" dirty="0" err="1" smtClean="0"/>
              <a:t>cuyo</a:t>
            </a:r>
            <a:r>
              <a:rPr lang="en-US" dirty="0" smtClean="0"/>
              <a:t> </a:t>
            </a:r>
            <a:r>
              <a:rPr lang="en-US" dirty="0" err="1" smtClean="0"/>
              <a:t>nombre</a:t>
            </a:r>
            <a:r>
              <a:rPr lang="en-US" dirty="0" smtClean="0"/>
              <a:t> </a:t>
            </a:r>
            <a:r>
              <a:rPr lang="en-US" dirty="0" err="1" smtClean="0"/>
              <a:t>consiste</a:t>
            </a:r>
            <a:r>
              <a:rPr lang="en-US" dirty="0" smtClean="0"/>
              <a:t> en </a:t>
            </a:r>
            <a:r>
              <a:rPr lang="en-US" dirty="0" err="1" smtClean="0"/>
              <a:t>una</a:t>
            </a:r>
            <a:r>
              <a:rPr lang="en-US" dirty="0" smtClean="0"/>
              <a:t> </a:t>
            </a:r>
            <a:r>
              <a:rPr lang="en-US" dirty="0" err="1" smtClean="0"/>
              <a:t>frase</a:t>
            </a:r>
            <a:r>
              <a:rPr lang="en-US" dirty="0" smtClean="0"/>
              <a:t> o </a:t>
            </a:r>
            <a:r>
              <a:rPr lang="en-US" dirty="0" err="1" smtClean="0"/>
              <a:t>que</a:t>
            </a:r>
            <a:r>
              <a:rPr lang="en-US" dirty="0" smtClean="0"/>
              <a:t> no da idea de </a:t>
            </a:r>
            <a:r>
              <a:rPr lang="en-US" dirty="0" err="1" smtClean="0"/>
              <a:t>que</a:t>
            </a:r>
            <a:r>
              <a:rPr lang="en-US" dirty="0" smtClean="0"/>
              <a:t> se </a:t>
            </a:r>
            <a:r>
              <a:rPr lang="en-US" dirty="0" err="1" smtClean="0"/>
              <a:t>trata</a:t>
            </a:r>
            <a:r>
              <a:rPr lang="en-US" dirty="0" smtClean="0"/>
              <a:t> de </a:t>
            </a:r>
            <a:r>
              <a:rPr lang="en-US" dirty="0" err="1" smtClean="0"/>
              <a:t>una</a:t>
            </a:r>
            <a:r>
              <a:rPr lang="en-US" dirty="0" smtClean="0"/>
              <a:t> persona</a:t>
            </a:r>
          </a:p>
          <a:p>
            <a:pPr lvl="1" eaLnBrk="1" fontAlgn="auto" hangingPunct="1">
              <a:spcAft>
                <a:spcPts val="0"/>
              </a:spcAft>
              <a:buFont typeface="Wingdings" panose="05000000000000000000" pitchFamily="2" charset="2"/>
              <a:buChar char="s"/>
              <a:defRPr/>
            </a:pPr>
            <a:r>
              <a:rPr lang="en-US" dirty="0" smtClean="0"/>
              <a:t>un </a:t>
            </a:r>
            <a:r>
              <a:rPr lang="en-US" dirty="0" err="1" smtClean="0"/>
              <a:t>término</a:t>
            </a:r>
            <a:r>
              <a:rPr lang="en-US" dirty="0" smtClean="0"/>
              <a:t> </a:t>
            </a:r>
            <a:r>
              <a:rPr lang="en-US" dirty="0" err="1" smtClean="0"/>
              <a:t>que</a:t>
            </a:r>
            <a:r>
              <a:rPr lang="en-US" dirty="0" smtClean="0"/>
              <a:t> </a:t>
            </a:r>
            <a:r>
              <a:rPr lang="en-US" dirty="0" err="1" smtClean="0"/>
              <a:t>indica</a:t>
            </a:r>
            <a:r>
              <a:rPr lang="en-US" dirty="0" smtClean="0"/>
              <a:t> a </a:t>
            </a:r>
            <a:r>
              <a:rPr lang="en-US" dirty="0" err="1" smtClean="0"/>
              <a:t>una</a:t>
            </a:r>
            <a:r>
              <a:rPr lang="en-US" dirty="0" smtClean="0"/>
              <a:t> persona </a:t>
            </a:r>
            <a:r>
              <a:rPr lang="en-US" dirty="0" err="1" smtClean="0"/>
              <a:t>como</a:t>
            </a:r>
            <a:r>
              <a:rPr lang="en-US" dirty="0" smtClean="0"/>
              <a:t> se le </a:t>
            </a:r>
            <a:r>
              <a:rPr lang="en-US" dirty="0" err="1" smtClean="0"/>
              <a:t>nombra</a:t>
            </a:r>
            <a:r>
              <a:rPr lang="en-US" dirty="0" smtClean="0"/>
              <a:t> en </a:t>
            </a:r>
            <a:r>
              <a:rPr lang="en-US" dirty="0" err="1" smtClean="0"/>
              <a:t>textos</a:t>
            </a:r>
            <a:r>
              <a:rPr lang="en-US" dirty="0" smtClean="0"/>
              <a:t> </a:t>
            </a:r>
            <a:r>
              <a:rPr lang="en-US" dirty="0" err="1" smtClean="0"/>
              <a:t>sagrados</a:t>
            </a:r>
            <a:r>
              <a:rPr lang="en-US" dirty="0" smtClean="0"/>
              <a:t> o </a:t>
            </a:r>
            <a:r>
              <a:rPr lang="en-US" dirty="0" err="1" smtClean="0"/>
              <a:t>libros</a:t>
            </a:r>
            <a:r>
              <a:rPr lang="en-US" dirty="0" smtClean="0"/>
              <a:t> </a:t>
            </a:r>
            <a:r>
              <a:rPr lang="en-US" dirty="0" err="1" smtClean="0"/>
              <a:t>apócrifos</a:t>
            </a:r>
            <a:r>
              <a:rPr lang="en-US" dirty="0" smtClean="0"/>
              <a:t> (RDA 9.6.1.6)</a:t>
            </a:r>
          </a:p>
          <a:p>
            <a:pPr lvl="1" eaLnBrk="1" fontAlgn="auto" hangingPunct="1">
              <a:spcAft>
                <a:spcPts val="0"/>
              </a:spcAft>
              <a:buFont typeface="Wingdings" panose="05000000000000000000" pitchFamily="2" charset="2"/>
              <a:buChar char="s"/>
              <a:defRPr/>
            </a:pPr>
            <a:r>
              <a:rPr lang="en-US" dirty="0" smtClean="0"/>
              <a:t>el </a:t>
            </a:r>
            <a:r>
              <a:rPr lang="en-US" dirty="0" err="1" smtClean="0"/>
              <a:t>término</a:t>
            </a:r>
            <a:r>
              <a:rPr lang="en-US" dirty="0" smtClean="0"/>
              <a:t> </a:t>
            </a:r>
            <a:r>
              <a:rPr lang="en-US" i="1" dirty="0" err="1" smtClean="0"/>
              <a:t>Personaje</a:t>
            </a:r>
            <a:r>
              <a:rPr lang="en-US" i="1" dirty="0" smtClean="0"/>
              <a:t> </a:t>
            </a:r>
            <a:r>
              <a:rPr lang="en-US" i="1" dirty="0" err="1" smtClean="0"/>
              <a:t>ficticio</a:t>
            </a:r>
            <a:r>
              <a:rPr lang="en-US" i="1" dirty="0" smtClean="0"/>
              <a:t>, </a:t>
            </a:r>
            <a:r>
              <a:rPr lang="en-US" i="1" dirty="0" err="1" smtClean="0"/>
              <a:t>Personaje</a:t>
            </a:r>
            <a:r>
              <a:rPr lang="en-US" i="1" dirty="0" smtClean="0"/>
              <a:t> </a:t>
            </a:r>
            <a:r>
              <a:rPr lang="en-US" i="1" dirty="0" err="1" smtClean="0"/>
              <a:t>legendario</a:t>
            </a:r>
            <a:r>
              <a:rPr lang="en-US" i="1" dirty="0" smtClean="0"/>
              <a:t>, etc. </a:t>
            </a:r>
            <a:r>
              <a:rPr lang="en-US" dirty="0" smtClean="0"/>
              <a:t>(RDA 9.6.1.7)</a:t>
            </a:r>
          </a:p>
          <a:p>
            <a:pPr lvl="1" eaLnBrk="1" fontAlgn="auto" hangingPunct="1">
              <a:spcAft>
                <a:spcPts val="0"/>
              </a:spcAft>
              <a:buFont typeface="Wingdings" panose="05000000000000000000" pitchFamily="2" charset="2"/>
              <a:buChar char="s"/>
              <a:defRPr/>
            </a:pPr>
            <a:r>
              <a:rPr lang="en-US" dirty="0" smtClean="0"/>
              <a:t>un </a:t>
            </a:r>
            <a:r>
              <a:rPr lang="en-US" dirty="0" err="1" smtClean="0"/>
              <a:t>término</a:t>
            </a:r>
            <a:r>
              <a:rPr lang="en-US" dirty="0" smtClean="0"/>
              <a:t> </a:t>
            </a:r>
            <a:r>
              <a:rPr lang="en-US" dirty="0" err="1" smtClean="0"/>
              <a:t>que</a:t>
            </a:r>
            <a:r>
              <a:rPr lang="en-US" dirty="0" smtClean="0"/>
              <a:t> </a:t>
            </a:r>
            <a:r>
              <a:rPr lang="en-US" dirty="0" err="1" smtClean="0"/>
              <a:t>indica</a:t>
            </a:r>
            <a:r>
              <a:rPr lang="en-US" dirty="0" smtClean="0"/>
              <a:t> </a:t>
            </a:r>
            <a:r>
              <a:rPr lang="en-US" dirty="0" err="1" smtClean="0"/>
              <a:t>tipo</a:t>
            </a:r>
            <a:r>
              <a:rPr lang="en-US" dirty="0" smtClean="0"/>
              <a:t>, </a:t>
            </a:r>
            <a:r>
              <a:rPr lang="en-US" dirty="0" err="1" smtClean="0"/>
              <a:t>especie</a:t>
            </a:r>
            <a:r>
              <a:rPr lang="en-US" dirty="0" smtClean="0"/>
              <a:t>, o </a:t>
            </a:r>
            <a:r>
              <a:rPr lang="en-US" dirty="0" err="1" smtClean="0"/>
              <a:t>raza</a:t>
            </a:r>
            <a:r>
              <a:rPr lang="en-US" dirty="0" smtClean="0"/>
              <a:t> (RDA 9.6.1.8)</a:t>
            </a:r>
          </a:p>
          <a:p>
            <a:pPr lvl="1" eaLnBrk="1" fontAlgn="auto" hangingPunct="1">
              <a:spcAft>
                <a:spcPts val="0"/>
              </a:spcAft>
              <a:buFont typeface="Wingdings" panose="05000000000000000000" pitchFamily="2" charset="2"/>
              <a:buChar char="s"/>
              <a:defRPr/>
            </a:pPr>
            <a:r>
              <a:rPr lang="en-US" dirty="0" err="1" smtClean="0"/>
              <a:t>otra</a:t>
            </a:r>
            <a:r>
              <a:rPr lang="en-US" dirty="0" smtClean="0"/>
              <a:t> </a:t>
            </a:r>
            <a:r>
              <a:rPr lang="en-US" dirty="0" err="1" smtClean="0"/>
              <a:t>designación</a:t>
            </a:r>
            <a:r>
              <a:rPr lang="en-US" dirty="0" smtClean="0"/>
              <a:t> (RDA 9.6.1.9)</a:t>
            </a:r>
          </a:p>
          <a:p>
            <a:pPr lvl="1" eaLnBrk="1" fontAlgn="auto" hangingPunct="1">
              <a:spcAft>
                <a:spcPts val="0"/>
              </a:spcAft>
              <a:buFont typeface="Wingdings" panose="05000000000000000000" pitchFamily="2" charset="2"/>
              <a:buChar char="s"/>
              <a:defRPr/>
            </a:pPr>
            <a:r>
              <a:rPr lang="en-US" dirty="0"/>
              <a:t>a term indicating profession or occupation (RDA 9.16)</a:t>
            </a:r>
          </a:p>
          <a:p>
            <a:pPr lvl="1" eaLnBrk="1" fontAlgn="auto" hangingPunct="1">
              <a:spcAft>
                <a:spcPts val="0"/>
              </a:spcAft>
              <a:buFont typeface="Wingdings" panose="05000000000000000000" pitchFamily="2" charset="2"/>
              <a:buChar char="s"/>
              <a:defRPr/>
            </a:pPr>
            <a:r>
              <a:rPr lang="en-US" dirty="0"/>
              <a:t>other term of rank, </a:t>
            </a:r>
            <a:r>
              <a:rPr lang="en-US" dirty="0" err="1"/>
              <a:t>honour</a:t>
            </a:r>
            <a:r>
              <a:rPr lang="en-US" dirty="0"/>
              <a:t>, or office (RDA 9.4.1.9)</a:t>
            </a:r>
          </a:p>
          <a:p>
            <a:pPr marL="457200" lvl="1" indent="0" eaLnBrk="1" fontAlgn="auto" hangingPunct="1">
              <a:spcAft>
                <a:spcPts val="0"/>
              </a:spcAft>
              <a:buNone/>
              <a:defRPr/>
            </a:pPr>
            <a:endParaRPr lang="en-US" dirty="0">
              <a:sym typeface="Wingdings" panose="05000000000000000000" pitchFamily="2" charset="2"/>
            </a:endParaRPr>
          </a:p>
        </p:txBody>
      </p:sp>
      <p:sp>
        <p:nvSpPr>
          <p:cNvPr id="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Adiciones</a:t>
            </a:r>
            <a:r>
              <a:rPr lang="en-US" dirty="0" smtClean="0"/>
              <a:t> al </a:t>
            </a:r>
            <a:r>
              <a:rPr lang="en-US" dirty="0" err="1" smtClean="0"/>
              <a:t>Nombre</a:t>
            </a:r>
            <a:r>
              <a:rPr lang="en-US" dirty="0" smtClean="0"/>
              <a:t> </a:t>
            </a:r>
            <a:r>
              <a:rPr lang="en-US" dirty="0" err="1" smtClean="0"/>
              <a:t>Preferido</a:t>
            </a:r>
            <a:r>
              <a:rPr lang="en-US" dirty="0" smtClean="0"/>
              <a:t>: </a:t>
            </a:r>
            <a:r>
              <a:rPr lang="en-US" dirty="0" err="1" smtClean="0"/>
              <a:t>Ejemplos</a:t>
            </a:r>
            <a:r>
              <a:rPr lang="en-US" dirty="0" smtClean="0"/>
              <a:t> de </a:t>
            </a:r>
            <a:r>
              <a:rPr lang="en-US" dirty="0" err="1" smtClean="0"/>
              <a:t>Otra</a:t>
            </a:r>
            <a:r>
              <a:rPr lang="en-US" dirty="0" smtClean="0"/>
              <a:t> </a:t>
            </a:r>
            <a:r>
              <a:rPr lang="en-US" dirty="0" err="1" smtClean="0"/>
              <a:t>Designación</a:t>
            </a:r>
            <a:endParaRPr lang="en-US" dirty="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Garland</a:t>
            </a:r>
            <a:r>
              <a:rPr lang="en-US" dirty="0"/>
              <a:t>, Judy </a:t>
            </a:r>
            <a:r>
              <a:rPr lang="en-US" b="1" dirty="0"/>
              <a:t>(Spirit</a:t>
            </a:r>
            <a:r>
              <a:rPr lang="en-US" b="1" dirty="0" smtClean="0"/>
              <a:t>)</a:t>
            </a:r>
            <a:endParaRPr lang="en-US" b="1" dirty="0"/>
          </a:p>
          <a:p>
            <a:pPr eaLnBrk="1" fontAlgn="auto" hangingPunct="1">
              <a:spcAft>
                <a:spcPts val="0"/>
              </a:spcAft>
              <a:buFont typeface="Arial" pitchFamily="34" charset="0"/>
              <a:buChar char="•"/>
              <a:defRPr/>
            </a:pPr>
            <a:r>
              <a:rPr lang="en-US" dirty="0" smtClean="0"/>
              <a:t>Adam </a:t>
            </a:r>
            <a:r>
              <a:rPr lang="en-US" b="1" dirty="0"/>
              <a:t>(Biblical figure</a:t>
            </a:r>
            <a:r>
              <a:rPr lang="en-US" b="1" dirty="0" smtClean="0"/>
              <a:t>)</a:t>
            </a:r>
          </a:p>
          <a:p>
            <a:pPr eaLnBrk="1" fontAlgn="auto" hangingPunct="1">
              <a:spcAft>
                <a:spcPts val="0"/>
              </a:spcAft>
              <a:buFont typeface="Arial" pitchFamily="34" charset="0"/>
              <a:buChar char="•"/>
              <a:defRPr/>
            </a:pPr>
            <a:r>
              <a:rPr lang="en-US" dirty="0"/>
              <a:t>Stone Mountain </a:t>
            </a:r>
            <a:r>
              <a:rPr lang="en-US" b="1" dirty="0"/>
              <a:t>(Writer</a:t>
            </a:r>
            <a:r>
              <a:rPr lang="en-US" b="1" dirty="0" smtClean="0"/>
              <a:t>)</a:t>
            </a:r>
          </a:p>
          <a:p>
            <a:pPr eaLnBrk="1" fontAlgn="auto" hangingPunct="1">
              <a:spcAft>
                <a:spcPts val="0"/>
              </a:spcAft>
              <a:buFont typeface="Arial" pitchFamily="34" charset="0"/>
              <a:buChar char="•"/>
              <a:defRPr/>
            </a:pPr>
            <a:r>
              <a:rPr lang="en-US" dirty="0" smtClean="0"/>
              <a:t>Fletcher, </a:t>
            </a:r>
            <a:r>
              <a:rPr lang="en-US" dirty="0"/>
              <a:t>Jessica </a:t>
            </a:r>
            <a:r>
              <a:rPr lang="en-US" b="1" dirty="0" smtClean="0"/>
              <a:t>(</a:t>
            </a:r>
            <a:r>
              <a:rPr lang="en-US" b="1" dirty="0"/>
              <a:t>Fictitious character</a:t>
            </a:r>
            <a:r>
              <a:rPr lang="en-US" b="1" dirty="0" smtClean="0"/>
              <a:t>)</a:t>
            </a:r>
          </a:p>
          <a:p>
            <a:pPr eaLnBrk="1" fontAlgn="auto" hangingPunct="1">
              <a:spcAft>
                <a:spcPts val="0"/>
              </a:spcAft>
              <a:buFont typeface="Arial" pitchFamily="34" charset="0"/>
              <a:buChar char="•"/>
              <a:defRPr/>
            </a:pPr>
            <a:r>
              <a:rPr lang="en-US" dirty="0"/>
              <a:t>Lauder Lass </a:t>
            </a:r>
            <a:r>
              <a:rPr lang="en-US" b="1" dirty="0"/>
              <a:t>(</a:t>
            </a:r>
            <a:r>
              <a:rPr lang="en-US" b="1" dirty="0" smtClean="0"/>
              <a:t>Horse)</a:t>
            </a:r>
          </a:p>
          <a:p>
            <a:pPr eaLnBrk="1" fontAlgn="auto" hangingPunct="1">
              <a:spcAft>
                <a:spcPts val="0"/>
              </a:spcAft>
              <a:buFont typeface="Arial" pitchFamily="34" charset="0"/>
              <a:buChar char="•"/>
              <a:defRPr/>
            </a:pPr>
            <a:r>
              <a:rPr lang="en-US" dirty="0" smtClean="0"/>
              <a:t>Wood, John, </a:t>
            </a:r>
            <a:r>
              <a:rPr lang="en-US" b="1" dirty="0" smtClean="0"/>
              <a:t>Sir</a:t>
            </a:r>
          </a:p>
          <a:p>
            <a:pPr eaLnBrk="1" fontAlgn="auto" hangingPunct="1">
              <a:spcAft>
                <a:spcPts val="0"/>
              </a:spcAft>
              <a:buFont typeface="Arial" pitchFamily="34" charset="0"/>
              <a:buChar char="•"/>
              <a:defRPr/>
            </a:pPr>
            <a:r>
              <a:rPr lang="en-US" dirty="0" smtClean="0"/>
              <a:t>Palmer, William E. </a:t>
            </a:r>
            <a:r>
              <a:rPr lang="en-US" b="1" dirty="0" smtClean="0"/>
              <a:t>(Of the North American Rockwell Corporation)</a:t>
            </a:r>
          </a:p>
          <a:p>
            <a:pPr eaLnBrk="1" fontAlgn="auto" hangingPunct="1">
              <a:spcAft>
                <a:spcPts val="0"/>
              </a:spcAft>
              <a:buFont typeface="Arial" pitchFamily="34" charset="0"/>
              <a:buChar char="•"/>
              <a:defRPr/>
            </a:pPr>
            <a:r>
              <a:rPr lang="en-US" dirty="0" smtClean="0"/>
              <a:t>Mitchell, Angus </a:t>
            </a:r>
            <a:r>
              <a:rPr lang="en-US" b="1" dirty="0" smtClean="0"/>
              <a:t>(Brother of Alison Mitchell)</a:t>
            </a:r>
            <a:endParaRPr lang="en-US" dirty="0" smtClean="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
        <p:nvSpPr>
          <p:cNvPr id="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pPr eaLnBrk="1" hangingPunct="1"/>
            <a:r>
              <a:rPr lang="en-US" sz="4000" dirty="0" err="1" smtClean="0"/>
              <a:t>Adiciones</a:t>
            </a:r>
            <a:r>
              <a:rPr lang="en-US" sz="4000" dirty="0" smtClean="0"/>
              <a:t> al </a:t>
            </a:r>
            <a:r>
              <a:rPr lang="en-US" sz="4000" dirty="0" err="1" smtClean="0"/>
              <a:t>Nombre</a:t>
            </a:r>
            <a:r>
              <a:rPr lang="en-US" sz="4000" dirty="0" smtClean="0"/>
              <a:t> </a:t>
            </a:r>
            <a:r>
              <a:rPr lang="en-US" sz="4000" dirty="0" err="1" smtClean="0"/>
              <a:t>Preferido</a:t>
            </a:r>
            <a:endParaRPr lang="en-US" sz="4000" dirty="0"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err="1" smtClean="0"/>
              <a:t>Fecha</a:t>
            </a:r>
            <a:r>
              <a:rPr lang="en-US" dirty="0" smtClean="0"/>
              <a:t> de </a:t>
            </a:r>
            <a:r>
              <a:rPr lang="en-US" dirty="0" err="1" smtClean="0"/>
              <a:t>nacimiento</a:t>
            </a:r>
            <a:r>
              <a:rPr lang="en-US" dirty="0" smtClean="0"/>
              <a:t> (RDA 9.19.1.3 y </a:t>
            </a:r>
            <a:r>
              <a:rPr lang="en-US" dirty="0"/>
              <a:t>9.3.2) </a:t>
            </a:r>
            <a:r>
              <a:rPr lang="en-US" dirty="0" smtClean="0"/>
              <a:t>y/o </a:t>
            </a:r>
            <a:r>
              <a:rPr lang="en-US" dirty="0" err="1" smtClean="0"/>
              <a:t>fecha</a:t>
            </a:r>
            <a:r>
              <a:rPr lang="en-US" dirty="0" smtClean="0"/>
              <a:t> de </a:t>
            </a:r>
            <a:r>
              <a:rPr lang="en-US" dirty="0" err="1" smtClean="0"/>
              <a:t>fallecimiento</a:t>
            </a:r>
            <a:endParaRPr lang="en-US" dirty="0" smtClean="0"/>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err="1" smtClean="0">
                <a:sym typeface="Wingdings" panose="05000000000000000000" pitchFamily="2" charset="2"/>
              </a:rPr>
              <a:t>Agregue</a:t>
            </a:r>
            <a:r>
              <a:rPr lang="en-US" dirty="0" smtClean="0">
                <a:sym typeface="Wingdings" panose="05000000000000000000" pitchFamily="2" charset="2"/>
              </a:rPr>
              <a:t> </a:t>
            </a:r>
            <a:r>
              <a:rPr lang="en-US" dirty="0" err="1" smtClean="0">
                <a:sym typeface="Wingdings" panose="05000000000000000000" pitchFamily="2" charset="2"/>
              </a:rPr>
              <a:t>siempre</a:t>
            </a:r>
            <a:r>
              <a:rPr lang="en-US" dirty="0" smtClean="0">
                <a:sym typeface="Wingdings" panose="05000000000000000000" pitchFamily="2" charset="2"/>
              </a:rPr>
              <a:t> </a:t>
            </a:r>
            <a:r>
              <a:rPr lang="en-US" dirty="0" err="1" smtClean="0">
                <a:sym typeface="Wingdings" panose="05000000000000000000" pitchFamily="2" charset="2"/>
              </a:rPr>
              <a:t>si</a:t>
            </a:r>
            <a:r>
              <a:rPr lang="en-US" dirty="0" smtClean="0">
                <a:sym typeface="Wingdings" panose="05000000000000000000" pitchFamily="2" charset="2"/>
              </a:rPr>
              <a:t> </a:t>
            </a:r>
            <a:r>
              <a:rPr lang="en-US" dirty="0" err="1" smtClean="0">
                <a:sym typeface="Wingdings" panose="05000000000000000000" pitchFamily="2" charset="2"/>
              </a:rPr>
              <a:t>están</a:t>
            </a:r>
            <a:r>
              <a:rPr lang="en-US" dirty="0" smtClean="0">
                <a:sym typeface="Wingdings" panose="05000000000000000000" pitchFamily="2" charset="2"/>
              </a:rPr>
              <a:t> </a:t>
            </a:r>
            <a:r>
              <a:rPr lang="en-US" dirty="0" err="1" smtClean="0">
                <a:sym typeface="Wingdings" panose="05000000000000000000" pitchFamily="2" charset="2"/>
              </a:rPr>
              <a:t>disponibles</a:t>
            </a:r>
            <a:r>
              <a:rPr lang="en-US" dirty="0" smtClean="0">
                <a:sym typeface="Wingdings" panose="05000000000000000000" pitchFamily="2" charset="2"/>
              </a:rPr>
              <a:t> </a:t>
            </a:r>
            <a:r>
              <a:rPr lang="en-US" dirty="0" err="1" smtClean="0">
                <a:sym typeface="Wingdings" panose="05000000000000000000" pitchFamily="2" charset="2"/>
              </a:rPr>
              <a:t>cuando</a:t>
            </a:r>
            <a:r>
              <a:rPr lang="en-US" dirty="0" smtClean="0">
                <a:sym typeface="Wingdings" panose="05000000000000000000" pitchFamily="2" charset="2"/>
              </a:rPr>
              <a:t> </a:t>
            </a:r>
            <a:r>
              <a:rPr lang="en-US" dirty="0" err="1" smtClean="0">
                <a:sym typeface="Wingdings" panose="05000000000000000000" pitchFamily="2" charset="2"/>
              </a:rPr>
              <a:t>establezca</a:t>
            </a:r>
            <a:r>
              <a:rPr lang="en-US" dirty="0" smtClean="0">
                <a:sym typeface="Wingdings" panose="05000000000000000000" pitchFamily="2" charset="2"/>
              </a:rPr>
              <a:t> el </a:t>
            </a:r>
            <a:r>
              <a:rPr lang="en-US" dirty="0" err="1" smtClean="0">
                <a:sym typeface="Wingdings" panose="05000000000000000000" pitchFamily="2" charset="2"/>
              </a:rPr>
              <a:t>punto</a:t>
            </a:r>
            <a:r>
              <a:rPr lang="en-US" dirty="0" smtClean="0">
                <a:sym typeface="Wingdings" panose="05000000000000000000" pitchFamily="2" charset="2"/>
              </a:rPr>
              <a:t> de </a:t>
            </a:r>
            <a:r>
              <a:rPr lang="en-US" dirty="0" err="1" smtClean="0">
                <a:sym typeface="Wingdings" panose="05000000000000000000" pitchFamily="2" charset="2"/>
              </a:rPr>
              <a:t>acceso</a:t>
            </a:r>
            <a:r>
              <a:rPr lang="en-US" dirty="0" smtClean="0">
                <a:sym typeface="Wingdings" panose="05000000000000000000" pitchFamily="2" charset="2"/>
              </a:rPr>
              <a:t> </a:t>
            </a:r>
            <a:r>
              <a:rPr lang="en-US" dirty="0" err="1" smtClean="0">
                <a:sym typeface="Wingdings" panose="05000000000000000000" pitchFamily="2" charset="2"/>
              </a:rPr>
              <a:t>autorizado</a:t>
            </a:r>
            <a:endParaRPr lang="en-US" dirty="0" smtClean="0"/>
          </a:p>
          <a:p>
            <a:pPr eaLnBrk="1" fontAlgn="auto" hangingPunct="1">
              <a:spcAft>
                <a:spcPts val="0"/>
              </a:spcAft>
              <a:buFont typeface="Arial" pitchFamily="34" charset="0"/>
              <a:buChar char="•"/>
              <a:defRPr/>
            </a:pPr>
            <a:r>
              <a:rPr lang="en-US" dirty="0" err="1" smtClean="0"/>
              <a:t>Periodo</a:t>
            </a:r>
            <a:r>
              <a:rPr lang="en-US" dirty="0" smtClean="0"/>
              <a:t> de </a:t>
            </a:r>
            <a:r>
              <a:rPr lang="en-US" dirty="0" err="1" smtClean="0"/>
              <a:t>Actividad</a:t>
            </a:r>
            <a:r>
              <a:rPr lang="en-US" dirty="0" smtClean="0"/>
              <a:t> (RDA 9.19.1.5 y 9.3.4)</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err="1" smtClean="0">
                <a:sym typeface="Wingdings" panose="05000000000000000000" pitchFamily="2" charset="2"/>
              </a:rPr>
              <a:t>Agregue</a:t>
            </a:r>
            <a:r>
              <a:rPr lang="en-US" dirty="0" smtClean="0">
                <a:sym typeface="Wingdings" panose="05000000000000000000" pitchFamily="2" charset="2"/>
              </a:rPr>
              <a:t> </a:t>
            </a:r>
            <a:r>
              <a:rPr lang="en-US" dirty="0" err="1" smtClean="0">
                <a:sym typeface="Wingdings" panose="05000000000000000000" pitchFamily="2" charset="2"/>
              </a:rPr>
              <a:t>solamente</a:t>
            </a:r>
            <a:r>
              <a:rPr lang="en-US" dirty="0" smtClean="0">
                <a:sym typeface="Wingdings" panose="05000000000000000000" pitchFamily="2" charset="2"/>
              </a:rPr>
              <a:t> </a:t>
            </a:r>
            <a:r>
              <a:rPr lang="en-US" dirty="0" err="1" smtClean="0">
                <a:sym typeface="Wingdings" panose="05000000000000000000" pitchFamily="2" charset="2"/>
              </a:rPr>
              <a:t>si</a:t>
            </a:r>
            <a:r>
              <a:rPr lang="en-US" dirty="0" smtClean="0">
                <a:sym typeface="Wingdings" panose="05000000000000000000" pitchFamily="2" charset="2"/>
              </a:rPr>
              <a:t> </a:t>
            </a:r>
            <a:r>
              <a:rPr lang="en-US" dirty="0" err="1" smtClean="0">
                <a:sym typeface="Wingdings" panose="05000000000000000000" pitchFamily="2" charset="2"/>
              </a:rPr>
              <a:t>es</a:t>
            </a:r>
            <a:r>
              <a:rPr lang="en-US" dirty="0" smtClean="0">
                <a:sym typeface="Wingdings" panose="05000000000000000000" pitchFamily="2" charset="2"/>
              </a:rPr>
              <a:t> </a:t>
            </a:r>
            <a:r>
              <a:rPr lang="en-US" dirty="0" err="1" smtClean="0">
                <a:sym typeface="Wingdings" panose="05000000000000000000" pitchFamily="2" charset="2"/>
              </a:rPr>
              <a:t>necesario</a:t>
            </a:r>
            <a:r>
              <a:rPr lang="en-US" dirty="0" smtClean="0">
                <a:sym typeface="Wingdings" panose="05000000000000000000" pitchFamily="2" charset="2"/>
              </a:rPr>
              <a:t> </a:t>
            </a:r>
            <a:r>
              <a:rPr lang="en-US" dirty="0" err="1" smtClean="0">
                <a:sym typeface="Wingdings" panose="05000000000000000000" pitchFamily="2" charset="2"/>
              </a:rPr>
              <a:t>para</a:t>
            </a:r>
            <a:r>
              <a:rPr lang="en-US" dirty="0" smtClean="0">
                <a:sym typeface="Wingdings" panose="05000000000000000000" pitchFamily="2" charset="2"/>
              </a:rPr>
              <a:t> </a:t>
            </a:r>
            <a:r>
              <a:rPr lang="en-US" dirty="0" err="1" smtClean="0">
                <a:sym typeface="Wingdings" panose="05000000000000000000" pitchFamily="2" charset="2"/>
              </a:rPr>
              <a:t>diferenciar</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Adiciones</a:t>
            </a:r>
            <a:r>
              <a:rPr lang="en-US" dirty="0" smtClean="0"/>
              <a:t> al </a:t>
            </a:r>
            <a:r>
              <a:rPr lang="en-US" dirty="0" err="1" smtClean="0"/>
              <a:t>Nombre</a:t>
            </a:r>
            <a:r>
              <a:rPr lang="en-US" dirty="0" smtClean="0"/>
              <a:t> </a:t>
            </a:r>
            <a:r>
              <a:rPr lang="en-US" dirty="0" err="1" smtClean="0"/>
              <a:t>Preferido</a:t>
            </a:r>
            <a:r>
              <a:rPr lang="en-US" dirty="0" smtClean="0"/>
              <a:t>: </a:t>
            </a:r>
            <a:r>
              <a:rPr lang="en-US" dirty="0" err="1" smtClean="0"/>
              <a:t>Fechas</a:t>
            </a:r>
            <a:endParaRPr lang="en-US" dirty="0"/>
          </a:p>
        </p:txBody>
      </p:sp>
      <p:sp>
        <p:nvSpPr>
          <p:cNvPr id="3" name="Content Placeholder 2"/>
          <p:cNvSpPr>
            <a:spLocks noGrp="1"/>
          </p:cNvSpPr>
          <p:nvPr>
            <p:ph idx="1"/>
          </p:nvPr>
        </p:nvSpPr>
        <p:spPr>
          <a:xfrm>
            <a:off x="457200" y="1600200"/>
            <a:ext cx="8229600" cy="5029200"/>
          </a:xfrm>
        </p:spPr>
        <p:txBody>
          <a:bodyPr rtlCol="0">
            <a:normAutofit fontScale="92500" lnSpcReduction="10000"/>
          </a:bodyPr>
          <a:lstStyle/>
          <a:p>
            <a:pPr marL="0" indent="0" eaLnBrk="1" fontAlgn="auto" hangingPunct="1">
              <a:spcAft>
                <a:spcPts val="0"/>
              </a:spcAft>
              <a:buFont typeface="Arial" pitchFamily="34" charset="0"/>
              <a:buNone/>
              <a:defRPr/>
            </a:pPr>
            <a:r>
              <a:rPr lang="en-US" dirty="0" smtClean="0"/>
              <a:t>(RDA  </a:t>
            </a:r>
            <a:r>
              <a:rPr lang="en-US" dirty="0"/>
              <a:t>9.3, 9.19.1.3, LC-PCC PS 9.3.2.3, </a:t>
            </a:r>
            <a:r>
              <a:rPr lang="en-US" dirty="0" smtClean="0"/>
              <a:t>9.3.3.3)</a:t>
            </a:r>
          </a:p>
          <a:p>
            <a:pPr eaLnBrk="1" fontAlgn="auto" hangingPunct="1">
              <a:spcAft>
                <a:spcPts val="0"/>
              </a:spcAft>
              <a:buFont typeface="Arial" pitchFamily="34" charset="0"/>
              <a:buNone/>
              <a:defRPr/>
            </a:pPr>
            <a:r>
              <a:rPr lang="en-US" dirty="0" smtClean="0"/>
              <a:t>	</a:t>
            </a:r>
            <a:r>
              <a:rPr lang="en-US" sz="2600" dirty="0" smtClean="0"/>
              <a:t>Smith</a:t>
            </a:r>
            <a:r>
              <a:rPr lang="en-US" sz="2600" dirty="0"/>
              <a:t>, John, </a:t>
            </a:r>
            <a:r>
              <a:rPr lang="en-US" sz="2600" b="1" dirty="0"/>
              <a:t>1924-</a:t>
            </a:r>
          </a:p>
          <a:p>
            <a:pPr eaLnBrk="1" fontAlgn="auto" hangingPunct="1">
              <a:spcAft>
                <a:spcPts val="600"/>
              </a:spcAft>
              <a:buFont typeface="Arial" pitchFamily="34" charset="0"/>
              <a:buNone/>
              <a:defRPr/>
            </a:pPr>
            <a:r>
              <a:rPr lang="en-US" sz="2600" dirty="0" smtClean="0"/>
              <a:t>	Smith</a:t>
            </a:r>
            <a:r>
              <a:rPr lang="en-US" sz="2600" dirty="0"/>
              <a:t>, John, </a:t>
            </a:r>
            <a:r>
              <a:rPr lang="en-US" sz="2600" b="1" dirty="0"/>
              <a:t>1900 January 10- </a:t>
            </a:r>
          </a:p>
          <a:p>
            <a:pPr eaLnBrk="1" fontAlgn="auto" hangingPunct="1">
              <a:spcBef>
                <a:spcPct val="0"/>
              </a:spcBef>
              <a:spcAft>
                <a:spcPts val="500"/>
              </a:spcAft>
              <a:buFont typeface="Arial" pitchFamily="34" charset="0"/>
              <a:buNone/>
              <a:defRPr/>
            </a:pPr>
            <a:r>
              <a:rPr lang="en-US" sz="2600" dirty="0" smtClean="0"/>
              <a:t>	Smith</a:t>
            </a:r>
            <a:r>
              <a:rPr lang="en-US" sz="2600" dirty="0"/>
              <a:t>, John, </a:t>
            </a:r>
            <a:r>
              <a:rPr lang="en-US" sz="2600" b="1" dirty="0"/>
              <a:t>1836 or</a:t>
            </a:r>
            <a:r>
              <a:rPr lang="en-US" sz="2600" b="1" i="1" dirty="0"/>
              <a:t> </a:t>
            </a:r>
            <a:r>
              <a:rPr lang="en-US" sz="2600" b="1" dirty="0"/>
              <a:t>1837-1896</a:t>
            </a:r>
          </a:p>
          <a:p>
            <a:pPr eaLnBrk="1" fontAlgn="auto" hangingPunct="1">
              <a:spcBef>
                <a:spcPct val="0"/>
              </a:spcBef>
              <a:spcAft>
                <a:spcPts val="0"/>
              </a:spcAft>
              <a:buFont typeface="Arial" pitchFamily="34" charset="0"/>
              <a:buNone/>
              <a:defRPr/>
            </a:pPr>
            <a:r>
              <a:rPr lang="en-US" sz="2600" dirty="0" smtClean="0"/>
              <a:t>	Smith</a:t>
            </a:r>
            <a:r>
              <a:rPr lang="en-US" sz="2600" dirty="0"/>
              <a:t>, John, </a:t>
            </a:r>
            <a:r>
              <a:rPr lang="en-US" sz="2600" b="1" dirty="0"/>
              <a:t>approximately 1837-1896 </a:t>
            </a:r>
          </a:p>
          <a:p>
            <a:pPr eaLnBrk="1" fontAlgn="auto" hangingPunct="1">
              <a:spcAft>
                <a:spcPts val="0"/>
              </a:spcAft>
              <a:buFont typeface="Arial" pitchFamily="34" charset="0"/>
              <a:buNone/>
              <a:defRPr/>
            </a:pPr>
            <a:r>
              <a:rPr lang="en-US" sz="2600" dirty="0" smtClean="0"/>
              <a:t>	Smith</a:t>
            </a:r>
            <a:r>
              <a:rPr lang="en-US" sz="2600" dirty="0"/>
              <a:t>, John, </a:t>
            </a:r>
            <a:r>
              <a:rPr lang="en-US" sz="2600" b="1" dirty="0"/>
              <a:t>1837-approximately 1896</a:t>
            </a:r>
          </a:p>
          <a:p>
            <a:pPr eaLnBrk="1" fontAlgn="auto" hangingPunct="1">
              <a:spcAft>
                <a:spcPts val="0"/>
              </a:spcAft>
              <a:buFont typeface="Arial" pitchFamily="34" charset="0"/>
              <a:buNone/>
              <a:defRPr/>
            </a:pPr>
            <a:r>
              <a:rPr lang="en-US" sz="2600" dirty="0" smtClean="0"/>
              <a:t>	Smith</a:t>
            </a:r>
            <a:r>
              <a:rPr lang="en-US" sz="2600" dirty="0"/>
              <a:t>, John, </a:t>
            </a:r>
            <a:r>
              <a:rPr lang="en-US" sz="2600" b="1" dirty="0"/>
              <a:t>approximately 1837-approximately 1896</a:t>
            </a:r>
          </a:p>
          <a:p>
            <a:pPr eaLnBrk="1" fontAlgn="auto" hangingPunct="1">
              <a:spcAft>
                <a:spcPts val="0"/>
              </a:spcAft>
              <a:buFont typeface="Arial" pitchFamily="34" charset="0"/>
              <a:buNone/>
              <a:defRPr/>
            </a:pPr>
            <a:r>
              <a:rPr lang="en-US" sz="2600" dirty="0" smtClean="0"/>
              <a:t>	Smith</a:t>
            </a:r>
            <a:r>
              <a:rPr lang="en-US" sz="2600" dirty="0"/>
              <a:t>, John, </a:t>
            </a:r>
            <a:r>
              <a:rPr lang="en-US" sz="2600" b="1" dirty="0"/>
              <a:t>1825-</a:t>
            </a:r>
          </a:p>
          <a:p>
            <a:pPr eaLnBrk="1" fontAlgn="auto" hangingPunct="1">
              <a:spcBef>
                <a:spcPts val="400"/>
              </a:spcBef>
              <a:spcAft>
                <a:spcPts val="0"/>
              </a:spcAft>
              <a:buFont typeface="Arial" pitchFamily="34" charset="0"/>
              <a:buNone/>
              <a:defRPr/>
            </a:pPr>
            <a:r>
              <a:rPr lang="en-US" sz="2600" dirty="0" smtClean="0"/>
              <a:t>	Smith</a:t>
            </a:r>
            <a:r>
              <a:rPr lang="en-US" sz="2600" dirty="0"/>
              <a:t>, John, </a:t>
            </a:r>
            <a:r>
              <a:rPr lang="en-US" sz="2600" b="1" dirty="0"/>
              <a:t>-</a:t>
            </a:r>
            <a:r>
              <a:rPr lang="en-US" sz="2600" b="1" dirty="0" smtClean="0"/>
              <a:t>1859</a:t>
            </a:r>
          </a:p>
          <a:p>
            <a:pPr eaLnBrk="1" fontAlgn="auto" hangingPunct="1">
              <a:spcAft>
                <a:spcPts val="0"/>
              </a:spcAft>
              <a:buFont typeface="Arial" pitchFamily="34" charset="0"/>
              <a:buNone/>
              <a:defRPr/>
            </a:pPr>
            <a:r>
              <a:rPr lang="en-US" sz="2600" dirty="0"/>
              <a:t>	Johnson, Carl F.,</a:t>
            </a:r>
            <a:r>
              <a:rPr lang="en-US" sz="2600" dirty="0">
                <a:solidFill>
                  <a:schemeClr val="hlink"/>
                </a:solidFill>
              </a:rPr>
              <a:t> </a:t>
            </a:r>
            <a:r>
              <a:rPr lang="en-US" sz="2600" b="1" dirty="0"/>
              <a:t>active 1893-1940</a:t>
            </a:r>
          </a:p>
          <a:p>
            <a:pPr eaLnBrk="1" fontAlgn="auto" hangingPunct="1">
              <a:spcAft>
                <a:spcPts val="0"/>
              </a:spcAft>
              <a:buFont typeface="Arial" pitchFamily="34" charset="0"/>
              <a:buNone/>
              <a:defRPr/>
            </a:pPr>
            <a:r>
              <a:rPr lang="en-US" sz="2600" dirty="0" smtClean="0"/>
              <a:t>	Joannes</a:t>
            </a:r>
            <a:r>
              <a:rPr lang="en-US" sz="2600" dirty="0"/>
              <a:t>, Diaconus, </a:t>
            </a:r>
            <a:r>
              <a:rPr lang="en-US" sz="2600" b="1" dirty="0"/>
              <a:t>active 12th century</a:t>
            </a:r>
          </a:p>
          <a:p>
            <a:pPr eaLnBrk="1" fontAlgn="auto" hangingPunct="1">
              <a:spcBef>
                <a:spcPts val="600"/>
              </a:spcBef>
              <a:spcAft>
                <a:spcPts val="0"/>
              </a:spcAft>
              <a:buFont typeface="Arial" pitchFamily="34" charset="0"/>
              <a:buNone/>
              <a:defRPr/>
            </a:pPr>
            <a:r>
              <a:rPr lang="en-US" sz="2600" dirty="0" smtClean="0"/>
              <a:t>	Joannes</a:t>
            </a:r>
            <a:r>
              <a:rPr lang="en-US" sz="2600" dirty="0"/>
              <a:t>, Actuarius, </a:t>
            </a:r>
            <a:r>
              <a:rPr lang="en-US" sz="2600" b="1" dirty="0"/>
              <a:t>active </a:t>
            </a:r>
            <a:r>
              <a:rPr lang="en-US" sz="2600" b="1" dirty="0" smtClean="0"/>
              <a:t>13th century-14th </a:t>
            </a:r>
            <a:r>
              <a:rPr lang="en-US" sz="2600" b="1" dirty="0"/>
              <a:t>century</a:t>
            </a:r>
          </a:p>
          <a:p>
            <a:pPr eaLnBrk="1" fontAlgn="auto" hangingPunct="1">
              <a:spcBef>
                <a:spcPts val="400"/>
              </a:spcBef>
              <a:spcAft>
                <a:spcPts val="0"/>
              </a:spcAft>
              <a:buFont typeface="Arial" pitchFamily="34" charset="0"/>
              <a:buNone/>
              <a:defRPr/>
            </a:pPr>
            <a:endParaRPr lang="en-US" sz="2600" dirty="0" smtClean="0"/>
          </a:p>
          <a:p>
            <a:pPr eaLnBrk="1" fontAlgn="auto" hangingPunct="1">
              <a:spcBef>
                <a:spcPts val="400"/>
              </a:spcBef>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p:txBody>
          <a:bodyPr/>
          <a:lstStyle/>
          <a:p>
            <a:pPr eaLnBrk="1" hangingPunct="1"/>
            <a:r>
              <a:rPr lang="en-US" sz="4000" dirty="0" err="1" smtClean="0"/>
              <a:t>Fechas</a:t>
            </a:r>
            <a:r>
              <a:rPr lang="en-US" sz="4000" dirty="0" smtClean="0"/>
              <a:t>: </a:t>
            </a:r>
            <a:r>
              <a:rPr lang="en-US" sz="4000" dirty="0" err="1" smtClean="0"/>
              <a:t>Registro</a:t>
            </a:r>
            <a:r>
              <a:rPr lang="en-US" sz="4000" dirty="0" smtClean="0"/>
              <a:t> en RDA</a:t>
            </a:r>
          </a:p>
        </p:txBody>
      </p:sp>
      <p:pic>
        <p:nvPicPr>
          <p:cNvPr id="149508" name="Content Placeholder 8"/>
          <p:cNvPicPr>
            <a:picLocks noGrp="1"/>
          </p:cNvPicPr>
          <p:nvPr>
            <p:ph idx="1"/>
          </p:nvPr>
        </p:nvPicPr>
        <p:blipFill>
          <a:blip r:embed="rId3"/>
          <a:srcRect l="2992" t="19504" r="27670" b="31737"/>
          <a:stretch>
            <a:fillRect/>
          </a:stretch>
        </p:blipFill>
        <p:spPr>
          <a:xfrm>
            <a:off x="0" y="1371600"/>
            <a:ext cx="9144000" cy="4724400"/>
          </a:xfrm>
        </p:spPr>
      </p:pic>
      <p:sp>
        <p:nvSpPr>
          <p:cNvPr id="11" name="Oval 10"/>
          <p:cNvSpPr/>
          <p:nvPr/>
        </p:nvSpPr>
        <p:spPr>
          <a:xfrm>
            <a:off x="2057400" y="4191000"/>
            <a:ext cx="7620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Rounded Rectangle 3"/>
          <p:cNvSpPr/>
          <p:nvPr/>
        </p:nvSpPr>
        <p:spPr>
          <a:xfrm>
            <a:off x="0" y="2286000"/>
            <a:ext cx="2362200" cy="30480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pPr eaLnBrk="1" hangingPunct="1"/>
            <a:r>
              <a:rPr lang="en-US" sz="4000" dirty="0" err="1" smtClean="0"/>
              <a:t>Adiciones</a:t>
            </a:r>
            <a:r>
              <a:rPr lang="en-US" sz="4000" dirty="0" smtClean="0"/>
              <a:t> al </a:t>
            </a:r>
            <a:r>
              <a:rPr lang="en-US" sz="4000" dirty="0" err="1" smtClean="0"/>
              <a:t>Nombre</a:t>
            </a:r>
            <a:r>
              <a:rPr lang="en-US" sz="4000" dirty="0" smtClean="0"/>
              <a:t> </a:t>
            </a:r>
            <a:r>
              <a:rPr lang="en-US" sz="4000" dirty="0" err="1" smtClean="0"/>
              <a:t>Preferido</a:t>
            </a:r>
            <a:endParaRPr lang="en-US" sz="4000" dirty="0" smtClean="0"/>
          </a:p>
        </p:txBody>
      </p:sp>
      <p:sp>
        <p:nvSpPr>
          <p:cNvPr id="151554" name="Content Placeholder 2"/>
          <p:cNvSpPr>
            <a:spLocks noGrp="1"/>
          </p:cNvSpPr>
          <p:nvPr>
            <p:ph idx="1"/>
          </p:nvPr>
        </p:nvSpPr>
        <p:spPr/>
        <p:txBody>
          <a:bodyPr/>
          <a:lstStyle/>
          <a:p>
            <a:pPr eaLnBrk="1" hangingPunct="1"/>
            <a:r>
              <a:rPr lang="en-US" dirty="0" smtClean="0"/>
              <a:t>Forma </a:t>
            </a:r>
            <a:r>
              <a:rPr lang="en-US" dirty="0" err="1" smtClean="0"/>
              <a:t>más</a:t>
            </a:r>
            <a:r>
              <a:rPr lang="en-US" dirty="0" smtClean="0"/>
              <a:t> </a:t>
            </a:r>
            <a:r>
              <a:rPr lang="en-US" dirty="0" err="1" smtClean="0"/>
              <a:t>completa</a:t>
            </a:r>
            <a:r>
              <a:rPr lang="en-US" dirty="0" smtClean="0"/>
              <a:t> del </a:t>
            </a:r>
            <a:r>
              <a:rPr lang="en-US" dirty="0" err="1" smtClean="0"/>
              <a:t>nombre</a:t>
            </a:r>
            <a:r>
              <a:rPr lang="en-US" dirty="0" smtClean="0"/>
              <a:t> (RDA 9.19.1.4 </a:t>
            </a:r>
            <a:r>
              <a:rPr lang="en-US" dirty="0"/>
              <a:t>y</a:t>
            </a:r>
            <a:r>
              <a:rPr lang="en-US" dirty="0" smtClean="0"/>
              <a:t> 9.5)</a:t>
            </a:r>
          </a:p>
          <a:p>
            <a:pPr lvl="1" eaLnBrk="1" hangingPunct="1">
              <a:buFont typeface="Arial" panose="020B0604020202020204" pitchFamily="34" charset="0"/>
              <a:buChar char="•"/>
            </a:pPr>
            <a:r>
              <a:rPr lang="en-US" dirty="0" err="1" smtClean="0">
                <a:sym typeface="Wingdings" pitchFamily="2" charset="2"/>
              </a:rPr>
              <a:t>Agregue</a:t>
            </a:r>
            <a:r>
              <a:rPr lang="en-US" dirty="0" smtClean="0">
                <a:sym typeface="Wingdings" pitchFamily="2" charset="2"/>
              </a:rPr>
              <a:t> </a:t>
            </a:r>
            <a:r>
              <a:rPr lang="en-US" dirty="0" err="1" smtClean="0">
                <a:sym typeface="Wingdings" pitchFamily="2" charset="2"/>
              </a:rPr>
              <a:t>si</a:t>
            </a:r>
            <a:r>
              <a:rPr lang="en-US" dirty="0" smtClean="0">
                <a:sym typeface="Wingdings" pitchFamily="2" charset="2"/>
              </a:rPr>
              <a:t> se </a:t>
            </a:r>
            <a:r>
              <a:rPr lang="en-US" dirty="0" err="1" smtClean="0">
                <a:sym typeface="Wingdings" pitchFamily="2" charset="2"/>
              </a:rPr>
              <a:t>presenta</a:t>
            </a:r>
            <a:r>
              <a:rPr lang="en-US" dirty="0" smtClean="0">
                <a:sym typeface="Wingdings" pitchFamily="2" charset="2"/>
              </a:rPr>
              <a:t> </a:t>
            </a:r>
            <a:r>
              <a:rPr lang="en-US" dirty="0" err="1" smtClean="0">
                <a:sym typeface="Wingdings" pitchFamily="2" charset="2"/>
              </a:rPr>
              <a:t>una</a:t>
            </a:r>
            <a:r>
              <a:rPr lang="en-US" dirty="0" smtClean="0">
                <a:sym typeface="Wingdings" pitchFamily="2" charset="2"/>
              </a:rPr>
              <a:t> </a:t>
            </a:r>
            <a:r>
              <a:rPr lang="en-US" dirty="0" err="1" smtClean="0">
                <a:sym typeface="Wingdings" pitchFamily="2" charset="2"/>
              </a:rPr>
              <a:t>inicial</a:t>
            </a:r>
            <a:r>
              <a:rPr lang="en-US" dirty="0" smtClean="0">
                <a:sym typeface="Wingdings" pitchFamily="2" charset="2"/>
              </a:rPr>
              <a:t> o </a:t>
            </a:r>
            <a:r>
              <a:rPr lang="en-US" dirty="0" err="1" smtClean="0">
                <a:sym typeface="Wingdings" pitchFamily="2" charset="2"/>
              </a:rPr>
              <a:t>abreviatura</a:t>
            </a:r>
            <a:r>
              <a:rPr lang="en-US" dirty="0" smtClean="0">
                <a:sym typeface="Wingdings" pitchFamily="2" charset="2"/>
              </a:rPr>
              <a:t> en el </a:t>
            </a:r>
            <a:r>
              <a:rPr lang="en-US" dirty="0" err="1" smtClean="0">
                <a:sym typeface="Wingdings" pitchFamily="2" charset="2"/>
              </a:rPr>
              <a:t>nombre</a:t>
            </a:r>
            <a:r>
              <a:rPr lang="en-US" dirty="0" smtClean="0">
                <a:sym typeface="Wingdings" pitchFamily="2" charset="2"/>
              </a:rPr>
              <a:t> o </a:t>
            </a:r>
            <a:r>
              <a:rPr lang="en-US" dirty="0" err="1" smtClean="0">
                <a:sym typeface="Wingdings" pitchFamily="2" charset="2"/>
              </a:rPr>
              <a:t>apellido</a:t>
            </a:r>
            <a:r>
              <a:rPr lang="en-US" dirty="0" smtClean="0">
                <a:sym typeface="Wingdings" pitchFamily="2" charset="2"/>
              </a:rPr>
              <a:t> y se </a:t>
            </a:r>
            <a:r>
              <a:rPr lang="en-US" dirty="0" err="1" smtClean="0">
                <a:sym typeface="Wingdings" pitchFamily="2" charset="2"/>
              </a:rPr>
              <a:t>considere</a:t>
            </a:r>
            <a:r>
              <a:rPr lang="en-US" dirty="0" smtClean="0">
                <a:sym typeface="Wingdings" pitchFamily="2" charset="2"/>
              </a:rPr>
              <a:t> </a:t>
            </a:r>
            <a:r>
              <a:rPr lang="en-US" dirty="0" err="1" smtClean="0">
                <a:sym typeface="Wingdings" pitchFamily="2" charset="2"/>
              </a:rPr>
              <a:t>importante</a:t>
            </a:r>
            <a:r>
              <a:rPr lang="en-US" dirty="0" smtClean="0">
                <a:sym typeface="Wingdings" pitchFamily="2" charset="2"/>
              </a:rPr>
              <a:t> para la </a:t>
            </a:r>
            <a:r>
              <a:rPr lang="en-US" dirty="0" err="1" smtClean="0">
                <a:sym typeface="Wingdings" pitchFamily="2" charset="2"/>
              </a:rPr>
              <a:t>identificación</a:t>
            </a:r>
            <a:r>
              <a:rPr lang="en-US" dirty="0" smtClean="0"/>
              <a:t> (</a:t>
            </a:r>
            <a:r>
              <a:rPr lang="en-US" dirty="0" err="1" smtClean="0"/>
              <a:t>criterio</a:t>
            </a:r>
            <a:r>
              <a:rPr lang="en-US" dirty="0" smtClean="0"/>
              <a:t> del </a:t>
            </a:r>
            <a:r>
              <a:rPr lang="en-US" dirty="0" err="1" smtClean="0"/>
              <a:t>catalogador</a:t>
            </a:r>
            <a:r>
              <a:rPr lang="en-US" dirty="0" smtClean="0"/>
              <a:t>)</a:t>
            </a:r>
          </a:p>
          <a:p>
            <a:pPr lvl="1" eaLnBrk="1" hangingPunct="1">
              <a:buFont typeface="Arial" panose="020B0604020202020204" pitchFamily="34" charset="0"/>
              <a:buChar char="•"/>
            </a:pPr>
            <a:r>
              <a:rPr lang="en-US" dirty="0" err="1" smtClean="0">
                <a:sym typeface="Wingdings" pitchFamily="2" charset="2"/>
              </a:rPr>
              <a:t>Agregue</a:t>
            </a:r>
            <a:r>
              <a:rPr lang="en-US" dirty="0" smtClean="0">
                <a:sym typeface="Wingdings" pitchFamily="2" charset="2"/>
              </a:rPr>
              <a:t> el </a:t>
            </a:r>
            <a:r>
              <a:rPr lang="en-US" dirty="0" err="1" smtClean="0">
                <a:sym typeface="Wingdings" pitchFamily="2" charset="2"/>
              </a:rPr>
              <a:t>nombre</a:t>
            </a:r>
            <a:r>
              <a:rPr lang="en-US" dirty="0" smtClean="0">
                <a:sym typeface="Wingdings" pitchFamily="2" charset="2"/>
              </a:rPr>
              <a:t> y los </a:t>
            </a:r>
            <a:r>
              <a:rPr lang="en-US" dirty="0" err="1" smtClean="0">
                <a:sym typeface="Wingdings" pitchFamily="2" charset="2"/>
              </a:rPr>
              <a:t>apellidos</a:t>
            </a:r>
            <a:r>
              <a:rPr lang="en-US" dirty="0" smtClean="0">
                <a:sym typeface="Wingdings" pitchFamily="2" charset="2"/>
              </a:rPr>
              <a:t> no </a:t>
            </a:r>
            <a:r>
              <a:rPr lang="en-US" dirty="0" err="1" smtClean="0">
                <a:sym typeface="Wingdings" pitchFamily="2" charset="2"/>
              </a:rPr>
              <a:t>usados</a:t>
            </a:r>
            <a:r>
              <a:rPr lang="en-US" dirty="0" smtClean="0">
                <a:sym typeface="Wingdings" pitchFamily="2" charset="2"/>
              </a:rPr>
              <a:t>, </a:t>
            </a:r>
            <a:r>
              <a:rPr lang="en-US" dirty="0" err="1" smtClean="0">
                <a:sym typeface="Wingdings" pitchFamily="2" charset="2"/>
              </a:rPr>
              <a:t>únicamente</a:t>
            </a:r>
            <a:r>
              <a:rPr lang="en-US" dirty="0" smtClean="0">
                <a:sym typeface="Wingdings" pitchFamily="2" charset="2"/>
              </a:rPr>
              <a:t> </a:t>
            </a:r>
            <a:r>
              <a:rPr lang="en-US" dirty="0" err="1" smtClean="0">
                <a:sym typeface="Wingdings" pitchFamily="2" charset="2"/>
              </a:rPr>
              <a:t>si</a:t>
            </a:r>
            <a:r>
              <a:rPr lang="en-US" dirty="0" smtClean="0">
                <a:sym typeface="Wingdings" pitchFamily="2" charset="2"/>
              </a:rPr>
              <a:t> son </a:t>
            </a:r>
            <a:r>
              <a:rPr lang="en-US" dirty="0" err="1" smtClean="0">
                <a:sym typeface="Wingdings" pitchFamily="2" charset="2"/>
              </a:rPr>
              <a:t>necesarios</a:t>
            </a:r>
            <a:r>
              <a:rPr lang="en-US" dirty="0" smtClean="0">
                <a:sym typeface="Wingdings" pitchFamily="2" charset="2"/>
              </a:rPr>
              <a:t> para </a:t>
            </a:r>
            <a:r>
              <a:rPr lang="en-US" dirty="0" err="1" smtClean="0">
                <a:sym typeface="Wingdings" pitchFamily="2" charset="2"/>
              </a:rPr>
              <a:t>diferenciar</a:t>
            </a:r>
            <a:endParaRPr lang="en-US" dirty="0" smtClean="0"/>
          </a:p>
          <a:p>
            <a:pPr eaLnBrk="1" hangingPunct="1"/>
            <a:r>
              <a:rPr lang="en-US" dirty="0" err="1" smtClean="0"/>
              <a:t>Professión</a:t>
            </a:r>
            <a:r>
              <a:rPr lang="en-US" dirty="0" smtClean="0"/>
              <a:t> u </a:t>
            </a:r>
            <a:r>
              <a:rPr lang="en-US" dirty="0" err="1" smtClean="0"/>
              <a:t>ocupación</a:t>
            </a:r>
            <a:r>
              <a:rPr lang="en-US" dirty="0" smtClean="0"/>
              <a:t> (RDA 9.19.1.6 y 9.16) </a:t>
            </a:r>
          </a:p>
          <a:p>
            <a:pPr marL="457200" lvl="1" indent="0" eaLnBrk="1" hangingPunct="1">
              <a:buFont typeface="Arial" charset="0"/>
              <a:buNone/>
            </a:pPr>
            <a:r>
              <a:rPr lang="en-US" dirty="0" smtClean="0">
                <a:sym typeface="Wingdings" pitchFamily="2" charset="2"/>
              </a:rPr>
              <a:t> </a:t>
            </a:r>
            <a:r>
              <a:rPr lang="en-US" dirty="0" err="1" smtClean="0">
                <a:sym typeface="Wingdings" pitchFamily="2" charset="2"/>
              </a:rPr>
              <a:t>Agregue</a:t>
            </a:r>
            <a:r>
              <a:rPr lang="en-US" dirty="0" smtClean="0">
                <a:sym typeface="Wingdings" pitchFamily="2" charset="2"/>
              </a:rPr>
              <a:t> </a:t>
            </a:r>
            <a:r>
              <a:rPr lang="en-US" dirty="0" err="1" smtClean="0">
                <a:sym typeface="Wingdings" pitchFamily="2" charset="2"/>
              </a:rPr>
              <a:t>solamente</a:t>
            </a:r>
            <a:r>
              <a:rPr lang="en-US" dirty="0" smtClean="0">
                <a:sym typeface="Wingdings" pitchFamily="2" charset="2"/>
              </a:rPr>
              <a:t> </a:t>
            </a:r>
            <a:r>
              <a:rPr lang="en-US" dirty="0" err="1" smtClean="0">
                <a:sym typeface="Wingdings" pitchFamily="2" charset="2"/>
              </a:rPr>
              <a:t>si</a:t>
            </a:r>
            <a:r>
              <a:rPr lang="en-US" dirty="0" smtClean="0">
                <a:sym typeface="Wingdings" pitchFamily="2" charset="2"/>
              </a:rPr>
              <a:t> </a:t>
            </a:r>
            <a:r>
              <a:rPr lang="en-US" dirty="0" err="1" smtClean="0">
                <a:sym typeface="Wingdings" pitchFamily="2" charset="2"/>
              </a:rPr>
              <a:t>es</a:t>
            </a:r>
            <a:r>
              <a:rPr lang="en-US" dirty="0" smtClean="0">
                <a:sym typeface="Wingdings" pitchFamily="2" charset="2"/>
              </a:rPr>
              <a:t> </a:t>
            </a:r>
            <a:r>
              <a:rPr lang="en-US" dirty="0" err="1" smtClean="0">
                <a:sym typeface="Wingdings" pitchFamily="2" charset="2"/>
              </a:rPr>
              <a:t>necesario</a:t>
            </a:r>
            <a:r>
              <a:rPr lang="en-US" dirty="0" smtClean="0">
                <a:sym typeface="Wingdings" pitchFamily="2" charset="2"/>
              </a:rPr>
              <a:t> </a:t>
            </a:r>
            <a:r>
              <a:rPr lang="en-US" dirty="0" err="1" smtClean="0">
                <a:sym typeface="Wingdings" pitchFamily="2" charset="2"/>
              </a:rPr>
              <a:t>para</a:t>
            </a:r>
            <a:r>
              <a:rPr lang="en-US" dirty="0" smtClean="0">
                <a:sym typeface="Wingdings" pitchFamily="2" charset="2"/>
              </a:rPr>
              <a:t> </a:t>
            </a:r>
            <a:r>
              <a:rPr lang="en-US" dirty="0" err="1" smtClean="0">
                <a:sym typeface="Wingdings" pitchFamily="2" charset="2"/>
              </a:rPr>
              <a:t>diferenciar</a:t>
            </a: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Construcción</a:t>
            </a:r>
            <a:r>
              <a:rPr lang="en-US" dirty="0" smtClean="0"/>
              <a:t> de </a:t>
            </a:r>
            <a:r>
              <a:rPr lang="en-US" dirty="0" err="1" smtClean="0"/>
              <a:t>Puntos</a:t>
            </a:r>
            <a:r>
              <a:rPr lang="en-US" dirty="0" smtClean="0"/>
              <a:t> de </a:t>
            </a:r>
            <a:r>
              <a:rPr lang="en-US" dirty="0" err="1" smtClean="0"/>
              <a:t>Acceso</a:t>
            </a:r>
            <a:r>
              <a:rPr lang="en-US" dirty="0" smtClean="0"/>
              <a:t> de </a:t>
            </a:r>
            <a:r>
              <a:rPr lang="en-US" dirty="0" err="1" smtClean="0"/>
              <a:t>Variante</a:t>
            </a:r>
            <a:r>
              <a:rPr lang="en-US" dirty="0" smtClean="0"/>
              <a:t> (</a:t>
            </a:r>
            <a:r>
              <a:rPr lang="en-US" dirty="0"/>
              <a:t>RDA </a:t>
            </a:r>
            <a:r>
              <a:rPr lang="en-US" dirty="0" smtClean="0"/>
              <a:t>9.19.2.1</a:t>
            </a:r>
            <a:r>
              <a:rPr lang="en-US" dirty="0"/>
              <a:t>)</a:t>
            </a:r>
          </a:p>
        </p:txBody>
      </p:sp>
      <p:sp>
        <p:nvSpPr>
          <p:cNvPr id="153602" name="Content Placeholder 2"/>
          <p:cNvSpPr>
            <a:spLocks noGrp="1"/>
          </p:cNvSpPr>
          <p:nvPr>
            <p:ph idx="1"/>
          </p:nvPr>
        </p:nvSpPr>
        <p:spPr/>
        <p:txBody>
          <a:bodyPr/>
          <a:lstStyle/>
          <a:p>
            <a:pPr eaLnBrk="1" hangingPunct="1"/>
            <a:r>
              <a:rPr lang="en-US" dirty="0" err="1" smtClean="0"/>
              <a:t>Utilice</a:t>
            </a:r>
            <a:r>
              <a:rPr lang="en-US" dirty="0" smtClean="0"/>
              <a:t> </a:t>
            </a:r>
            <a:r>
              <a:rPr lang="en-US" dirty="0" err="1" smtClean="0"/>
              <a:t>una</a:t>
            </a:r>
            <a:r>
              <a:rPr lang="en-US" dirty="0" smtClean="0"/>
              <a:t> </a:t>
            </a:r>
            <a:r>
              <a:rPr lang="en-US" dirty="0" err="1" smtClean="0"/>
              <a:t>variante</a:t>
            </a:r>
            <a:r>
              <a:rPr lang="en-US" dirty="0" smtClean="0"/>
              <a:t> del </a:t>
            </a:r>
            <a:r>
              <a:rPr lang="en-US" dirty="0" err="1" smtClean="0"/>
              <a:t>nombre</a:t>
            </a:r>
            <a:r>
              <a:rPr lang="en-US" dirty="0" smtClean="0"/>
              <a:t> </a:t>
            </a:r>
            <a:r>
              <a:rPr lang="en-US" dirty="0" err="1" smtClean="0"/>
              <a:t>como</a:t>
            </a:r>
            <a:r>
              <a:rPr lang="en-US" dirty="0" smtClean="0"/>
              <a:t> la </a:t>
            </a:r>
            <a:r>
              <a:rPr lang="en-US" dirty="0" err="1" smtClean="0"/>
              <a:t>sabe</a:t>
            </a:r>
            <a:r>
              <a:rPr lang="en-US" dirty="0" smtClean="0"/>
              <a:t> del </a:t>
            </a:r>
            <a:r>
              <a:rPr lang="en-US" dirty="0" err="1" smtClean="0"/>
              <a:t>punto</a:t>
            </a:r>
            <a:r>
              <a:rPr lang="en-US" dirty="0" smtClean="0"/>
              <a:t> de </a:t>
            </a:r>
            <a:r>
              <a:rPr lang="en-US" dirty="0" err="1" smtClean="0"/>
              <a:t>acceso</a:t>
            </a:r>
            <a:r>
              <a:rPr lang="en-US" dirty="0" smtClean="0"/>
              <a:t> de </a:t>
            </a:r>
            <a:r>
              <a:rPr lang="en-US" dirty="0" err="1" smtClean="0"/>
              <a:t>variante</a:t>
            </a:r>
            <a:r>
              <a:rPr lang="en-US" dirty="0" smtClean="0"/>
              <a:t> (</a:t>
            </a:r>
            <a:r>
              <a:rPr lang="en-US" dirty="0" err="1" smtClean="0"/>
              <a:t>véase</a:t>
            </a:r>
            <a:r>
              <a:rPr lang="en-US" dirty="0" smtClean="0"/>
              <a:t> RDA 9.2.3)</a:t>
            </a:r>
          </a:p>
          <a:p>
            <a:pPr eaLnBrk="1" hangingPunct="1"/>
            <a:r>
              <a:rPr lang="en-US" dirty="0" err="1" smtClean="0"/>
              <a:t>Realice</a:t>
            </a:r>
            <a:r>
              <a:rPr lang="en-US" dirty="0" smtClean="0"/>
              <a:t> </a:t>
            </a:r>
            <a:r>
              <a:rPr lang="en-US" dirty="0" err="1" smtClean="0"/>
              <a:t>las</a:t>
            </a:r>
            <a:r>
              <a:rPr lang="en-US" dirty="0" smtClean="0"/>
              <a:t> </a:t>
            </a:r>
            <a:r>
              <a:rPr lang="en-US" dirty="0" err="1" smtClean="0"/>
              <a:t>adiciones</a:t>
            </a:r>
            <a:r>
              <a:rPr lang="en-US" dirty="0" smtClean="0"/>
              <a:t> al </a:t>
            </a:r>
            <a:r>
              <a:rPr lang="en-US" dirty="0" err="1" smtClean="0"/>
              <a:t>nombre</a:t>
            </a:r>
            <a:r>
              <a:rPr lang="en-US" dirty="0" smtClean="0"/>
              <a:t> </a:t>
            </a:r>
          </a:p>
          <a:p>
            <a:pPr lvl="1" eaLnBrk="1" hangingPunct="1">
              <a:buFont typeface="Arial" panose="020B0604020202020204" pitchFamily="34" charset="0"/>
              <a:buChar char="•"/>
            </a:pPr>
            <a:r>
              <a:rPr lang="en-US" dirty="0" err="1" smtClean="0">
                <a:sym typeface="Wingdings" pitchFamily="2" charset="2"/>
              </a:rPr>
              <a:t>si</a:t>
            </a:r>
            <a:r>
              <a:rPr lang="en-US" dirty="0" smtClean="0"/>
              <a:t> se </a:t>
            </a:r>
            <a:r>
              <a:rPr lang="en-US" dirty="0" err="1" smtClean="0"/>
              <a:t>consideran</a:t>
            </a:r>
            <a:r>
              <a:rPr lang="en-US" dirty="0" smtClean="0"/>
              <a:t> </a:t>
            </a:r>
            <a:r>
              <a:rPr lang="en-US" dirty="0" err="1" smtClean="0"/>
              <a:t>importantes</a:t>
            </a:r>
            <a:r>
              <a:rPr lang="en-US" dirty="0" smtClean="0"/>
              <a:t> para </a:t>
            </a:r>
            <a:r>
              <a:rPr lang="en-US" dirty="0" err="1" smtClean="0"/>
              <a:t>identificación</a:t>
            </a:r>
            <a:endParaRPr lang="en-US" dirty="0" smtClean="0"/>
          </a:p>
          <a:p>
            <a:pPr lvl="1" eaLnBrk="1" hangingPunct="1">
              <a:buFont typeface="Arial" panose="020B0604020202020204" pitchFamily="34" charset="0"/>
              <a:buChar char="•"/>
            </a:pPr>
            <a:r>
              <a:rPr lang="en-US" dirty="0" err="1" smtClean="0">
                <a:sym typeface="Wingdings" pitchFamily="2" charset="2"/>
              </a:rPr>
              <a:t>cuando</a:t>
            </a:r>
            <a:r>
              <a:rPr lang="en-US" dirty="0" smtClean="0">
                <a:sym typeface="Wingdings" pitchFamily="2" charset="2"/>
              </a:rPr>
              <a:t> son </a:t>
            </a:r>
            <a:r>
              <a:rPr lang="en-US" dirty="0" err="1" smtClean="0">
                <a:sym typeface="Wingdings" pitchFamily="2" charset="2"/>
              </a:rPr>
              <a:t>necesarios</a:t>
            </a:r>
            <a:r>
              <a:rPr lang="en-US" dirty="0" smtClean="0">
                <a:sym typeface="Wingdings" pitchFamily="2" charset="2"/>
              </a:rPr>
              <a:t> para resolver un </a:t>
            </a:r>
            <a:r>
              <a:rPr lang="en-US" dirty="0" err="1" smtClean="0">
                <a:sym typeface="Wingdings" pitchFamily="2" charset="2"/>
              </a:rPr>
              <a:t>conflicto</a:t>
            </a:r>
            <a:r>
              <a:rPr lang="en-US" dirty="0" smtClean="0">
                <a:sym typeface="Wingdings" pitchFamily="2" charset="2"/>
              </a:rPr>
              <a:t> entre un </a:t>
            </a:r>
            <a:r>
              <a:rPr lang="en-US" dirty="0" err="1" smtClean="0">
                <a:sym typeface="Wingdings" pitchFamily="2" charset="2"/>
              </a:rPr>
              <a:t>punto</a:t>
            </a:r>
            <a:r>
              <a:rPr lang="en-US" dirty="0" smtClean="0">
                <a:sym typeface="Wingdings" pitchFamily="2" charset="2"/>
              </a:rPr>
              <a:t> de </a:t>
            </a:r>
            <a:r>
              <a:rPr lang="en-US" dirty="0" err="1" smtClean="0">
                <a:sym typeface="Wingdings" pitchFamily="2" charset="2"/>
              </a:rPr>
              <a:t>acceso</a:t>
            </a:r>
            <a:r>
              <a:rPr lang="en-US" dirty="0" smtClean="0">
                <a:sym typeface="Wingdings" pitchFamily="2" charset="2"/>
              </a:rPr>
              <a:t> </a:t>
            </a:r>
            <a:r>
              <a:rPr lang="en-US" dirty="0" err="1" smtClean="0">
                <a:sym typeface="Wingdings" pitchFamily="2" charset="2"/>
              </a:rPr>
              <a:t>autorizado</a:t>
            </a:r>
            <a:r>
              <a:rPr lang="en-US" dirty="0" smtClean="0">
                <a:sym typeface="Wingdings" pitchFamily="2" charset="2"/>
              </a:rPr>
              <a:t> y </a:t>
            </a:r>
            <a:r>
              <a:rPr lang="en-US" dirty="0" err="1" smtClean="0">
                <a:sym typeface="Wingdings" pitchFamily="2" charset="2"/>
              </a:rPr>
              <a:t>otro</a:t>
            </a:r>
            <a:endParaRPr lang="en-US" dirty="0" smtClean="0"/>
          </a:p>
          <a:p>
            <a:pPr lvl="1" eaLnBrk="1" hangingPunct="1">
              <a:buFont typeface="Arial" panose="020B0604020202020204" pitchFamily="34" charset="0"/>
              <a:buChar char="•"/>
            </a:pPr>
            <a:r>
              <a:rPr lang="en-US" dirty="0" err="1" smtClean="0"/>
              <a:t>cuando</a:t>
            </a:r>
            <a:r>
              <a:rPr lang="en-US" dirty="0" smtClean="0"/>
              <a:t> son </a:t>
            </a:r>
            <a:r>
              <a:rPr lang="en-US" dirty="0" err="1" smtClean="0"/>
              <a:t>necesarios</a:t>
            </a:r>
            <a:r>
              <a:rPr lang="en-US" dirty="0" smtClean="0"/>
              <a:t> para resolver un </a:t>
            </a:r>
            <a:r>
              <a:rPr lang="en-US" dirty="0" err="1" smtClean="0"/>
              <a:t>conflicto</a:t>
            </a:r>
            <a:r>
              <a:rPr lang="en-US" dirty="0" smtClean="0"/>
              <a:t> con </a:t>
            </a:r>
            <a:r>
              <a:rPr lang="en-US" dirty="0" err="1" smtClean="0"/>
              <a:t>otros</a:t>
            </a:r>
            <a:r>
              <a:rPr lang="en-US" dirty="0" smtClean="0"/>
              <a:t> </a:t>
            </a:r>
            <a:r>
              <a:rPr lang="en-US" dirty="0" err="1" smtClean="0"/>
              <a:t>puntos</a:t>
            </a:r>
            <a:r>
              <a:rPr lang="en-US" dirty="0" smtClean="0"/>
              <a:t> de </a:t>
            </a:r>
            <a:r>
              <a:rPr lang="en-US" dirty="0" err="1" smtClean="0"/>
              <a:t>acceso</a:t>
            </a:r>
            <a:r>
              <a:rPr lang="en-US" dirty="0" smtClean="0"/>
              <a:t> de </a:t>
            </a:r>
            <a:r>
              <a:rPr lang="en-US" dirty="0" err="1" smtClean="0"/>
              <a:t>variante</a:t>
            </a:r>
            <a:r>
              <a:rPr lang="en-US" dirty="0" smtClean="0"/>
              <a:t> en el </a:t>
            </a:r>
            <a:r>
              <a:rPr lang="en-US" dirty="0" err="1" smtClean="0"/>
              <a:t>mismo</a:t>
            </a:r>
            <a:r>
              <a:rPr lang="en-US" dirty="0" smtClean="0"/>
              <a:t> </a:t>
            </a:r>
            <a:r>
              <a:rPr lang="en-US" dirty="0" err="1" smtClean="0"/>
              <a:t>registro</a:t>
            </a: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1"/>
          <p:cNvSpPr>
            <a:spLocks noGrp="1"/>
          </p:cNvSpPr>
          <p:nvPr>
            <p:ph type="title"/>
          </p:nvPr>
        </p:nvSpPr>
        <p:spPr/>
        <p:txBody>
          <a:bodyPr/>
          <a:lstStyle/>
          <a:p>
            <a:pPr eaLnBrk="1" hangingPunct="1"/>
            <a:r>
              <a:rPr lang="en-US" dirty="0" err="1" smtClean="0"/>
              <a:t>Adiciones</a:t>
            </a:r>
            <a:r>
              <a:rPr lang="en-US" dirty="0" smtClean="0"/>
              <a:t> a la </a:t>
            </a:r>
            <a:r>
              <a:rPr lang="en-US" dirty="0" err="1" smtClean="0"/>
              <a:t>Variante</a:t>
            </a:r>
            <a:r>
              <a:rPr lang="en-US" dirty="0" smtClean="0"/>
              <a:t> del </a:t>
            </a:r>
            <a:r>
              <a:rPr lang="en-US" dirty="0" err="1" smtClean="0"/>
              <a:t>Nombre</a:t>
            </a:r>
            <a:endParaRPr lang="en-US" dirty="0" smtClean="0"/>
          </a:p>
        </p:txBody>
      </p:sp>
      <p:sp>
        <p:nvSpPr>
          <p:cNvPr id="3" name="Content Placeholder 2"/>
          <p:cNvSpPr>
            <a:spLocks noGrp="1"/>
          </p:cNvSpPr>
          <p:nvPr>
            <p:ph idx="1"/>
          </p:nvPr>
        </p:nvSpPr>
        <p:spPr>
          <a:xfrm>
            <a:off x="457200" y="1600200"/>
            <a:ext cx="8229600" cy="4756150"/>
          </a:xfrm>
        </p:spPr>
        <p:txBody>
          <a:bodyPr rtlCol="0">
            <a:normAutofit fontScale="92500" lnSpcReduction="20000"/>
          </a:bodyPr>
          <a:lstStyle/>
          <a:p>
            <a:pPr marL="0" indent="0" eaLnBrk="1" fontAlgn="auto" hangingPunct="1">
              <a:spcAft>
                <a:spcPts val="0"/>
              </a:spcAft>
              <a:buFont typeface="Arial" pitchFamily="34" charset="0"/>
              <a:buNone/>
              <a:defRPr/>
            </a:pPr>
            <a:r>
              <a:rPr lang="en-US" dirty="0"/>
              <a:t>010	     </a:t>
            </a:r>
            <a:r>
              <a:rPr lang="en-US" dirty="0" smtClean="0"/>
              <a:t> no2006019422</a:t>
            </a:r>
            <a:endParaRPr lang="en-US" dirty="0"/>
          </a:p>
          <a:p>
            <a:pPr marL="0" indent="0" eaLnBrk="1" fontAlgn="auto" hangingPunct="1">
              <a:spcAft>
                <a:spcPts val="0"/>
              </a:spcAft>
              <a:buFont typeface="Arial" pitchFamily="34" charset="0"/>
              <a:buNone/>
              <a:defRPr/>
            </a:pPr>
            <a:r>
              <a:rPr lang="en-US" dirty="0" smtClean="0"/>
              <a:t>100 1_    Hayward</a:t>
            </a:r>
            <a:r>
              <a:rPr lang="en-US" dirty="0"/>
              <a:t>, William </a:t>
            </a:r>
            <a:r>
              <a:rPr lang="en-US" dirty="0" smtClean="0"/>
              <a:t>$q </a:t>
            </a:r>
            <a:r>
              <a:rPr lang="en-US" dirty="0"/>
              <a:t>(William L.)</a:t>
            </a:r>
          </a:p>
          <a:p>
            <a:pPr marL="0" indent="0" eaLnBrk="1" fontAlgn="auto" hangingPunct="1">
              <a:spcAft>
                <a:spcPts val="0"/>
              </a:spcAft>
              <a:buFont typeface="Arial" pitchFamily="34" charset="0"/>
              <a:buNone/>
              <a:defRPr/>
            </a:pPr>
            <a:r>
              <a:rPr lang="en-US" dirty="0" smtClean="0"/>
              <a:t>400 1_    Hayward</a:t>
            </a:r>
            <a:r>
              <a:rPr lang="en-US" dirty="0"/>
              <a:t>, Bill, </a:t>
            </a:r>
            <a:r>
              <a:rPr lang="en-US" dirty="0" smtClean="0"/>
              <a:t>$d </a:t>
            </a:r>
            <a:r>
              <a:rPr lang="en-US" dirty="0"/>
              <a:t>1941-2008</a:t>
            </a:r>
          </a:p>
          <a:p>
            <a:pPr marL="0" indent="0" eaLnBrk="1" fontAlgn="auto" hangingPunct="1">
              <a:spcAft>
                <a:spcPts val="0"/>
              </a:spcAft>
              <a:buFont typeface="Arial" pitchFamily="34" charset="0"/>
              <a:buNone/>
              <a:defRPr/>
            </a:pPr>
            <a:r>
              <a:rPr lang="en-US" sz="3000" i="1" dirty="0" smtClean="0">
                <a:solidFill>
                  <a:srgbClr val="00B050"/>
                </a:solidFill>
              </a:rPr>
              <a:t>(</a:t>
            </a:r>
            <a:r>
              <a:rPr lang="en-US" sz="3000" i="1" dirty="0" err="1" smtClean="0">
                <a:solidFill>
                  <a:srgbClr val="00B050"/>
                </a:solidFill>
              </a:rPr>
              <a:t>fechas</a:t>
            </a:r>
            <a:r>
              <a:rPr lang="en-US" sz="3000" i="1" dirty="0" smtClean="0">
                <a:solidFill>
                  <a:srgbClr val="00B050"/>
                </a:solidFill>
              </a:rPr>
              <a:t> </a:t>
            </a:r>
            <a:r>
              <a:rPr lang="en-US" sz="3000" i="1" dirty="0" err="1" smtClean="0">
                <a:solidFill>
                  <a:srgbClr val="00B050"/>
                </a:solidFill>
              </a:rPr>
              <a:t>añadidas</a:t>
            </a:r>
            <a:r>
              <a:rPr lang="en-US" sz="3000" i="1" dirty="0" smtClean="0">
                <a:solidFill>
                  <a:srgbClr val="00B050"/>
                </a:solidFill>
              </a:rPr>
              <a:t> </a:t>
            </a:r>
            <a:r>
              <a:rPr lang="en-US" sz="3000" i="1" dirty="0" err="1" smtClean="0">
                <a:solidFill>
                  <a:srgbClr val="00B050"/>
                </a:solidFill>
              </a:rPr>
              <a:t>para</a:t>
            </a:r>
            <a:r>
              <a:rPr lang="en-US" sz="3000" i="1" dirty="0" smtClean="0">
                <a:solidFill>
                  <a:srgbClr val="00B050"/>
                </a:solidFill>
              </a:rPr>
              <a:t> resolver un </a:t>
            </a:r>
            <a:r>
              <a:rPr lang="en-US" sz="3000" i="1" dirty="0" err="1" smtClean="0">
                <a:solidFill>
                  <a:srgbClr val="00B050"/>
                </a:solidFill>
              </a:rPr>
              <a:t>conflicto</a:t>
            </a:r>
            <a:r>
              <a:rPr lang="en-US" sz="3000" i="1" dirty="0" smtClean="0">
                <a:solidFill>
                  <a:srgbClr val="00B050"/>
                </a:solidFill>
              </a:rPr>
              <a:t> entre un </a:t>
            </a:r>
            <a:r>
              <a:rPr lang="en-US" sz="3000" i="1" dirty="0" err="1" smtClean="0">
                <a:solidFill>
                  <a:srgbClr val="00B050"/>
                </a:solidFill>
              </a:rPr>
              <a:t>punto</a:t>
            </a:r>
            <a:r>
              <a:rPr lang="en-US" sz="3000" i="1" dirty="0" smtClean="0">
                <a:solidFill>
                  <a:srgbClr val="00B050"/>
                </a:solidFill>
              </a:rPr>
              <a:t> de </a:t>
            </a:r>
            <a:r>
              <a:rPr lang="en-US" sz="3000" i="1" dirty="0" err="1" smtClean="0">
                <a:solidFill>
                  <a:srgbClr val="00B050"/>
                </a:solidFill>
              </a:rPr>
              <a:t>acceso</a:t>
            </a:r>
            <a:r>
              <a:rPr lang="en-US" sz="3000" i="1" dirty="0" smtClean="0">
                <a:solidFill>
                  <a:srgbClr val="00B050"/>
                </a:solidFill>
              </a:rPr>
              <a:t> </a:t>
            </a:r>
            <a:r>
              <a:rPr lang="en-US" sz="3000" i="1" dirty="0" err="1" smtClean="0">
                <a:solidFill>
                  <a:srgbClr val="00B050"/>
                </a:solidFill>
              </a:rPr>
              <a:t>autorizado</a:t>
            </a:r>
            <a:r>
              <a:rPr lang="en-US" sz="3000" i="1" dirty="0" smtClean="0">
                <a:solidFill>
                  <a:srgbClr val="00B050"/>
                </a:solidFill>
              </a:rPr>
              <a:t> y </a:t>
            </a:r>
            <a:r>
              <a:rPr lang="en-US" sz="3000" i="1" dirty="0" err="1" smtClean="0">
                <a:solidFill>
                  <a:srgbClr val="00B050"/>
                </a:solidFill>
              </a:rPr>
              <a:t>otro</a:t>
            </a:r>
            <a:r>
              <a:rPr lang="en-US" sz="3000" i="1" dirty="0" smtClean="0">
                <a:solidFill>
                  <a:srgbClr val="00B050"/>
                </a:solidFill>
              </a:rPr>
              <a:t>)</a:t>
            </a:r>
          </a:p>
          <a:p>
            <a:pPr marL="0" indent="0" eaLnBrk="1" fontAlgn="auto" hangingPunct="1">
              <a:spcAft>
                <a:spcPts val="0"/>
              </a:spcAft>
              <a:buFont typeface="Arial" pitchFamily="34" charset="0"/>
              <a:buNone/>
              <a:defRPr/>
            </a:pPr>
            <a:r>
              <a:rPr lang="en-US" dirty="0" smtClean="0"/>
              <a:t>010</a:t>
            </a:r>
            <a:r>
              <a:rPr lang="en-US" dirty="0"/>
              <a:t>	     nr2006006389</a:t>
            </a:r>
            <a:endParaRPr lang="en-US" dirty="0" smtClean="0"/>
          </a:p>
          <a:p>
            <a:pPr marL="0" indent="0" eaLnBrk="1" fontAlgn="auto" hangingPunct="1">
              <a:spcAft>
                <a:spcPts val="0"/>
              </a:spcAft>
              <a:buFont typeface="Arial" pitchFamily="34" charset="0"/>
              <a:buNone/>
              <a:defRPr/>
            </a:pPr>
            <a:r>
              <a:rPr lang="en-US" dirty="0" smtClean="0"/>
              <a:t>100 1_    </a:t>
            </a:r>
            <a:r>
              <a:rPr lang="en-US" dirty="0" err="1"/>
              <a:t>Cerioni</a:t>
            </a:r>
            <a:r>
              <a:rPr lang="en-US" dirty="0"/>
              <a:t>, Giorgio</a:t>
            </a:r>
            <a:endParaRPr lang="en-US" dirty="0" smtClean="0"/>
          </a:p>
          <a:p>
            <a:pPr marL="514350" indent="-514350" eaLnBrk="1" fontAlgn="auto" hangingPunct="1">
              <a:spcAft>
                <a:spcPts val="0"/>
              </a:spcAft>
              <a:buFont typeface="Arial" pitchFamily="34" charset="0"/>
              <a:buAutoNum type="arabicPlain" startAt="400"/>
              <a:defRPr/>
            </a:pPr>
            <a:r>
              <a:rPr lang="en-US" dirty="0" smtClean="0"/>
              <a:t> 1</a:t>
            </a:r>
            <a:r>
              <a:rPr lang="en-US" dirty="0"/>
              <a:t>_ </a:t>
            </a:r>
            <a:r>
              <a:rPr lang="en-US" dirty="0" smtClean="0"/>
              <a:t>   Greenwood, George </a:t>
            </a:r>
            <a:r>
              <a:rPr lang="en-US" dirty="0"/>
              <a:t>$c </a:t>
            </a:r>
            <a:r>
              <a:rPr lang="en-US" dirty="0" smtClean="0"/>
              <a:t>(Actor)</a:t>
            </a:r>
          </a:p>
          <a:p>
            <a:pPr marL="0" indent="0" eaLnBrk="1" fontAlgn="auto" hangingPunct="1">
              <a:spcAft>
                <a:spcPts val="0"/>
              </a:spcAft>
              <a:buFont typeface="Arial" pitchFamily="34" charset="0"/>
              <a:buNone/>
              <a:defRPr/>
            </a:pPr>
            <a:r>
              <a:rPr lang="en-US" sz="3000" i="1" dirty="0" smtClean="0">
                <a:solidFill>
                  <a:srgbClr val="00B050"/>
                </a:solidFill>
              </a:rPr>
              <a:t>(</a:t>
            </a:r>
            <a:r>
              <a:rPr lang="en-US" sz="3000" i="1" dirty="0" err="1" smtClean="0">
                <a:solidFill>
                  <a:srgbClr val="00B050"/>
                </a:solidFill>
              </a:rPr>
              <a:t>ocupación</a:t>
            </a:r>
            <a:r>
              <a:rPr lang="en-US" sz="3000" i="1" dirty="0" smtClean="0">
                <a:solidFill>
                  <a:srgbClr val="00B050"/>
                </a:solidFill>
              </a:rPr>
              <a:t>/</a:t>
            </a:r>
            <a:r>
              <a:rPr lang="en-US" sz="3000" i="1" dirty="0" err="1" smtClean="0">
                <a:solidFill>
                  <a:srgbClr val="00B050"/>
                </a:solidFill>
              </a:rPr>
              <a:t>profesión</a:t>
            </a:r>
            <a:r>
              <a:rPr lang="en-US" sz="3000" i="1" dirty="0" smtClean="0">
                <a:solidFill>
                  <a:srgbClr val="00B050"/>
                </a:solidFill>
              </a:rPr>
              <a:t> </a:t>
            </a:r>
            <a:r>
              <a:rPr lang="en-US" sz="3000" i="1" dirty="0" err="1" smtClean="0">
                <a:solidFill>
                  <a:srgbClr val="00B050"/>
                </a:solidFill>
              </a:rPr>
              <a:t>añadida</a:t>
            </a:r>
            <a:r>
              <a:rPr lang="en-US" sz="3000" i="1" dirty="0" smtClean="0">
                <a:solidFill>
                  <a:srgbClr val="00B050"/>
                </a:solidFill>
              </a:rPr>
              <a:t> </a:t>
            </a:r>
            <a:r>
              <a:rPr lang="en-US" sz="3000" i="1" dirty="0" err="1" smtClean="0">
                <a:solidFill>
                  <a:srgbClr val="00B050"/>
                </a:solidFill>
              </a:rPr>
              <a:t>para</a:t>
            </a:r>
            <a:r>
              <a:rPr lang="en-US" sz="3000" i="1" dirty="0" smtClean="0">
                <a:solidFill>
                  <a:srgbClr val="00B050"/>
                </a:solidFill>
              </a:rPr>
              <a:t> resolver un </a:t>
            </a:r>
            <a:r>
              <a:rPr lang="en-US" sz="3000" i="1" dirty="0" err="1" smtClean="0">
                <a:solidFill>
                  <a:srgbClr val="00B050"/>
                </a:solidFill>
              </a:rPr>
              <a:t>conflicto</a:t>
            </a:r>
            <a:r>
              <a:rPr lang="en-US" sz="3000" i="1" dirty="0" smtClean="0">
                <a:solidFill>
                  <a:srgbClr val="00B050"/>
                </a:solidFill>
              </a:rPr>
              <a:t> con un </a:t>
            </a:r>
            <a:r>
              <a:rPr lang="en-US" sz="3000" i="1" dirty="0" err="1" smtClean="0">
                <a:solidFill>
                  <a:srgbClr val="00B050"/>
                </a:solidFill>
              </a:rPr>
              <a:t>punto</a:t>
            </a:r>
            <a:r>
              <a:rPr lang="en-US" sz="3000" i="1" dirty="0" smtClean="0">
                <a:solidFill>
                  <a:srgbClr val="00B050"/>
                </a:solidFill>
              </a:rPr>
              <a:t> de </a:t>
            </a:r>
            <a:r>
              <a:rPr lang="en-US" sz="3000" i="1" dirty="0" err="1" smtClean="0">
                <a:solidFill>
                  <a:srgbClr val="00B050"/>
                </a:solidFill>
              </a:rPr>
              <a:t>acceso</a:t>
            </a:r>
            <a:r>
              <a:rPr lang="en-US" sz="3000" i="1" dirty="0" smtClean="0">
                <a:solidFill>
                  <a:srgbClr val="00B050"/>
                </a:solidFill>
              </a:rPr>
              <a:t> </a:t>
            </a:r>
            <a:r>
              <a:rPr lang="en-US" sz="3000" i="1" dirty="0" err="1" smtClean="0">
                <a:solidFill>
                  <a:srgbClr val="00B050"/>
                </a:solidFill>
              </a:rPr>
              <a:t>autorizado</a:t>
            </a:r>
            <a:r>
              <a:rPr lang="en-US" sz="3000" i="1" dirty="0" smtClean="0">
                <a:solidFill>
                  <a:srgbClr val="00B050"/>
                </a:solidFill>
              </a:rPr>
              <a:t> en </a:t>
            </a:r>
            <a:r>
              <a:rPr lang="en-US" sz="3000" i="1" dirty="0" err="1" smtClean="0">
                <a:solidFill>
                  <a:srgbClr val="00B050"/>
                </a:solidFill>
              </a:rPr>
              <a:t>otro</a:t>
            </a:r>
            <a:r>
              <a:rPr lang="en-US" sz="3000" i="1" dirty="0" smtClean="0">
                <a:solidFill>
                  <a:srgbClr val="00B050"/>
                </a:solidFill>
              </a:rPr>
              <a:t> </a:t>
            </a:r>
            <a:r>
              <a:rPr lang="en-US" sz="3000" i="1" dirty="0" err="1" smtClean="0">
                <a:solidFill>
                  <a:srgbClr val="00B050"/>
                </a:solidFill>
              </a:rPr>
              <a:t>registro</a:t>
            </a:r>
            <a:r>
              <a:rPr lang="en-US" sz="3000" i="1" dirty="0" smtClean="0">
                <a:solidFill>
                  <a:srgbClr val="00B050"/>
                </a:solidFill>
              </a:rPr>
              <a:t>)</a:t>
            </a:r>
            <a:endParaRPr lang="en-US" dirty="0">
              <a:solidFill>
                <a:srgbClr val="00B050"/>
              </a:solidFill>
            </a:endParaRPr>
          </a:p>
        </p:txBody>
      </p:sp>
      <p:sp>
        <p:nvSpPr>
          <p:cNvPr id="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p:txBody>
          <a:bodyPr/>
          <a:lstStyle/>
          <a:p>
            <a:pPr eaLnBrk="1" hangingPunct="1"/>
            <a:r>
              <a:rPr lang="en-US" dirty="0" err="1" smtClean="0">
                <a:solidFill>
                  <a:srgbClr val="7030A0"/>
                </a:solidFill>
              </a:rPr>
              <a:t>Ejercicio</a:t>
            </a:r>
            <a:r>
              <a:rPr lang="en-US" dirty="0" smtClean="0">
                <a:solidFill>
                  <a:srgbClr val="7030A0"/>
                </a:solidFill>
              </a:rPr>
              <a:t> 6</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err="1" smtClean="0"/>
              <a:t>Construya</a:t>
            </a:r>
            <a:r>
              <a:rPr lang="en-US" dirty="0" smtClean="0"/>
              <a:t> el </a:t>
            </a:r>
            <a:r>
              <a:rPr lang="en-US" dirty="0" err="1" smtClean="0"/>
              <a:t>punto</a:t>
            </a:r>
            <a:r>
              <a:rPr lang="en-US" dirty="0" smtClean="0"/>
              <a:t> de </a:t>
            </a:r>
            <a:r>
              <a:rPr lang="en-US" dirty="0" err="1" smtClean="0"/>
              <a:t>acceso</a:t>
            </a:r>
            <a:r>
              <a:rPr lang="en-US" dirty="0" smtClean="0"/>
              <a:t> </a:t>
            </a:r>
            <a:r>
              <a:rPr lang="en-US" dirty="0" err="1" smtClean="0"/>
              <a:t>autorizado</a:t>
            </a:r>
            <a:r>
              <a:rPr lang="en-US" dirty="0" smtClean="0"/>
              <a:t> de Octavio Paz y los </a:t>
            </a:r>
            <a:r>
              <a:rPr lang="en-US" dirty="0" err="1" smtClean="0"/>
              <a:t>puntos</a:t>
            </a:r>
            <a:r>
              <a:rPr lang="en-US" dirty="0" smtClean="0"/>
              <a:t> de </a:t>
            </a:r>
            <a:r>
              <a:rPr lang="en-US" dirty="0" err="1" smtClean="0"/>
              <a:t>acceso</a:t>
            </a:r>
            <a:r>
              <a:rPr lang="en-US" dirty="0" smtClean="0"/>
              <a:t> de </a:t>
            </a:r>
            <a:r>
              <a:rPr lang="en-US" dirty="0" err="1" smtClean="0"/>
              <a:t>variantes</a:t>
            </a:r>
            <a:endParaRPr lang="en-US" dirty="0" smtClean="0"/>
          </a:p>
          <a:p>
            <a:pPr eaLnBrk="1" fontAlgn="auto" hangingPunct="1">
              <a:spcAft>
                <a:spcPts val="0"/>
              </a:spcAft>
              <a:buFont typeface="Arial" pitchFamily="34" charset="0"/>
              <a:buChar char="•"/>
              <a:defRPr/>
            </a:pPr>
            <a:r>
              <a:rPr lang="en-US" dirty="0" err="1" smtClean="0"/>
              <a:t>Registre</a:t>
            </a:r>
            <a:r>
              <a:rPr lang="en-US" dirty="0" smtClean="0"/>
              <a:t> </a:t>
            </a:r>
            <a:r>
              <a:rPr lang="en-US" dirty="0" err="1" smtClean="0"/>
              <a:t>las</a:t>
            </a:r>
            <a:r>
              <a:rPr lang="en-US" dirty="0" smtClean="0"/>
              <a:t> </a:t>
            </a:r>
            <a:r>
              <a:rPr lang="en-US" dirty="0" err="1" smtClean="0"/>
              <a:t>fuentes</a:t>
            </a:r>
            <a:r>
              <a:rPr lang="en-US" dirty="0" smtClean="0"/>
              <a:t> </a:t>
            </a:r>
            <a:r>
              <a:rPr lang="en-US" dirty="0" err="1" smtClean="0"/>
              <a:t>consultadas</a:t>
            </a:r>
            <a:r>
              <a:rPr lang="en-US" dirty="0" smtClean="0"/>
              <a:t> en </a:t>
            </a:r>
            <a:r>
              <a:rPr lang="en-US" dirty="0" err="1" smtClean="0"/>
              <a:t>su</a:t>
            </a:r>
            <a:r>
              <a:rPr lang="en-US" dirty="0" smtClean="0"/>
              <a:t> </a:t>
            </a:r>
            <a:r>
              <a:rPr lang="en-US" dirty="0" err="1" smtClean="0"/>
              <a:t>hoja</a:t>
            </a:r>
            <a:r>
              <a:rPr lang="en-US" dirty="0" smtClean="0"/>
              <a:t> de </a:t>
            </a:r>
            <a:r>
              <a:rPr lang="en-US" dirty="0" err="1" smtClean="0"/>
              <a:t>trabajo</a:t>
            </a:r>
            <a:endParaRPr lang="en-US" dirty="0" smtClean="0"/>
          </a:p>
          <a:p>
            <a:pPr eaLnBrk="1" fontAlgn="auto" hangingPunct="1">
              <a:spcAft>
                <a:spcPts val="0"/>
              </a:spcAft>
              <a:buFont typeface="Arial" pitchFamily="34" charset="0"/>
              <a:buChar char="•"/>
              <a:defRPr/>
            </a:pPr>
            <a:r>
              <a:rPr lang="en-US" dirty="0" err="1" smtClean="0"/>
              <a:t>Registre</a:t>
            </a:r>
            <a:r>
              <a:rPr lang="en-US" dirty="0" smtClean="0"/>
              <a:t> </a:t>
            </a:r>
            <a:r>
              <a:rPr lang="en-US" dirty="0" err="1" smtClean="0"/>
              <a:t>cualquier</a:t>
            </a:r>
            <a:r>
              <a:rPr lang="en-US" dirty="0" smtClean="0"/>
              <a:t> </a:t>
            </a:r>
            <a:r>
              <a:rPr lang="en-US" dirty="0" err="1" smtClean="0"/>
              <a:t>otra</a:t>
            </a:r>
            <a:r>
              <a:rPr lang="en-US" dirty="0" smtClean="0"/>
              <a:t> </a:t>
            </a:r>
            <a:r>
              <a:rPr lang="en-US" dirty="0" err="1" smtClean="0"/>
              <a:t>información</a:t>
            </a:r>
            <a:r>
              <a:rPr lang="en-US" dirty="0" smtClean="0"/>
              <a:t> </a:t>
            </a:r>
            <a:r>
              <a:rPr lang="en-US" dirty="0" err="1" smtClean="0"/>
              <a:t>disponible</a:t>
            </a:r>
            <a:r>
              <a:rPr lang="en-US" dirty="0" smtClean="0"/>
              <a:t> en los </a:t>
            </a:r>
            <a:r>
              <a:rPr lang="en-US" dirty="0" err="1" smtClean="0"/>
              <a:t>campos</a:t>
            </a:r>
            <a:r>
              <a:rPr lang="en-US" dirty="0" smtClean="0"/>
              <a:t> </a:t>
            </a:r>
            <a:r>
              <a:rPr lang="en-US" dirty="0" err="1" smtClean="0"/>
              <a:t>apropiados</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p:txBody>
          <a:bodyPr/>
          <a:lstStyle/>
          <a:p>
            <a:pPr eaLnBrk="1" hangingPunct="1"/>
            <a:r>
              <a:rPr lang="en-US" dirty="0" smtClean="0"/>
              <a:t>¿</a:t>
            </a:r>
            <a:r>
              <a:rPr lang="en-US" dirty="0" err="1" smtClean="0"/>
              <a:t>Nombre</a:t>
            </a:r>
            <a:r>
              <a:rPr lang="en-US" dirty="0" smtClean="0"/>
              <a:t> </a:t>
            </a:r>
            <a:r>
              <a:rPr lang="en-US" dirty="0" err="1" smtClean="0"/>
              <a:t>preferido</a:t>
            </a:r>
            <a:r>
              <a:rPr lang="en-US" dirty="0" smtClean="0"/>
              <a:t>?</a:t>
            </a:r>
          </a:p>
        </p:txBody>
      </p:sp>
      <p:pic>
        <p:nvPicPr>
          <p:cNvPr id="159746" name="Content Placeholder 4"/>
          <p:cNvPicPr>
            <a:picLocks noGrp="1" noChangeAspect="1"/>
          </p:cNvPicPr>
          <p:nvPr>
            <p:ph idx="1"/>
          </p:nvPr>
        </p:nvPicPr>
        <p:blipFill>
          <a:blip r:embed="rId3"/>
          <a:srcRect/>
          <a:stretch>
            <a:fillRect/>
          </a:stretch>
        </p:blipFill>
        <p:spPr>
          <a:xfrm>
            <a:off x="2114550" y="1676400"/>
            <a:ext cx="2457450" cy="4432300"/>
          </a:xfrm>
        </p:spPr>
      </p:pic>
      <p:pic>
        <p:nvPicPr>
          <p:cNvPr id="159747" name="Picture 5"/>
          <p:cNvPicPr>
            <a:picLocks noChangeAspect="1"/>
          </p:cNvPicPr>
          <p:nvPr/>
        </p:nvPicPr>
        <p:blipFill>
          <a:blip r:embed="rId4"/>
          <a:srcRect/>
          <a:stretch>
            <a:fillRect/>
          </a:stretch>
        </p:blipFill>
        <p:spPr bwMode="auto">
          <a:xfrm>
            <a:off x="4495800" y="2060575"/>
            <a:ext cx="2657475" cy="4291013"/>
          </a:xfrm>
          <a:prstGeom prst="rect">
            <a:avLst/>
          </a:prstGeom>
          <a:noFill/>
          <a:ln w="9525">
            <a:noFill/>
            <a:miter lim="800000"/>
            <a:headEnd/>
            <a:tailEnd/>
          </a:ln>
        </p:spPr>
      </p:pic>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3" name="Picture 1"/>
          <p:cNvPicPr>
            <a:picLocks noChangeAspect="1"/>
          </p:cNvPicPr>
          <p:nvPr/>
        </p:nvPicPr>
        <p:blipFill>
          <a:blip r:embed="rId3"/>
          <a:srcRect l="1453" t="17664" r="2919" b="3938"/>
          <a:stretch>
            <a:fillRect/>
          </a:stretch>
        </p:blipFill>
        <p:spPr bwMode="auto">
          <a:xfrm>
            <a:off x="228600" y="849313"/>
            <a:ext cx="8763000" cy="5399087"/>
          </a:xfrm>
          <a:prstGeom prst="rect">
            <a:avLst/>
          </a:prstGeom>
          <a:noFill/>
          <a:ln w="9525">
            <a:noFill/>
            <a:miter lim="800000"/>
            <a:headEnd/>
            <a:tailEnd/>
          </a:ln>
        </p:spPr>
      </p:pic>
      <p:sp>
        <p:nvSpPr>
          <p:cNvPr id="5" name="Title 4"/>
          <p:cNvSpPr>
            <a:spLocks noGrp="1"/>
          </p:cNvSpPr>
          <p:nvPr>
            <p:ph type="title"/>
          </p:nvPr>
        </p:nvSpPr>
        <p:spPr>
          <a:xfrm>
            <a:off x="495300" y="163513"/>
            <a:ext cx="8229600" cy="685800"/>
          </a:xfrm>
        </p:spPr>
        <p:txBody>
          <a:bodyPr rtlCol="0">
            <a:normAutofit fontScale="90000"/>
          </a:bodyPr>
          <a:lstStyle/>
          <a:p>
            <a:pPr eaLnBrk="1" fontAlgn="auto" hangingPunct="1">
              <a:spcAft>
                <a:spcPts val="0"/>
              </a:spcAft>
              <a:defRPr/>
            </a:pPr>
            <a:r>
              <a:rPr lang="en-US" dirty="0" err="1" smtClean="0">
                <a:solidFill>
                  <a:srgbClr val="7030A0"/>
                </a:solidFill>
              </a:rPr>
              <a:t>Ejercicio</a:t>
            </a:r>
            <a:r>
              <a:rPr lang="en-US" dirty="0" smtClean="0">
                <a:solidFill>
                  <a:srgbClr val="7030A0"/>
                </a:solidFill>
              </a:rPr>
              <a:t> 6</a:t>
            </a:r>
            <a:endParaRPr lang="en-US" dirty="0">
              <a:solidFill>
                <a:srgbClr val="7030A0"/>
              </a:solidFill>
            </a:endParaRP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le 1"/>
          <p:cNvSpPr>
            <a:spLocks noGrp="1"/>
          </p:cNvSpPr>
          <p:nvPr>
            <p:ph type="ctrTitle" idx="4294967295"/>
          </p:nvPr>
        </p:nvSpPr>
        <p:spPr>
          <a:xfrm>
            <a:off x="990600" y="2130425"/>
            <a:ext cx="6781800" cy="1908175"/>
          </a:xfrm>
        </p:spPr>
        <p:txBody>
          <a:bodyPr/>
          <a:lstStyle/>
          <a:p>
            <a:pPr eaLnBrk="1" hangingPunct="1"/>
            <a:r>
              <a:rPr lang="en-US" dirty="0" err="1" smtClean="0"/>
              <a:t>Relaciones</a:t>
            </a:r>
            <a:endParaRPr lang="en-US" dirty="0" smtClean="0"/>
          </a:p>
        </p:txBody>
      </p:sp>
      <p:sp>
        <p:nvSpPr>
          <p:cNvPr id="5"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Title 1"/>
          <p:cNvSpPr>
            <a:spLocks noGrp="1"/>
          </p:cNvSpPr>
          <p:nvPr>
            <p:ph type="title"/>
          </p:nvPr>
        </p:nvSpPr>
        <p:spPr>
          <a:xfrm>
            <a:off x="457200" y="381000"/>
            <a:ext cx="3008313" cy="1054100"/>
          </a:xfrm>
        </p:spPr>
        <p:txBody>
          <a:bodyPr/>
          <a:lstStyle/>
          <a:p>
            <a:pPr eaLnBrk="1" hangingPunct="1"/>
            <a:endParaRPr lang="en-US" smtClean="0"/>
          </a:p>
        </p:txBody>
      </p:sp>
      <p:sp>
        <p:nvSpPr>
          <p:cNvPr id="3" name="Content Placeholder 2"/>
          <p:cNvSpPr>
            <a:spLocks noGrp="1"/>
          </p:cNvSpPr>
          <p:nvPr>
            <p:ph idx="1"/>
          </p:nvPr>
        </p:nvSpPr>
        <p:spPr>
          <a:xfrm>
            <a:off x="3575050" y="273050"/>
            <a:ext cx="5111750" cy="5899150"/>
          </a:xfrm>
        </p:spPr>
        <p:txBody>
          <a:bodyPr rtlCol="0">
            <a:normAutofit fontScale="85000" lnSpcReduction="10000"/>
          </a:bodyPr>
          <a:lstStyle/>
          <a:p>
            <a:pPr marL="0" indent="0" algn="ctr" eaLnBrk="1" fontAlgn="auto" hangingPunct="1">
              <a:spcAft>
                <a:spcPts val="0"/>
              </a:spcAft>
              <a:buFont typeface="Arial" pitchFamily="34" charset="0"/>
              <a:buNone/>
              <a:defRPr/>
            </a:pPr>
            <a:r>
              <a:rPr lang="en-US" sz="3800" b="1" dirty="0" err="1" smtClean="0"/>
              <a:t>Relaciones</a:t>
            </a:r>
            <a:r>
              <a:rPr lang="en-US" sz="3800" b="1" dirty="0" smtClean="0"/>
              <a:t> en </a:t>
            </a:r>
            <a:r>
              <a:rPr lang="en-US" sz="3800" b="1" dirty="0"/>
              <a:t>RDA</a:t>
            </a:r>
            <a:r>
              <a:rPr lang="en-US" sz="3800" dirty="0"/>
              <a:t> </a:t>
            </a:r>
            <a:r>
              <a:rPr lang="en-US" b="1" dirty="0"/>
              <a:t>	</a:t>
            </a:r>
            <a:endParaRPr lang="en-US" b="1" dirty="0" smtClean="0"/>
          </a:p>
          <a:p>
            <a:pPr marL="0" indent="0" eaLnBrk="1" fontAlgn="auto" hangingPunct="1">
              <a:spcAft>
                <a:spcPts val="0"/>
              </a:spcAft>
              <a:buFont typeface="Arial" pitchFamily="34" charset="0"/>
              <a:buNone/>
              <a:defRPr/>
            </a:pPr>
            <a:endParaRPr lang="en-US" b="1" dirty="0"/>
          </a:p>
          <a:p>
            <a:pPr eaLnBrk="1" fontAlgn="auto" hangingPunct="1">
              <a:spcAft>
                <a:spcPts val="0"/>
              </a:spcAft>
              <a:buFont typeface="Arial" pitchFamily="34" charset="0"/>
              <a:buChar char="•"/>
              <a:defRPr/>
            </a:pPr>
            <a:r>
              <a:rPr lang="en-US" dirty="0" err="1" smtClean="0"/>
              <a:t>Capítulos</a:t>
            </a:r>
            <a:r>
              <a:rPr lang="en-US" dirty="0" smtClean="0"/>
              <a:t> </a:t>
            </a:r>
            <a:r>
              <a:rPr lang="en-US" dirty="0"/>
              <a:t>18-22, </a:t>
            </a:r>
            <a:r>
              <a:rPr lang="en-US" dirty="0" err="1" smtClean="0"/>
              <a:t>Apéndice</a:t>
            </a:r>
            <a:r>
              <a:rPr lang="en-US" dirty="0" smtClean="0"/>
              <a:t> I</a:t>
            </a:r>
          </a:p>
          <a:p>
            <a:pPr lvl="1" eaLnBrk="1" fontAlgn="auto" hangingPunct="1">
              <a:spcAft>
                <a:spcPts val="0"/>
              </a:spcAft>
              <a:buFont typeface="Arial" pitchFamily="34" charset="0"/>
              <a:buChar char="–"/>
              <a:defRPr/>
            </a:pPr>
            <a:r>
              <a:rPr lang="en-US" dirty="0" smtClean="0"/>
              <a:t>Recursos y personas, </a:t>
            </a:r>
            <a:r>
              <a:rPr lang="en-US" dirty="0" err="1" smtClean="0"/>
              <a:t>familias</a:t>
            </a:r>
            <a:r>
              <a:rPr lang="en-US" dirty="0" smtClean="0"/>
              <a:t> y </a:t>
            </a:r>
            <a:r>
              <a:rPr lang="en-US" dirty="0" err="1" smtClean="0"/>
              <a:t>entidades</a:t>
            </a:r>
            <a:r>
              <a:rPr lang="en-US" dirty="0" smtClean="0"/>
              <a:t> </a:t>
            </a:r>
            <a:r>
              <a:rPr lang="en-US" dirty="0" err="1" smtClean="0"/>
              <a:t>corporativas</a:t>
            </a:r>
            <a:r>
              <a:rPr lang="en-US" dirty="0" smtClean="0"/>
              <a:t> </a:t>
            </a:r>
            <a:r>
              <a:rPr lang="en-US" dirty="0" err="1" smtClean="0"/>
              <a:t>asociadas</a:t>
            </a:r>
            <a:endParaRPr lang="en-US" dirty="0" smtClean="0"/>
          </a:p>
          <a:p>
            <a:pPr eaLnBrk="1" fontAlgn="auto" hangingPunct="1">
              <a:spcAft>
                <a:spcPts val="0"/>
              </a:spcAft>
              <a:buFont typeface="Arial" pitchFamily="34" charset="0"/>
              <a:buChar char="•"/>
              <a:defRPr/>
            </a:pPr>
            <a:r>
              <a:rPr lang="en-US" dirty="0" err="1" smtClean="0"/>
              <a:t>Capítulos</a:t>
            </a:r>
            <a:r>
              <a:rPr lang="en-US" dirty="0" smtClean="0"/>
              <a:t> </a:t>
            </a:r>
            <a:r>
              <a:rPr lang="en-US" dirty="0"/>
              <a:t>24-28, </a:t>
            </a:r>
            <a:r>
              <a:rPr lang="en-US" dirty="0" err="1" smtClean="0"/>
              <a:t>Apéndice</a:t>
            </a:r>
            <a:r>
              <a:rPr lang="en-US" dirty="0" smtClean="0"/>
              <a:t> J</a:t>
            </a:r>
          </a:p>
          <a:p>
            <a:pPr lvl="1" eaLnBrk="1" fontAlgn="auto" hangingPunct="1">
              <a:spcAft>
                <a:spcPts val="0"/>
              </a:spcAft>
              <a:buFont typeface="Arial" pitchFamily="34" charset="0"/>
              <a:buChar char="–"/>
              <a:defRPr/>
            </a:pPr>
            <a:r>
              <a:rPr lang="en-US" dirty="0" smtClean="0"/>
              <a:t>Entre recursos (</a:t>
            </a:r>
            <a:r>
              <a:rPr lang="en-US" dirty="0" err="1" smtClean="0"/>
              <a:t>obras</a:t>
            </a:r>
            <a:r>
              <a:rPr lang="en-US" dirty="0" smtClean="0"/>
              <a:t>, </a:t>
            </a:r>
            <a:r>
              <a:rPr lang="en-US" dirty="0" err="1" smtClean="0"/>
              <a:t>expresiones</a:t>
            </a:r>
            <a:r>
              <a:rPr lang="en-US" dirty="0"/>
              <a:t>, </a:t>
            </a:r>
            <a:r>
              <a:rPr lang="en-US" dirty="0" err="1" smtClean="0"/>
              <a:t>manifestaciones</a:t>
            </a:r>
            <a:r>
              <a:rPr lang="en-US" dirty="0"/>
              <a:t>, items</a:t>
            </a:r>
            <a:r>
              <a:rPr lang="en-US" dirty="0" smtClean="0"/>
              <a:t>)</a:t>
            </a:r>
            <a:endParaRPr lang="en-US" dirty="0"/>
          </a:p>
          <a:p>
            <a:pPr eaLnBrk="1" fontAlgn="auto" hangingPunct="1">
              <a:spcAft>
                <a:spcPts val="0"/>
              </a:spcAft>
              <a:buFont typeface="Arial" pitchFamily="34" charset="0"/>
              <a:buChar char="•"/>
              <a:defRPr/>
            </a:pPr>
            <a:r>
              <a:rPr lang="en-US" dirty="0" err="1" smtClean="0"/>
              <a:t>Capítulos</a:t>
            </a:r>
            <a:r>
              <a:rPr lang="en-US" dirty="0" smtClean="0"/>
              <a:t> </a:t>
            </a:r>
            <a:r>
              <a:rPr lang="en-US" dirty="0"/>
              <a:t>29-32, </a:t>
            </a:r>
            <a:r>
              <a:rPr lang="en-US" dirty="0" err="1" smtClean="0"/>
              <a:t>Apéndice</a:t>
            </a:r>
            <a:r>
              <a:rPr lang="en-US" dirty="0" smtClean="0"/>
              <a:t> K</a:t>
            </a:r>
          </a:p>
          <a:p>
            <a:pPr lvl="1" eaLnBrk="1" fontAlgn="auto" hangingPunct="1">
              <a:spcAft>
                <a:spcPts val="0"/>
              </a:spcAft>
              <a:buFont typeface="Arial" pitchFamily="34" charset="0"/>
              <a:buChar char="–"/>
              <a:defRPr/>
            </a:pPr>
            <a:r>
              <a:rPr lang="en-US" dirty="0" smtClean="0"/>
              <a:t>Entre personas</a:t>
            </a:r>
            <a:r>
              <a:rPr lang="en-US" dirty="0"/>
              <a:t>, </a:t>
            </a:r>
            <a:r>
              <a:rPr lang="en-US" dirty="0" err="1" smtClean="0"/>
              <a:t>familias</a:t>
            </a:r>
            <a:r>
              <a:rPr lang="en-US" dirty="0"/>
              <a:t>, </a:t>
            </a:r>
            <a:r>
              <a:rPr lang="en-US" dirty="0" err="1" smtClean="0"/>
              <a:t>entidades</a:t>
            </a:r>
            <a:r>
              <a:rPr lang="en-US" dirty="0" smtClean="0"/>
              <a:t> </a:t>
            </a:r>
            <a:r>
              <a:rPr lang="en-US" dirty="0" err="1" smtClean="0"/>
              <a:t>corporativas</a:t>
            </a:r>
            <a:endParaRPr lang="en-US" dirty="0"/>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r>
              <a:rPr lang="en-US" dirty="0" smtClean="0"/>
              <a:t>	</a:t>
            </a:r>
            <a:r>
              <a:rPr lang="en-US" dirty="0"/>
              <a:t>	</a:t>
            </a:r>
            <a:endParaRPr lang="en-US" dirty="0" smtClean="0"/>
          </a:p>
          <a:p>
            <a:pPr marL="0" indent="0" algn="ctr"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165891" name="Text Placeholder 3"/>
          <p:cNvSpPr>
            <a:spLocks noGrp="1"/>
          </p:cNvSpPr>
          <p:nvPr>
            <p:ph type="body" sz="half" idx="2"/>
          </p:nvPr>
        </p:nvSpPr>
        <p:spPr>
          <a:xfrm>
            <a:off x="457200" y="1447800"/>
            <a:ext cx="3008313" cy="4164013"/>
          </a:xfrm>
        </p:spPr>
        <p:txBody>
          <a:bodyPr/>
          <a:lstStyle/>
          <a:p>
            <a:pPr eaLnBrk="1" hangingPunct="1"/>
            <a:endParaRPr lang="en-US" smtClean="0"/>
          </a:p>
        </p:txBody>
      </p:sp>
      <p:pic>
        <p:nvPicPr>
          <p:cNvPr id="165892" name="Picture 3"/>
          <p:cNvPicPr>
            <a:picLocks noChangeAspect="1" noChangeArrowheads="1"/>
          </p:cNvPicPr>
          <p:nvPr/>
        </p:nvPicPr>
        <p:blipFill>
          <a:blip r:embed="rId3"/>
          <a:srcRect t="75603" b="15218"/>
          <a:stretch>
            <a:fillRect/>
          </a:stretch>
        </p:blipFill>
        <p:spPr bwMode="auto">
          <a:xfrm>
            <a:off x="479425" y="5280025"/>
            <a:ext cx="3025775" cy="663575"/>
          </a:xfrm>
          <a:prstGeom prst="rect">
            <a:avLst/>
          </a:prstGeom>
          <a:noFill/>
          <a:ln w="9525">
            <a:noFill/>
            <a:miter lim="800000"/>
            <a:headEnd/>
            <a:tailEnd/>
          </a:ln>
        </p:spPr>
      </p:pic>
      <p:pic>
        <p:nvPicPr>
          <p:cNvPr id="165893" name="Picture 4"/>
          <p:cNvPicPr>
            <a:picLocks noChangeAspect="1" noChangeArrowheads="1"/>
          </p:cNvPicPr>
          <p:nvPr/>
        </p:nvPicPr>
        <p:blipFill>
          <a:blip r:embed="rId4"/>
          <a:srcRect t="10765" b="7880"/>
          <a:stretch>
            <a:fillRect/>
          </a:stretch>
        </p:blipFill>
        <p:spPr bwMode="auto">
          <a:xfrm>
            <a:off x="479425" y="381000"/>
            <a:ext cx="3025775" cy="4572000"/>
          </a:xfrm>
          <a:prstGeom prst="rect">
            <a:avLst/>
          </a:prstGeom>
          <a:noFill/>
          <a:ln w="9525">
            <a:noFill/>
            <a:miter lim="800000"/>
            <a:headEnd/>
            <a:tailEnd/>
          </a:ln>
        </p:spPr>
      </p:pic>
      <p:sp>
        <p:nvSpPr>
          <p:cNvPr id="8" name="Oval 7"/>
          <p:cNvSpPr/>
          <p:nvPr/>
        </p:nvSpPr>
        <p:spPr>
          <a:xfrm>
            <a:off x="3614738" y="3718763"/>
            <a:ext cx="4614862" cy="15986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Relaciones</a:t>
            </a:r>
            <a:r>
              <a:rPr lang="en-US" dirty="0" smtClean="0"/>
              <a:t> entre Personas</a:t>
            </a:r>
            <a:r>
              <a:rPr lang="en-US" dirty="0"/>
              <a:t>, </a:t>
            </a:r>
            <a:r>
              <a:rPr lang="en-US" dirty="0" err="1" smtClean="0"/>
              <a:t>Familias</a:t>
            </a:r>
            <a:r>
              <a:rPr lang="en-US" dirty="0"/>
              <a:t>, </a:t>
            </a:r>
            <a:r>
              <a:rPr lang="en-US" dirty="0" smtClean="0"/>
              <a:t>y </a:t>
            </a:r>
            <a:r>
              <a:rPr lang="en-US" dirty="0" err="1" smtClean="0"/>
              <a:t>Entidades</a:t>
            </a:r>
            <a:r>
              <a:rPr lang="en-US" dirty="0" smtClean="0"/>
              <a:t> </a:t>
            </a:r>
            <a:r>
              <a:rPr lang="en-US" dirty="0" err="1" smtClean="0"/>
              <a:t>Corporativas</a:t>
            </a:r>
            <a:endParaRPr lang="en-US" dirty="0"/>
          </a:p>
        </p:txBody>
      </p:sp>
      <p:sp>
        <p:nvSpPr>
          <p:cNvPr id="167938" name="Content Placeholder 2"/>
          <p:cNvSpPr>
            <a:spLocks noGrp="1"/>
          </p:cNvSpPr>
          <p:nvPr>
            <p:ph idx="1"/>
          </p:nvPr>
        </p:nvSpPr>
        <p:spPr/>
        <p:txBody>
          <a:bodyPr/>
          <a:lstStyle/>
          <a:p>
            <a:pPr eaLnBrk="1" hangingPunct="1"/>
            <a:endParaRPr lang="en-US" dirty="0" smtClean="0"/>
          </a:p>
          <a:p>
            <a:pPr eaLnBrk="1" hangingPunct="1"/>
            <a:r>
              <a:rPr lang="en-US" dirty="0" err="1" smtClean="0"/>
              <a:t>Designadores</a:t>
            </a:r>
            <a:r>
              <a:rPr lang="en-US" dirty="0" smtClean="0"/>
              <a:t> de </a:t>
            </a:r>
            <a:r>
              <a:rPr lang="en-US" dirty="0" err="1" smtClean="0"/>
              <a:t>Relación</a:t>
            </a:r>
            <a:endParaRPr lang="en-US" dirty="0" smtClean="0"/>
          </a:p>
          <a:p>
            <a:pPr marL="457200" lvl="1" indent="0" eaLnBrk="1" hangingPunct="1">
              <a:buFont typeface="Arial" charset="0"/>
              <a:buNone/>
            </a:pPr>
            <a:r>
              <a:rPr lang="en-US" dirty="0" smtClean="0">
                <a:sym typeface="Wingdings" pitchFamily="2" charset="2"/>
              </a:rPr>
              <a:t> </a:t>
            </a:r>
            <a:r>
              <a:rPr lang="en-US" dirty="0" err="1" smtClean="0"/>
              <a:t>Utilice</a:t>
            </a:r>
            <a:r>
              <a:rPr lang="en-US" dirty="0" smtClean="0"/>
              <a:t> en los </a:t>
            </a:r>
            <a:r>
              <a:rPr lang="en-US" dirty="0" err="1" smtClean="0"/>
              <a:t>RANs</a:t>
            </a:r>
            <a:r>
              <a:rPr lang="en-US" dirty="0" smtClean="0"/>
              <a:t> </a:t>
            </a:r>
            <a:r>
              <a:rPr lang="en-US" dirty="0" err="1" smtClean="0"/>
              <a:t>términos</a:t>
            </a:r>
            <a:r>
              <a:rPr lang="en-US" dirty="0" smtClean="0"/>
              <a:t> del </a:t>
            </a:r>
            <a:r>
              <a:rPr lang="en-US" dirty="0" err="1" smtClean="0"/>
              <a:t>Apéndice</a:t>
            </a:r>
            <a:r>
              <a:rPr lang="en-US" dirty="0" smtClean="0"/>
              <a:t> K </a:t>
            </a:r>
          </a:p>
          <a:p>
            <a:pPr lvl="2" eaLnBrk="1" hangingPunct="1"/>
            <a:r>
              <a:rPr lang="en-US" sz="2800" dirty="0" err="1" smtClean="0"/>
              <a:t>para</a:t>
            </a:r>
            <a:r>
              <a:rPr lang="en-US" sz="2800" dirty="0" smtClean="0"/>
              <a:t> </a:t>
            </a:r>
            <a:r>
              <a:rPr lang="en-US" sz="2800" dirty="0" err="1" smtClean="0"/>
              <a:t>Relacionar</a:t>
            </a:r>
            <a:r>
              <a:rPr lang="en-US" sz="2800" dirty="0" smtClean="0"/>
              <a:t> Personas con </a:t>
            </a:r>
            <a:r>
              <a:rPr lang="en-US" sz="2800" dirty="0" err="1" smtClean="0"/>
              <a:t>Otras</a:t>
            </a:r>
            <a:r>
              <a:rPr lang="en-US" sz="2800" dirty="0" smtClean="0"/>
              <a:t> Personas (</a:t>
            </a:r>
            <a:r>
              <a:rPr lang="en-US" sz="2800" dirty="0" err="1" smtClean="0"/>
              <a:t>Apéndice</a:t>
            </a:r>
            <a:r>
              <a:rPr lang="en-US" sz="2800" dirty="0" smtClean="0"/>
              <a:t> K.2.1)</a:t>
            </a:r>
          </a:p>
          <a:p>
            <a:pPr lvl="2" eaLnBrk="1" hangingPunct="1"/>
            <a:r>
              <a:rPr lang="en-US" sz="2800" dirty="0" err="1" smtClean="0"/>
              <a:t>para</a:t>
            </a:r>
            <a:r>
              <a:rPr lang="en-US" sz="2800" dirty="0" smtClean="0"/>
              <a:t> </a:t>
            </a:r>
            <a:r>
              <a:rPr lang="en-US" sz="2800" dirty="0" err="1" smtClean="0"/>
              <a:t>Relacionar</a:t>
            </a:r>
            <a:r>
              <a:rPr lang="en-US" sz="2800" dirty="0" smtClean="0"/>
              <a:t> </a:t>
            </a:r>
            <a:r>
              <a:rPr lang="en-US" sz="2800" dirty="0" err="1" smtClean="0"/>
              <a:t>Familias</a:t>
            </a:r>
            <a:r>
              <a:rPr lang="en-US" sz="2800" dirty="0" smtClean="0"/>
              <a:t> con Personas (</a:t>
            </a:r>
            <a:r>
              <a:rPr lang="en-US" sz="2800" dirty="0" err="1" smtClean="0"/>
              <a:t>Apéndice</a:t>
            </a:r>
            <a:r>
              <a:rPr lang="en-US" sz="2800" dirty="0" smtClean="0"/>
              <a:t> K.3.1)</a:t>
            </a:r>
          </a:p>
          <a:p>
            <a:pPr lvl="2" eaLnBrk="1" hangingPunct="1"/>
            <a:r>
              <a:rPr lang="en-US" sz="2800" dirty="0" err="1" smtClean="0"/>
              <a:t>para</a:t>
            </a:r>
            <a:r>
              <a:rPr lang="en-US" sz="2800" dirty="0" smtClean="0"/>
              <a:t> </a:t>
            </a:r>
            <a:r>
              <a:rPr lang="en-US" sz="2800" dirty="0" err="1" smtClean="0"/>
              <a:t>Relacionar</a:t>
            </a:r>
            <a:r>
              <a:rPr lang="en-US" sz="2800" dirty="0" smtClean="0"/>
              <a:t> </a:t>
            </a:r>
            <a:r>
              <a:rPr lang="en-US" sz="2800" dirty="0" err="1" smtClean="0"/>
              <a:t>Entidades</a:t>
            </a:r>
            <a:r>
              <a:rPr lang="en-US" sz="2800" dirty="0" smtClean="0"/>
              <a:t> </a:t>
            </a:r>
            <a:r>
              <a:rPr lang="en-US" sz="2800" dirty="0" err="1" smtClean="0"/>
              <a:t>Corporativas</a:t>
            </a:r>
            <a:r>
              <a:rPr lang="en-US" sz="2800" dirty="0" smtClean="0"/>
              <a:t> con  Personas (</a:t>
            </a:r>
            <a:r>
              <a:rPr lang="en-US" sz="2800" dirty="0" err="1" smtClean="0"/>
              <a:t>Apéndice</a:t>
            </a:r>
            <a:r>
              <a:rPr lang="en-US" sz="2800" dirty="0" smtClean="0"/>
              <a:t> K.4.1)</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p:txBody>
          <a:bodyPr/>
          <a:lstStyle/>
          <a:p>
            <a:pPr eaLnBrk="1" hangingPunct="1"/>
            <a:r>
              <a:rPr lang="en-US" sz="4000" dirty="0" err="1" smtClean="0"/>
              <a:t>Designadores</a:t>
            </a:r>
            <a:r>
              <a:rPr lang="en-US" sz="4000" dirty="0" smtClean="0"/>
              <a:t> de </a:t>
            </a:r>
            <a:r>
              <a:rPr lang="en-US" sz="4000" dirty="0" err="1" smtClean="0"/>
              <a:t>Relación</a:t>
            </a:r>
            <a:endParaRPr lang="en-US" sz="4000" dirty="0" smtClean="0"/>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dirty="0" err="1" smtClean="0"/>
              <a:t>Práctica</a:t>
            </a:r>
            <a:r>
              <a:rPr lang="en-US" dirty="0" smtClean="0"/>
              <a:t> del PCC (LC-PCC </a:t>
            </a:r>
            <a:r>
              <a:rPr lang="en-US" dirty="0"/>
              <a:t>PS </a:t>
            </a:r>
            <a:r>
              <a:rPr lang="en-US" dirty="0" smtClean="0"/>
              <a:t>del K.1)</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err="1" smtClean="0"/>
              <a:t>Registrelos</a:t>
            </a:r>
            <a:r>
              <a:rPr lang="en-US" dirty="0" smtClean="0"/>
              <a:t>  en </a:t>
            </a:r>
            <a:r>
              <a:rPr lang="en-US" dirty="0" err="1" smtClean="0"/>
              <a:t>campos</a:t>
            </a:r>
            <a:r>
              <a:rPr lang="en-US" dirty="0" smtClean="0"/>
              <a:t> 5XX</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err="1" smtClean="0"/>
              <a:t>Utilice</a:t>
            </a:r>
            <a:r>
              <a:rPr lang="en-US" dirty="0" smtClean="0"/>
              <a:t> el </a:t>
            </a:r>
            <a:r>
              <a:rPr lang="en-US" dirty="0" err="1" smtClean="0"/>
              <a:t>subcampo</a:t>
            </a:r>
            <a:r>
              <a:rPr lang="en-US" dirty="0" smtClean="0"/>
              <a:t> $</a:t>
            </a:r>
            <a:r>
              <a:rPr lang="en-US" dirty="0" err="1"/>
              <a:t>i</a:t>
            </a:r>
            <a:r>
              <a:rPr lang="en-US" dirty="0"/>
              <a:t> </a:t>
            </a:r>
            <a:r>
              <a:rPr lang="en-US" dirty="0" err="1" smtClean="0"/>
              <a:t>para</a:t>
            </a:r>
            <a:r>
              <a:rPr lang="en-US" dirty="0" smtClean="0"/>
              <a:t> el </a:t>
            </a:r>
            <a:r>
              <a:rPr lang="en-US" dirty="0" err="1" smtClean="0"/>
              <a:t>designador</a:t>
            </a:r>
            <a:r>
              <a:rPr lang="en-US" dirty="0" smtClean="0"/>
              <a:t> de </a:t>
            </a:r>
            <a:r>
              <a:rPr lang="en-US" dirty="0" err="1" smtClean="0"/>
              <a:t>relación</a:t>
            </a:r>
            <a:r>
              <a:rPr lang="en-US" dirty="0" smtClean="0"/>
              <a:t> y el </a:t>
            </a:r>
            <a:r>
              <a:rPr lang="en-US" dirty="0" err="1" smtClean="0"/>
              <a:t>subcampo</a:t>
            </a:r>
            <a:r>
              <a:rPr lang="en-US" dirty="0" smtClean="0"/>
              <a:t> $</a:t>
            </a:r>
            <a:r>
              <a:rPr lang="en-US" dirty="0"/>
              <a:t>w </a:t>
            </a:r>
            <a:r>
              <a:rPr lang="en-US" dirty="0" smtClean="0"/>
              <a:t>con valor “r</a:t>
            </a:r>
            <a:r>
              <a:rPr lang="en-US" dirty="0"/>
              <a:t>” </a:t>
            </a:r>
            <a:r>
              <a:rPr lang="en-US" dirty="0" err="1" smtClean="0"/>
              <a:t>como</a:t>
            </a:r>
            <a:r>
              <a:rPr lang="en-US" dirty="0" smtClean="0"/>
              <a:t> el primer </a:t>
            </a:r>
            <a:r>
              <a:rPr lang="en-US" dirty="0" err="1" smtClean="0"/>
              <a:t>subcampo</a:t>
            </a:r>
            <a:r>
              <a:rPr lang="en-US" dirty="0" smtClean="0"/>
              <a:t>*</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err="1" smtClean="0">
                <a:sym typeface="Wingdings" panose="05000000000000000000" pitchFamily="2" charset="2"/>
              </a:rPr>
              <a:t>Utilice</a:t>
            </a:r>
            <a:r>
              <a:rPr lang="en-US" dirty="0" smtClean="0">
                <a:sym typeface="Wingdings" panose="05000000000000000000" pitchFamily="2" charset="2"/>
              </a:rPr>
              <a:t> </a:t>
            </a:r>
            <a:r>
              <a:rPr lang="en-US" dirty="0" err="1" smtClean="0">
                <a:sym typeface="Wingdings" panose="05000000000000000000" pitchFamily="2" charset="2"/>
              </a:rPr>
              <a:t>mayúscula</a:t>
            </a:r>
            <a:r>
              <a:rPr lang="en-US" dirty="0" smtClean="0">
                <a:sym typeface="Wingdings" panose="05000000000000000000" pitchFamily="2" charset="2"/>
              </a:rPr>
              <a:t> en la </a:t>
            </a:r>
            <a:r>
              <a:rPr lang="en-US" dirty="0" err="1" smtClean="0">
                <a:sym typeface="Wingdings" panose="05000000000000000000" pitchFamily="2" charset="2"/>
              </a:rPr>
              <a:t>primera</a:t>
            </a:r>
            <a:r>
              <a:rPr lang="en-US" dirty="0" smtClean="0">
                <a:sym typeface="Wingdings" panose="05000000000000000000" pitchFamily="2" charset="2"/>
              </a:rPr>
              <a:t> </a:t>
            </a:r>
            <a:r>
              <a:rPr lang="en-US" dirty="0" err="1" smtClean="0">
                <a:sym typeface="Wingdings" panose="05000000000000000000" pitchFamily="2" charset="2"/>
              </a:rPr>
              <a:t>letra</a:t>
            </a:r>
            <a:r>
              <a:rPr lang="en-US" dirty="0" smtClean="0">
                <a:sym typeface="Wingdings" panose="05000000000000000000" pitchFamily="2" charset="2"/>
              </a:rPr>
              <a:t> del </a:t>
            </a:r>
            <a:r>
              <a:rPr lang="en-US" dirty="0" err="1" smtClean="0">
                <a:sym typeface="Wingdings" panose="05000000000000000000" pitchFamily="2" charset="2"/>
              </a:rPr>
              <a:t>designador</a:t>
            </a:r>
            <a:r>
              <a:rPr lang="en-US" dirty="0" smtClean="0">
                <a:sym typeface="Wingdings" panose="05000000000000000000" pitchFamily="2" charset="2"/>
              </a:rPr>
              <a:t> y </a:t>
            </a:r>
            <a:r>
              <a:rPr lang="en-US" dirty="0" err="1" smtClean="0">
                <a:sym typeface="Wingdings" panose="05000000000000000000" pitchFamily="2" charset="2"/>
              </a:rPr>
              <a:t>termine</a:t>
            </a:r>
            <a:r>
              <a:rPr lang="en-US" dirty="0" smtClean="0">
                <a:sym typeface="Wingdings" panose="05000000000000000000" pitchFamily="2" charset="2"/>
              </a:rPr>
              <a:t> el </a:t>
            </a:r>
            <a:r>
              <a:rPr lang="en-US" dirty="0" err="1" smtClean="0">
                <a:sym typeface="Wingdings" panose="05000000000000000000" pitchFamily="2" charset="2"/>
              </a:rPr>
              <a:t>subcampo</a:t>
            </a:r>
            <a:r>
              <a:rPr lang="en-US" dirty="0" smtClean="0">
                <a:sym typeface="Wingdings" panose="05000000000000000000" pitchFamily="2" charset="2"/>
              </a:rPr>
              <a:t> </a:t>
            </a:r>
            <a:r>
              <a:rPr lang="en-US" dirty="0" smtClean="0"/>
              <a:t>$</a:t>
            </a:r>
            <a:r>
              <a:rPr lang="en-US" dirty="0" err="1"/>
              <a:t>i</a:t>
            </a:r>
            <a:r>
              <a:rPr lang="en-US" dirty="0"/>
              <a:t> </a:t>
            </a:r>
            <a:r>
              <a:rPr lang="en-US" dirty="0" smtClean="0"/>
              <a:t>con dos </a:t>
            </a:r>
            <a:r>
              <a:rPr lang="en-US" dirty="0" err="1" smtClean="0"/>
              <a:t>puntos</a:t>
            </a:r>
            <a:r>
              <a:rPr lang="en-US" dirty="0" smtClean="0"/>
              <a:t> ( : )</a:t>
            </a:r>
          </a:p>
          <a:p>
            <a:pPr marL="457200" lvl="1" indent="0" eaLnBrk="1" fontAlgn="auto" hangingPunct="1">
              <a:spcAft>
                <a:spcPts val="0"/>
              </a:spcAft>
              <a:buFont typeface="Arial" pitchFamily="34" charset="0"/>
              <a:buNone/>
              <a:defRPr/>
            </a:pPr>
            <a:endParaRPr lang="en-US" dirty="0" smtClean="0"/>
          </a:p>
          <a:p>
            <a:pPr marL="457200" lvl="1" indent="0" eaLnBrk="1" fontAlgn="auto" hangingPunct="1">
              <a:spcAft>
                <a:spcPts val="0"/>
              </a:spcAft>
              <a:buFont typeface="Arial" pitchFamily="34" charset="0"/>
              <a:buNone/>
              <a:defRPr/>
            </a:pPr>
            <a:r>
              <a:rPr lang="en-US" dirty="0" smtClean="0"/>
              <a:t>* </a:t>
            </a:r>
            <a:r>
              <a:rPr lang="en-US" i="1" dirty="0" smtClean="0"/>
              <a:t>En OCLC el </a:t>
            </a:r>
            <a:r>
              <a:rPr lang="en-US" i="1" dirty="0" err="1" smtClean="0"/>
              <a:t>subcampo</a:t>
            </a:r>
            <a:r>
              <a:rPr lang="en-US" i="1" dirty="0" smtClean="0"/>
              <a:t> $w </a:t>
            </a:r>
            <a:r>
              <a:rPr lang="en-US" i="1" dirty="0"/>
              <a:t>r </a:t>
            </a:r>
            <a:r>
              <a:rPr lang="en-US" i="1" dirty="0" smtClean="0"/>
              <a:t>se </a:t>
            </a:r>
            <a:r>
              <a:rPr lang="en-US" i="1" dirty="0" err="1" smtClean="0"/>
              <a:t>despliega</a:t>
            </a:r>
            <a:r>
              <a:rPr lang="en-US" i="1" dirty="0" smtClean="0"/>
              <a:t> al final del campo</a:t>
            </a:r>
            <a:endParaRPr lang="en-US" dirty="0"/>
          </a:p>
          <a:p>
            <a:pPr marL="457200" lvl="1" indent="0" eaLnBrk="1" fontAlgn="auto" hangingPunct="1">
              <a:spcAft>
                <a:spcPts val="0"/>
              </a:spcAft>
              <a:buFont typeface="Arial" pitchFamily="34" charset="0"/>
              <a:buNone/>
              <a:defRPr/>
            </a:pPr>
            <a:endParaRPr lang="en-US" i="1" dirty="0" smtClean="0"/>
          </a:p>
          <a:p>
            <a:pPr marL="0" indent="0" eaLnBrk="1" fontAlgn="auto" hangingPunct="1">
              <a:spcAft>
                <a:spcPts val="0"/>
              </a:spcAft>
              <a:buFont typeface="Arial" pitchFamily="34" charset="0"/>
              <a:buNone/>
              <a:defRPr/>
            </a:pP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p:txBody>
          <a:bodyPr/>
          <a:lstStyle/>
          <a:p>
            <a:pPr eaLnBrk="1" hangingPunct="1"/>
            <a:r>
              <a:rPr lang="en-US" sz="4000" dirty="0" err="1" smtClean="0"/>
              <a:t>Entidades</a:t>
            </a:r>
            <a:r>
              <a:rPr lang="en-US" sz="4000" dirty="0" smtClean="0"/>
              <a:t> </a:t>
            </a:r>
            <a:r>
              <a:rPr lang="en-US" sz="4000" dirty="0" err="1" smtClean="0"/>
              <a:t>Corporativas</a:t>
            </a:r>
            <a:r>
              <a:rPr lang="en-US" sz="4000" dirty="0" smtClean="0"/>
              <a:t> </a:t>
            </a:r>
            <a:r>
              <a:rPr lang="en-US" sz="4000" dirty="0" err="1" smtClean="0"/>
              <a:t>Relacionadas</a:t>
            </a:r>
            <a:r>
              <a:rPr lang="en-US" sz="4000" dirty="0" smtClean="0"/>
              <a:t> (RDA 32)</a:t>
            </a:r>
          </a:p>
        </p:txBody>
      </p:sp>
      <p:sp>
        <p:nvSpPr>
          <p:cNvPr id="172034" name="Content Placeholder 2"/>
          <p:cNvSpPr>
            <a:spLocks noGrp="1"/>
          </p:cNvSpPr>
          <p:nvPr>
            <p:ph idx="1"/>
          </p:nvPr>
        </p:nvSpPr>
        <p:spPr>
          <a:xfrm>
            <a:off x="304800" y="1600200"/>
            <a:ext cx="8534400" cy="4525963"/>
          </a:xfrm>
        </p:spPr>
        <p:txBody>
          <a:bodyPr/>
          <a:lstStyle/>
          <a:p>
            <a:pPr marL="0" indent="0" eaLnBrk="1" hangingPunct="1">
              <a:buNone/>
            </a:pPr>
            <a:r>
              <a:rPr lang="en-US" dirty="0" smtClean="0"/>
              <a:t>100 1 _ 	Zuckerberg, Mark, $d  1984-</a:t>
            </a:r>
          </a:p>
          <a:p>
            <a:pPr marL="0" indent="0" eaLnBrk="1" hangingPunct="1">
              <a:buNone/>
            </a:pPr>
            <a:r>
              <a:rPr lang="en-US" dirty="0" smtClean="0"/>
              <a:t>510 2 _ 	$</a:t>
            </a:r>
            <a:r>
              <a:rPr lang="en-US" dirty="0" err="1" smtClean="0"/>
              <a:t>i</a:t>
            </a:r>
            <a:r>
              <a:rPr lang="en-US" dirty="0" smtClean="0"/>
              <a:t> Founded corporate 	body: $a 				Facebook (Firm) $w r </a:t>
            </a:r>
          </a:p>
          <a:p>
            <a:pPr marL="0" indent="0" eaLnBrk="1" hangingPunct="1">
              <a:buNone/>
            </a:pPr>
            <a:r>
              <a:rPr lang="en-US" dirty="0" smtClean="0"/>
              <a:t>	</a:t>
            </a:r>
          </a:p>
          <a:p>
            <a:pPr marL="0" indent="0" eaLnBrk="1" hangingPunct="1">
              <a:buNone/>
            </a:pPr>
            <a:r>
              <a:rPr lang="en-US" dirty="0" smtClean="0"/>
              <a:t>100 1 _ 	 Andre 3000, $d 1975- 	</a:t>
            </a:r>
          </a:p>
          <a:p>
            <a:pPr marL="0" indent="0" eaLnBrk="1" hangingPunct="1">
              <a:buNone/>
            </a:pPr>
            <a:r>
              <a:rPr lang="en-US" dirty="0" smtClean="0"/>
              <a:t>510 2 _ 	$</a:t>
            </a:r>
            <a:r>
              <a:rPr lang="en-US" dirty="0" err="1" smtClean="0"/>
              <a:t>i</a:t>
            </a:r>
            <a:r>
              <a:rPr lang="en-US" dirty="0" smtClean="0"/>
              <a:t> Group member of: $a </a:t>
            </a:r>
            <a:r>
              <a:rPr lang="en-US" dirty="0" err="1" smtClean="0"/>
              <a:t>OutKast</a:t>
            </a:r>
            <a:r>
              <a:rPr lang="en-US" dirty="0" smtClean="0"/>
              <a:t> 				(Musical group) $w r</a:t>
            </a:r>
          </a:p>
          <a:p>
            <a:pPr marL="0" indent="0" eaLnBrk="1" hangingPunct="1">
              <a:buFont typeface="Arial" charset="0"/>
              <a:buNone/>
            </a:pPr>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p:txBody>
          <a:bodyPr/>
          <a:lstStyle/>
          <a:p>
            <a:pPr eaLnBrk="1" hangingPunct="1"/>
            <a:r>
              <a:rPr lang="en-US" sz="4000" dirty="0" err="1" smtClean="0"/>
              <a:t>Familias</a:t>
            </a:r>
            <a:r>
              <a:rPr lang="en-US" sz="4000" dirty="0" smtClean="0"/>
              <a:t> </a:t>
            </a:r>
            <a:r>
              <a:rPr lang="en-US" sz="4000" dirty="0" err="1" smtClean="0"/>
              <a:t>Relacionadas</a:t>
            </a:r>
            <a:r>
              <a:rPr lang="en-US" sz="4000" dirty="0" smtClean="0"/>
              <a:t> (RDA 31)</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n-US" dirty="0" smtClean="0"/>
              <a:t>	</a:t>
            </a:r>
          </a:p>
          <a:p>
            <a:pPr marL="0" indent="0" eaLnBrk="1" fontAlgn="auto" hangingPunct="1">
              <a:spcAft>
                <a:spcPts val="0"/>
              </a:spcAft>
              <a:buFont typeface="Arial" pitchFamily="34" charset="0"/>
              <a:buNone/>
              <a:defRPr/>
            </a:pPr>
            <a:r>
              <a:rPr lang="en-US" dirty="0" smtClean="0"/>
              <a:t>100 1 _ </a:t>
            </a:r>
            <a:r>
              <a:rPr lang="en-US" dirty="0"/>
              <a:t>	</a:t>
            </a:r>
            <a:r>
              <a:rPr lang="en-US" dirty="0" smtClean="0"/>
              <a:t>Nibley</a:t>
            </a:r>
            <a:r>
              <a:rPr lang="en-US" dirty="0"/>
              <a:t>, Hugh, $d 1910-2005</a:t>
            </a:r>
          </a:p>
          <a:p>
            <a:pPr marL="0" indent="0" eaLnBrk="1" fontAlgn="auto" hangingPunct="1">
              <a:spcAft>
                <a:spcPts val="0"/>
              </a:spcAft>
              <a:buFont typeface="Arial" pitchFamily="34" charset="0"/>
              <a:buNone/>
              <a:defRPr/>
            </a:pPr>
            <a:r>
              <a:rPr lang="en-US" dirty="0" smtClean="0"/>
              <a:t>500 3 _ </a:t>
            </a:r>
            <a:r>
              <a:rPr lang="en-US" dirty="0"/>
              <a:t>	</a:t>
            </a:r>
            <a:r>
              <a:rPr lang="en-US" dirty="0" smtClean="0"/>
              <a:t>$</a:t>
            </a:r>
            <a:r>
              <a:rPr lang="en-US" dirty="0"/>
              <a:t>i Descendants: $a Nibley </a:t>
            </a:r>
            <a:r>
              <a:rPr lang="en-US" dirty="0" smtClean="0"/>
              <a:t>				(</a:t>
            </a:r>
            <a:r>
              <a:rPr lang="en-US" dirty="0"/>
              <a:t>Family : $g Nibley, Hugh, </a:t>
            </a:r>
            <a:r>
              <a:rPr lang="en-US" dirty="0" smtClean="0"/>
              <a:t>1910-			2005</a:t>
            </a:r>
            <a:r>
              <a:rPr lang="en-US" dirty="0"/>
              <a:t>) $ w </a:t>
            </a:r>
            <a:r>
              <a:rPr lang="en-US" dirty="0" smtClean="0"/>
              <a:t>r</a:t>
            </a:r>
            <a:endParaRPr lang="en-US" dirty="0"/>
          </a:p>
          <a:p>
            <a:pPr eaLnBrk="1" fontAlgn="auto" hangingPunct="1">
              <a:spcAft>
                <a:spcPts val="0"/>
              </a:spcAft>
              <a:buFont typeface="Arial" pitchFamily="34" charset="0"/>
              <a:buChar char="•"/>
              <a:defRPr/>
            </a:pP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p:txBody>
          <a:bodyPr/>
          <a:lstStyle/>
          <a:p>
            <a:pPr eaLnBrk="1" hangingPunct="1"/>
            <a:r>
              <a:rPr lang="en-US" dirty="0" smtClean="0"/>
              <a:t>Personas </a:t>
            </a:r>
            <a:r>
              <a:rPr lang="en-US" dirty="0" err="1" smtClean="0"/>
              <a:t>Relacionadas</a:t>
            </a:r>
            <a:r>
              <a:rPr lang="en-US" dirty="0" smtClean="0"/>
              <a:t> (RDA 30)</a:t>
            </a:r>
          </a:p>
        </p:txBody>
      </p:sp>
      <p:pic>
        <p:nvPicPr>
          <p:cNvPr id="176130" name="Content Placeholder 4"/>
          <p:cNvPicPr>
            <a:picLocks noGrp="1" noChangeAspect="1"/>
          </p:cNvPicPr>
          <p:nvPr>
            <p:ph sz="half" idx="1"/>
          </p:nvPr>
        </p:nvPicPr>
        <p:blipFill>
          <a:blip r:embed="rId3"/>
          <a:srcRect/>
          <a:stretch>
            <a:fillRect/>
          </a:stretch>
        </p:blipFill>
        <p:spPr>
          <a:xfrm>
            <a:off x="741363" y="1751013"/>
            <a:ext cx="3470275" cy="4224337"/>
          </a:xfrm>
        </p:spPr>
      </p:pic>
      <p:pic>
        <p:nvPicPr>
          <p:cNvPr id="176131" name="Content Placeholder 5"/>
          <p:cNvPicPr>
            <a:picLocks noGrp="1" noChangeAspect="1"/>
          </p:cNvPicPr>
          <p:nvPr>
            <p:ph sz="half" idx="2"/>
          </p:nvPr>
        </p:nvPicPr>
        <p:blipFill>
          <a:blip r:embed="rId4"/>
          <a:srcRect/>
          <a:stretch>
            <a:fillRect/>
          </a:stretch>
        </p:blipFill>
        <p:spPr>
          <a:xfrm>
            <a:off x="4972050" y="1711325"/>
            <a:ext cx="3390900" cy="4303713"/>
          </a:xfrm>
        </p:spPr>
      </p:pic>
      <p:sp>
        <p:nvSpPr>
          <p:cNvPr id="8"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pPr eaLnBrk="1" hangingPunct="1"/>
            <a:r>
              <a:rPr lang="en-US" sz="4000" dirty="0" smtClean="0"/>
              <a:t>Personas </a:t>
            </a:r>
            <a:r>
              <a:rPr lang="en-US" sz="4000" dirty="0" err="1" smtClean="0"/>
              <a:t>Relacionadas</a:t>
            </a:r>
            <a:r>
              <a:rPr lang="en-US" sz="4000" dirty="0" smtClean="0"/>
              <a:t> (RDA 30)</a:t>
            </a:r>
          </a:p>
        </p:txBody>
      </p:sp>
      <p:sp>
        <p:nvSpPr>
          <p:cNvPr id="3" name="Content Placeholder 2"/>
          <p:cNvSpPr>
            <a:spLocks noGrp="1"/>
          </p:cNvSpPr>
          <p:nvPr>
            <p:ph idx="1"/>
          </p:nvPr>
        </p:nvSpPr>
        <p:spPr/>
        <p:txBody>
          <a:bodyPr rtlCol="0">
            <a:noAutofit/>
          </a:bodyPr>
          <a:lstStyle/>
          <a:p>
            <a:pPr marL="0" indent="0" eaLnBrk="1" fontAlgn="auto" hangingPunct="1">
              <a:spcAft>
                <a:spcPts val="0"/>
              </a:spcAft>
              <a:buFont typeface="Arial" pitchFamily="34" charset="0"/>
              <a:buNone/>
              <a:defRPr/>
            </a:pPr>
            <a:r>
              <a:rPr lang="en-US" dirty="0" smtClean="0"/>
              <a:t>100 1_ </a:t>
            </a:r>
            <a:r>
              <a:rPr lang="en-US" dirty="0"/>
              <a:t>	</a:t>
            </a:r>
            <a:r>
              <a:rPr lang="en-US" dirty="0" smtClean="0"/>
              <a:t>Bachman</a:t>
            </a:r>
            <a:r>
              <a:rPr lang="en-US" dirty="0"/>
              <a:t>, Richard</a:t>
            </a:r>
          </a:p>
          <a:p>
            <a:pPr marL="0" indent="0" eaLnBrk="1" fontAlgn="auto" hangingPunct="1">
              <a:spcAft>
                <a:spcPts val="0"/>
              </a:spcAft>
              <a:buFont typeface="Arial" pitchFamily="34" charset="0"/>
              <a:buNone/>
              <a:defRPr/>
            </a:pPr>
            <a:r>
              <a:rPr lang="en-US" dirty="0" smtClean="0"/>
              <a:t>500 1_ </a:t>
            </a:r>
            <a:r>
              <a:rPr lang="en-US" dirty="0"/>
              <a:t>	</a:t>
            </a:r>
            <a:r>
              <a:rPr lang="en-US" dirty="0" smtClean="0"/>
              <a:t>$i Real </a:t>
            </a:r>
            <a:r>
              <a:rPr lang="en-US" dirty="0"/>
              <a:t>identity: $a </a:t>
            </a:r>
            <a:r>
              <a:rPr lang="en-US" dirty="0" smtClean="0"/>
              <a:t>King</a:t>
            </a:r>
            <a:r>
              <a:rPr lang="en-US" dirty="0"/>
              <a:t>, Stephen, </a:t>
            </a:r>
            <a:r>
              <a:rPr lang="en-US" dirty="0" smtClean="0"/>
              <a:t>		$</a:t>
            </a:r>
            <a:r>
              <a:rPr lang="en-US" dirty="0"/>
              <a:t>d 1947- $ w r </a:t>
            </a:r>
            <a:r>
              <a:rPr lang="en-US" dirty="0" smtClean="0"/>
              <a:t/>
            </a:r>
            <a:br>
              <a:rPr lang="en-US" dirty="0" smtClean="0"/>
            </a:br>
            <a:endParaRPr lang="en-US" dirty="0" smtClean="0"/>
          </a:p>
          <a:p>
            <a:pPr marL="0" indent="0" eaLnBrk="1" fontAlgn="auto" hangingPunct="1">
              <a:spcAft>
                <a:spcPts val="0"/>
              </a:spcAft>
              <a:buFont typeface="Arial" pitchFamily="34" charset="0"/>
              <a:buNone/>
              <a:defRPr/>
            </a:pPr>
            <a:r>
              <a:rPr lang="en-US" dirty="0" smtClean="0"/>
              <a:t>100 1_ </a:t>
            </a:r>
            <a:r>
              <a:rPr lang="en-US" dirty="0"/>
              <a:t>	</a:t>
            </a:r>
            <a:r>
              <a:rPr lang="en-US" dirty="0" smtClean="0"/>
              <a:t>King</a:t>
            </a:r>
            <a:r>
              <a:rPr lang="en-US" dirty="0"/>
              <a:t>, Stephen, $d 1947- </a:t>
            </a:r>
          </a:p>
          <a:p>
            <a:pPr marL="0" indent="0" eaLnBrk="1" fontAlgn="auto" hangingPunct="1">
              <a:spcAft>
                <a:spcPts val="0"/>
              </a:spcAft>
              <a:buFont typeface="Arial" pitchFamily="34" charset="0"/>
              <a:buNone/>
              <a:defRPr/>
            </a:pPr>
            <a:r>
              <a:rPr lang="en-US" dirty="0" smtClean="0"/>
              <a:t>500 1_ </a:t>
            </a:r>
            <a:r>
              <a:rPr lang="en-US" dirty="0"/>
              <a:t>	</a:t>
            </a:r>
            <a:r>
              <a:rPr lang="en-US" dirty="0" smtClean="0"/>
              <a:t>$i </a:t>
            </a:r>
            <a:r>
              <a:rPr lang="en-US" dirty="0"/>
              <a:t>Alternate </a:t>
            </a:r>
            <a:r>
              <a:rPr lang="en-US" dirty="0" smtClean="0"/>
              <a:t>identity: </a:t>
            </a:r>
            <a:r>
              <a:rPr lang="en-US" dirty="0"/>
              <a:t>$a </a:t>
            </a:r>
            <a:r>
              <a:rPr lang="en-US" dirty="0" smtClean="0"/>
              <a:t>Bachman, 		Richard </a:t>
            </a:r>
            <a:r>
              <a:rPr lang="en-US" dirty="0"/>
              <a:t>$ w </a:t>
            </a:r>
            <a:r>
              <a:rPr lang="en-US" dirty="0" smtClean="0"/>
              <a:t>r</a:t>
            </a:r>
            <a:endParaRPr lang="en-US"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en-US" sz="4000" dirty="0" err="1" smtClean="0"/>
              <a:t>Más</a:t>
            </a:r>
            <a:r>
              <a:rPr lang="en-US" sz="4000" dirty="0" smtClean="0"/>
              <a:t> de dos </a:t>
            </a:r>
            <a:r>
              <a:rPr lang="en-US" sz="4000" dirty="0" err="1" smtClean="0"/>
              <a:t>Identidades</a:t>
            </a:r>
            <a:endParaRPr lang="en-US" sz="4000" dirty="0" smtClean="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err="1" smtClean="0"/>
              <a:t>Designe</a:t>
            </a:r>
            <a:r>
              <a:rPr lang="en-US" dirty="0" smtClean="0"/>
              <a:t> un </a:t>
            </a:r>
            <a:r>
              <a:rPr lang="en-US" dirty="0" err="1" smtClean="0"/>
              <a:t>nombre</a:t>
            </a:r>
            <a:r>
              <a:rPr lang="en-US" dirty="0" smtClean="0"/>
              <a:t> </a:t>
            </a:r>
            <a:r>
              <a:rPr lang="en-US" dirty="0" err="1" smtClean="0"/>
              <a:t>como</a:t>
            </a:r>
            <a:r>
              <a:rPr lang="en-US" dirty="0" smtClean="0"/>
              <a:t> el </a:t>
            </a:r>
            <a:r>
              <a:rPr lang="en-US" dirty="0" err="1" smtClean="0"/>
              <a:t>punto</a:t>
            </a:r>
            <a:r>
              <a:rPr lang="en-US" dirty="0" smtClean="0"/>
              <a:t> de </a:t>
            </a:r>
            <a:r>
              <a:rPr lang="en-US" dirty="0" err="1" smtClean="0"/>
              <a:t>acceso</a:t>
            </a:r>
            <a:r>
              <a:rPr lang="en-US" dirty="0" smtClean="0"/>
              <a:t> “</a:t>
            </a:r>
            <a:r>
              <a:rPr lang="en-US" dirty="0" err="1" smtClean="0"/>
              <a:t>básico</a:t>
            </a:r>
            <a:r>
              <a:rPr lang="en-US" dirty="0" smtClean="0"/>
              <a:t>”</a:t>
            </a:r>
          </a:p>
          <a:p>
            <a:pPr eaLnBrk="1" fontAlgn="auto" hangingPunct="1">
              <a:spcAft>
                <a:spcPts val="0"/>
              </a:spcAft>
              <a:buFont typeface="Arial" pitchFamily="34" charset="0"/>
              <a:buChar char="•"/>
              <a:defRPr/>
            </a:pPr>
            <a:r>
              <a:rPr lang="en-US" dirty="0" smtClean="0"/>
              <a:t>Al RAN “</a:t>
            </a:r>
            <a:r>
              <a:rPr lang="en-US" dirty="0" err="1" smtClean="0"/>
              <a:t>básico</a:t>
            </a:r>
            <a:r>
              <a:rPr lang="en-US" dirty="0" smtClean="0"/>
              <a:t>” :</a:t>
            </a:r>
          </a:p>
          <a:p>
            <a:pPr lvl="1" eaLnBrk="1" fontAlgn="auto" hangingPunct="1">
              <a:spcAft>
                <a:spcPts val="0"/>
              </a:spcAft>
              <a:buFont typeface="Arial" pitchFamily="34" charset="0"/>
              <a:buChar char="•"/>
              <a:defRPr/>
            </a:pPr>
            <a:r>
              <a:rPr lang="en-US" dirty="0" err="1" smtClean="0"/>
              <a:t>Agregue</a:t>
            </a:r>
            <a:r>
              <a:rPr lang="en-US" dirty="0" smtClean="0"/>
              <a:t> </a:t>
            </a:r>
            <a:r>
              <a:rPr lang="en-US" dirty="0" err="1" smtClean="0"/>
              <a:t>referencias</a:t>
            </a:r>
            <a:r>
              <a:rPr lang="en-US" dirty="0" smtClean="0"/>
              <a:t> de “</a:t>
            </a:r>
            <a:r>
              <a:rPr lang="en-US" dirty="0" err="1" smtClean="0"/>
              <a:t>véase</a:t>
            </a:r>
            <a:r>
              <a:rPr lang="en-US" dirty="0" smtClean="0"/>
              <a:t> </a:t>
            </a:r>
            <a:r>
              <a:rPr lang="en-US" dirty="0" err="1" smtClean="0"/>
              <a:t>además</a:t>
            </a:r>
            <a:r>
              <a:rPr lang="en-US" dirty="0" smtClean="0"/>
              <a:t>” en </a:t>
            </a:r>
            <a:r>
              <a:rPr lang="en-US" dirty="0" err="1" smtClean="0"/>
              <a:t>campos</a:t>
            </a:r>
            <a:r>
              <a:rPr lang="en-US" dirty="0" smtClean="0"/>
              <a:t> 500 con </a:t>
            </a:r>
            <a:r>
              <a:rPr lang="en-US" dirty="0" err="1" smtClean="0"/>
              <a:t>subcampo</a:t>
            </a:r>
            <a:r>
              <a:rPr lang="en-US" dirty="0" smtClean="0"/>
              <a:t> $w “</a:t>
            </a:r>
            <a:r>
              <a:rPr lang="en-US" dirty="0"/>
              <a:t>nnnc” </a:t>
            </a:r>
            <a:r>
              <a:rPr lang="en-US" dirty="0" smtClean="0"/>
              <a:t>para </a:t>
            </a:r>
            <a:r>
              <a:rPr lang="en-US" dirty="0" err="1" smtClean="0"/>
              <a:t>todos</a:t>
            </a:r>
            <a:r>
              <a:rPr lang="en-US" dirty="0" smtClean="0"/>
              <a:t> los </a:t>
            </a:r>
            <a:r>
              <a:rPr lang="en-US" dirty="0" err="1" smtClean="0"/>
              <a:t>otros</a:t>
            </a:r>
            <a:r>
              <a:rPr lang="en-US" dirty="0" smtClean="0"/>
              <a:t> </a:t>
            </a:r>
            <a:r>
              <a:rPr lang="en-US" dirty="0" err="1" smtClean="0"/>
              <a:t>nombres</a:t>
            </a:r>
            <a:r>
              <a:rPr lang="en-US" dirty="0" smtClean="0"/>
              <a:t> </a:t>
            </a:r>
            <a:r>
              <a:rPr lang="en-US" dirty="0" err="1" smtClean="0"/>
              <a:t>utilizados</a:t>
            </a:r>
            <a:endParaRPr lang="en-US" dirty="0"/>
          </a:p>
          <a:p>
            <a:pPr lvl="1" eaLnBrk="1" fontAlgn="auto" hangingPunct="1">
              <a:spcAft>
                <a:spcPts val="0"/>
              </a:spcAft>
              <a:buFont typeface="Arial" pitchFamily="34" charset="0"/>
              <a:buChar char="•"/>
              <a:defRPr/>
            </a:pPr>
            <a:r>
              <a:rPr lang="en-US" dirty="0" err="1" smtClean="0"/>
              <a:t>Agregue</a:t>
            </a:r>
            <a:r>
              <a:rPr lang="en-US" dirty="0" smtClean="0"/>
              <a:t> un campo 663 para </a:t>
            </a:r>
            <a:r>
              <a:rPr lang="en-US" dirty="0" err="1" smtClean="0"/>
              <a:t>listar</a:t>
            </a:r>
            <a:r>
              <a:rPr lang="en-US" dirty="0" smtClean="0"/>
              <a:t> </a:t>
            </a:r>
            <a:r>
              <a:rPr lang="en-US" dirty="0" err="1" smtClean="0"/>
              <a:t>todos</a:t>
            </a:r>
            <a:r>
              <a:rPr lang="en-US" dirty="0" smtClean="0"/>
              <a:t> los </a:t>
            </a:r>
            <a:r>
              <a:rPr lang="en-US" dirty="0" err="1" smtClean="0"/>
              <a:t>otros</a:t>
            </a:r>
            <a:r>
              <a:rPr lang="en-US" dirty="0" smtClean="0"/>
              <a:t> </a:t>
            </a:r>
            <a:r>
              <a:rPr lang="en-US" dirty="0" err="1" smtClean="0"/>
              <a:t>nombres</a:t>
            </a:r>
            <a:r>
              <a:rPr lang="en-US" dirty="0" smtClean="0"/>
              <a:t> con el </a:t>
            </a:r>
            <a:r>
              <a:rPr lang="en-US" dirty="0" err="1" smtClean="0"/>
              <a:t>siguiente</a:t>
            </a:r>
            <a:r>
              <a:rPr lang="en-US" dirty="0" smtClean="0"/>
              <a:t> </a:t>
            </a:r>
            <a:r>
              <a:rPr lang="en-US" dirty="0" err="1" smtClean="0"/>
              <a:t>texto</a:t>
            </a:r>
            <a:r>
              <a:rPr lang="en-US" dirty="0" smtClean="0"/>
              <a:t>:</a:t>
            </a:r>
          </a:p>
          <a:p>
            <a:pPr marL="0" indent="0" eaLnBrk="1" fontAlgn="auto" hangingPunct="1">
              <a:spcAft>
                <a:spcPts val="0"/>
              </a:spcAft>
              <a:buFont typeface="Arial" pitchFamily="34" charset="0"/>
              <a:buNone/>
              <a:defRPr/>
            </a:pPr>
            <a:r>
              <a:rPr lang="en-US" dirty="0"/>
              <a:t>	</a:t>
            </a:r>
            <a:r>
              <a:rPr lang="en-US" sz="3000" dirty="0" smtClean="0"/>
              <a:t>663 </a:t>
            </a:r>
            <a:r>
              <a:rPr lang="en-US" sz="3000" dirty="0"/>
              <a:t>$a For works of this person entered under other names, search also under: $b [name] $b [name</a:t>
            </a:r>
            <a:r>
              <a:rPr lang="en-US" sz="3000" dirty="0" smtClean="0"/>
              <a:t>], etc</a:t>
            </a:r>
            <a:r>
              <a:rPr lang="en-US" sz="3000" dirty="0"/>
              <a:t>.</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p:txBody>
          <a:bodyPr/>
          <a:lstStyle/>
          <a:p>
            <a:pPr eaLnBrk="1" hangingPunct="1"/>
            <a:r>
              <a:rPr lang="en-US" sz="4000" dirty="0" err="1" smtClean="0"/>
              <a:t>Más</a:t>
            </a:r>
            <a:r>
              <a:rPr lang="en-US" sz="4000" dirty="0" smtClean="0"/>
              <a:t> de Dos </a:t>
            </a:r>
            <a:r>
              <a:rPr lang="en-US" sz="4000" dirty="0" err="1" smtClean="0"/>
              <a:t>Identidades</a:t>
            </a:r>
            <a:endParaRPr lang="en-US" sz="4000" dirty="0" smtClean="0"/>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en-US" sz="3500" dirty="0" smtClean="0"/>
              <a:t>En </a:t>
            </a:r>
            <a:r>
              <a:rPr lang="en-US" sz="3500" dirty="0" err="1" smtClean="0"/>
              <a:t>cada</a:t>
            </a:r>
            <a:r>
              <a:rPr lang="en-US" sz="3500" dirty="0" smtClean="0"/>
              <a:t> </a:t>
            </a:r>
            <a:r>
              <a:rPr lang="en-US" sz="3500" dirty="0" err="1" smtClean="0"/>
              <a:t>uno</a:t>
            </a:r>
            <a:r>
              <a:rPr lang="en-US" sz="3500" dirty="0" smtClean="0"/>
              <a:t> de los </a:t>
            </a:r>
            <a:r>
              <a:rPr lang="en-US" sz="3500" dirty="0" err="1" smtClean="0"/>
              <a:t>otros</a:t>
            </a:r>
            <a:r>
              <a:rPr lang="en-US" sz="3500" dirty="0" smtClean="0"/>
              <a:t> RANs:</a:t>
            </a:r>
          </a:p>
          <a:p>
            <a:pPr lvl="1" eaLnBrk="1" fontAlgn="auto" hangingPunct="1">
              <a:spcAft>
                <a:spcPts val="0"/>
              </a:spcAft>
              <a:buFont typeface="Arial" pitchFamily="34" charset="0"/>
              <a:buChar char="•"/>
              <a:defRPr/>
            </a:pPr>
            <a:r>
              <a:rPr lang="en-US" sz="3000" dirty="0" err="1" smtClean="0"/>
              <a:t>Agregue</a:t>
            </a:r>
            <a:r>
              <a:rPr lang="en-US" sz="3000" dirty="0" smtClean="0"/>
              <a:t> un campo 500 </a:t>
            </a:r>
            <a:r>
              <a:rPr lang="en-US" sz="3000" dirty="0" err="1" smtClean="0"/>
              <a:t>referencia</a:t>
            </a:r>
            <a:r>
              <a:rPr lang="en-US" sz="3000" dirty="0" smtClean="0"/>
              <a:t> de “</a:t>
            </a:r>
            <a:r>
              <a:rPr lang="en-US" sz="3000" dirty="0" err="1" smtClean="0"/>
              <a:t>véase</a:t>
            </a:r>
            <a:r>
              <a:rPr lang="en-US" sz="3000" dirty="0" smtClean="0"/>
              <a:t> </a:t>
            </a:r>
            <a:r>
              <a:rPr lang="en-US" sz="3000" dirty="0" err="1" smtClean="0"/>
              <a:t>además</a:t>
            </a:r>
            <a:r>
              <a:rPr lang="en-US" sz="3000" dirty="0" smtClean="0"/>
              <a:t>” del RAN </a:t>
            </a:r>
            <a:r>
              <a:rPr lang="en-US" sz="3000" dirty="0"/>
              <a:t>“</a:t>
            </a:r>
            <a:r>
              <a:rPr lang="en-US" sz="3000" dirty="0" err="1" smtClean="0"/>
              <a:t>básico</a:t>
            </a:r>
            <a:r>
              <a:rPr lang="en-US" sz="3000" dirty="0" smtClean="0"/>
              <a:t>” con un </a:t>
            </a:r>
            <a:r>
              <a:rPr lang="en-US" sz="3000" dirty="0" err="1" smtClean="0"/>
              <a:t>subcampo</a:t>
            </a:r>
            <a:r>
              <a:rPr lang="en-US" sz="3000" dirty="0" smtClean="0"/>
              <a:t> $w </a:t>
            </a:r>
            <a:r>
              <a:rPr lang="en-US" sz="3000" dirty="0" err="1" smtClean="0"/>
              <a:t>nnnc</a:t>
            </a:r>
            <a:r>
              <a:rPr lang="en-US" sz="3000" dirty="0" smtClean="0"/>
              <a:t> </a:t>
            </a:r>
          </a:p>
          <a:p>
            <a:pPr lvl="1" eaLnBrk="1" fontAlgn="auto" hangingPunct="1">
              <a:spcAft>
                <a:spcPts val="0"/>
              </a:spcAft>
              <a:buFont typeface="Arial" pitchFamily="34" charset="0"/>
              <a:buChar char="•"/>
              <a:defRPr/>
            </a:pPr>
            <a:r>
              <a:rPr lang="en-US" sz="3000" dirty="0" err="1" smtClean="0"/>
              <a:t>justifique</a:t>
            </a:r>
            <a:r>
              <a:rPr lang="en-US" sz="3000" dirty="0" smtClean="0"/>
              <a:t> </a:t>
            </a:r>
            <a:r>
              <a:rPr lang="en-US" sz="3000" dirty="0" err="1" smtClean="0"/>
              <a:t>dicha</a:t>
            </a:r>
            <a:r>
              <a:rPr lang="en-US" sz="3000" dirty="0" smtClean="0"/>
              <a:t> </a:t>
            </a:r>
            <a:r>
              <a:rPr lang="en-US" sz="3000" dirty="0" err="1" smtClean="0"/>
              <a:t>referencia</a:t>
            </a:r>
            <a:r>
              <a:rPr lang="en-US" sz="3000" dirty="0" smtClean="0"/>
              <a:t> en un campo de </a:t>
            </a:r>
            <a:r>
              <a:rPr lang="en-US" sz="3000" dirty="0" err="1" smtClean="0"/>
              <a:t>fuente</a:t>
            </a:r>
            <a:r>
              <a:rPr lang="en-US" sz="3000" dirty="0" smtClean="0"/>
              <a:t>  670, </a:t>
            </a:r>
            <a:r>
              <a:rPr lang="en-US" sz="3000" dirty="0" err="1" smtClean="0"/>
              <a:t>conforme</a:t>
            </a:r>
            <a:r>
              <a:rPr lang="en-US" sz="3000" dirty="0" smtClean="0"/>
              <a:t> a la </a:t>
            </a:r>
            <a:r>
              <a:rPr lang="en-US" sz="3000" dirty="0" err="1" smtClean="0"/>
              <a:t>práctica</a:t>
            </a:r>
            <a:r>
              <a:rPr lang="en-US" sz="3000" dirty="0" smtClean="0"/>
              <a:t> habitual</a:t>
            </a:r>
          </a:p>
          <a:p>
            <a:pPr lvl="1" eaLnBrk="1" fontAlgn="auto" hangingPunct="1">
              <a:spcAft>
                <a:spcPts val="0"/>
              </a:spcAft>
              <a:buFont typeface="Arial" pitchFamily="34" charset="0"/>
              <a:buChar char="•"/>
              <a:defRPr/>
            </a:pPr>
            <a:r>
              <a:rPr lang="en-US" sz="3000" dirty="0" err="1" smtClean="0"/>
              <a:t>Agregue</a:t>
            </a:r>
            <a:r>
              <a:rPr lang="en-US" sz="3000" dirty="0" smtClean="0"/>
              <a:t> un campo </a:t>
            </a:r>
            <a:r>
              <a:rPr lang="en-US" sz="3000" dirty="0"/>
              <a:t>663 </a:t>
            </a:r>
            <a:r>
              <a:rPr lang="en-US" sz="3000" dirty="0" smtClean="0"/>
              <a:t>con el </a:t>
            </a:r>
            <a:r>
              <a:rPr lang="en-US" sz="3000" dirty="0" err="1" smtClean="0"/>
              <a:t>siguiente</a:t>
            </a:r>
            <a:r>
              <a:rPr lang="en-US" sz="3000" dirty="0" smtClean="0"/>
              <a:t> </a:t>
            </a:r>
            <a:r>
              <a:rPr lang="en-US" sz="3000" dirty="0" err="1" smtClean="0"/>
              <a:t>texto</a:t>
            </a:r>
            <a:r>
              <a:rPr lang="en-US" sz="3000" dirty="0" smtClean="0"/>
              <a:t>:</a:t>
            </a:r>
            <a:endParaRPr lang="en-US" sz="3000" dirty="0"/>
          </a:p>
          <a:p>
            <a:pPr marL="0" indent="0" eaLnBrk="1" fontAlgn="auto" hangingPunct="1">
              <a:spcAft>
                <a:spcPts val="0"/>
              </a:spcAft>
              <a:buFont typeface="Arial" pitchFamily="34" charset="0"/>
              <a:buNone/>
              <a:defRPr/>
            </a:pPr>
            <a:r>
              <a:rPr lang="en-US" sz="3000" dirty="0" smtClean="0"/>
              <a:t>	</a:t>
            </a:r>
          </a:p>
          <a:p>
            <a:pPr marL="0" indent="0" eaLnBrk="1" fontAlgn="auto" hangingPunct="1">
              <a:spcAft>
                <a:spcPts val="0"/>
              </a:spcAft>
              <a:buFont typeface="Arial" pitchFamily="34" charset="0"/>
              <a:buNone/>
              <a:defRPr/>
            </a:pPr>
            <a:r>
              <a:rPr lang="en-US" sz="3000" dirty="0"/>
              <a:t>	</a:t>
            </a:r>
            <a:r>
              <a:rPr lang="en-US" sz="3000" dirty="0" smtClean="0"/>
              <a:t>663 </a:t>
            </a:r>
            <a:r>
              <a:rPr lang="en-US" sz="3000" dirty="0"/>
              <a:t>$a Works by this author are entered under the name used </a:t>
            </a:r>
            <a:r>
              <a:rPr lang="en-US" sz="3000" dirty="0" smtClean="0"/>
              <a:t>in the </a:t>
            </a:r>
            <a:r>
              <a:rPr lang="en-US" sz="3000" dirty="0"/>
              <a:t>item. For a listing of the names used by this author</a:t>
            </a:r>
            <a:r>
              <a:rPr lang="en-US" sz="3000" dirty="0" smtClean="0"/>
              <a:t>, search </a:t>
            </a:r>
            <a:r>
              <a:rPr lang="en-US" sz="3000" dirty="0"/>
              <a:t>also under: $b [basic heading]</a:t>
            </a:r>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Más</a:t>
            </a:r>
            <a:r>
              <a:rPr lang="en-US" dirty="0" smtClean="0"/>
              <a:t> de Dos </a:t>
            </a:r>
            <a:r>
              <a:rPr lang="en-US" dirty="0" err="1" smtClean="0"/>
              <a:t>Identidades</a:t>
            </a:r>
            <a:r>
              <a:rPr lang="en-US" dirty="0" smtClean="0"/>
              <a:t>: RAN </a:t>
            </a:r>
            <a:r>
              <a:rPr lang="en-US" dirty="0" err="1" smtClean="0"/>
              <a:t>Básico</a:t>
            </a:r>
            <a:endParaRPr lang="en-US" dirty="0"/>
          </a:p>
        </p:txBody>
      </p:sp>
      <p:sp>
        <p:nvSpPr>
          <p:cNvPr id="5" name="Content Placeholder 4"/>
          <p:cNvSpPr>
            <a:spLocks noGrp="1"/>
          </p:cNvSpPr>
          <p:nvPr>
            <p:ph idx="1"/>
          </p:nvPr>
        </p:nvSpPr>
        <p:spPr/>
        <p:txBody>
          <a:bodyPr/>
          <a:lstStyle/>
          <a:p>
            <a:endParaRPr lang="en-US"/>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8711134" cy="5453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5" name="Rounded Rectangle 24"/>
          <p:cNvSpPr/>
          <p:nvPr/>
        </p:nvSpPr>
        <p:spPr>
          <a:xfrm>
            <a:off x="304800" y="3276600"/>
            <a:ext cx="1981200" cy="22860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Oval 25"/>
          <p:cNvSpPr/>
          <p:nvPr/>
        </p:nvSpPr>
        <p:spPr>
          <a:xfrm>
            <a:off x="2057400" y="5410200"/>
            <a:ext cx="4572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Oval 13"/>
          <p:cNvSpPr/>
          <p:nvPr/>
        </p:nvSpPr>
        <p:spPr>
          <a:xfrm>
            <a:off x="1676400" y="5638800"/>
            <a:ext cx="4572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Rounded Rectangle 27"/>
          <p:cNvSpPr/>
          <p:nvPr/>
        </p:nvSpPr>
        <p:spPr>
          <a:xfrm>
            <a:off x="304800" y="6096000"/>
            <a:ext cx="7239000" cy="3048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Footer Placeholder 2"/>
          <p:cNvSpPr>
            <a:spLocks noGrp="1"/>
          </p:cNvSpPr>
          <p:nvPr>
            <p:ph type="ftr" sz="quarter" idx="11"/>
          </p:nvPr>
        </p:nvSpPr>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le 1"/>
          <p:cNvSpPr>
            <a:spLocks noGrp="1"/>
          </p:cNvSpPr>
          <p:nvPr>
            <p:ph type="title"/>
          </p:nvPr>
        </p:nvSpPr>
        <p:spPr/>
        <p:txBody>
          <a:bodyPr/>
          <a:lstStyle/>
          <a:p>
            <a:pPr eaLnBrk="1" hangingPunct="1"/>
            <a:r>
              <a:rPr lang="en-US" dirty="0" err="1"/>
              <a:t>Más</a:t>
            </a:r>
            <a:r>
              <a:rPr lang="en-US" dirty="0"/>
              <a:t> de Dos </a:t>
            </a:r>
            <a:r>
              <a:rPr lang="en-US" dirty="0" err="1" smtClean="0"/>
              <a:t>Identidades</a:t>
            </a:r>
            <a:r>
              <a:rPr lang="en-US" dirty="0" smtClean="0"/>
              <a:t> (</a:t>
            </a:r>
            <a:r>
              <a:rPr lang="en-US" dirty="0"/>
              <a:t>2</a:t>
            </a:r>
            <a:r>
              <a:rPr lang="en-US" dirty="0" smtClean="0"/>
              <a:t>)</a:t>
            </a:r>
          </a:p>
        </p:txBody>
      </p:sp>
      <p:pic>
        <p:nvPicPr>
          <p:cNvPr id="186372" name="Picture 2"/>
          <p:cNvPicPr>
            <a:picLocks noGrp="1" noChangeAspect="1" noChangeArrowheads="1"/>
          </p:cNvPicPr>
          <p:nvPr>
            <p:ph idx="1"/>
          </p:nvPr>
        </p:nvPicPr>
        <p:blipFill>
          <a:blip r:embed="rId3"/>
          <a:srcRect l="4723" t="30435" r="4134" b="10204"/>
          <a:stretch>
            <a:fillRect/>
          </a:stretch>
        </p:blipFill>
        <p:spPr>
          <a:xfrm>
            <a:off x="685800" y="1716088"/>
            <a:ext cx="7696200" cy="4075112"/>
          </a:xfrm>
        </p:spPr>
      </p:pic>
      <p:sp>
        <p:nvSpPr>
          <p:cNvPr id="3" name="Oval 2"/>
          <p:cNvSpPr/>
          <p:nvPr/>
        </p:nvSpPr>
        <p:spPr>
          <a:xfrm>
            <a:off x="2438400" y="3733800"/>
            <a:ext cx="5334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ounded Rectangle 5"/>
          <p:cNvSpPr/>
          <p:nvPr/>
        </p:nvSpPr>
        <p:spPr>
          <a:xfrm>
            <a:off x="685800" y="4038600"/>
            <a:ext cx="304800" cy="2286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1295400" y="4038600"/>
            <a:ext cx="7086600" cy="4572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ounded Rectangle 8"/>
          <p:cNvSpPr/>
          <p:nvPr/>
        </p:nvSpPr>
        <p:spPr>
          <a:xfrm>
            <a:off x="685800" y="2590800"/>
            <a:ext cx="2133600" cy="22860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p:txBody>
          <a:bodyPr/>
          <a:lstStyle/>
          <a:p>
            <a:pPr eaLnBrk="1" hangingPunct="1"/>
            <a:r>
              <a:rPr lang="en-US" dirty="0" err="1"/>
              <a:t>Más</a:t>
            </a:r>
            <a:r>
              <a:rPr lang="en-US" dirty="0"/>
              <a:t> de Dos </a:t>
            </a:r>
            <a:r>
              <a:rPr lang="en-US" dirty="0" err="1" smtClean="0"/>
              <a:t>Identidades</a:t>
            </a:r>
            <a:r>
              <a:rPr lang="en-US" dirty="0" smtClean="0"/>
              <a:t> (</a:t>
            </a:r>
            <a:r>
              <a:rPr lang="en-US" dirty="0"/>
              <a:t>3</a:t>
            </a:r>
            <a:r>
              <a:rPr lang="en-US" dirty="0" smtClean="0"/>
              <a:t>)</a:t>
            </a:r>
          </a:p>
        </p:txBody>
      </p:sp>
      <p:pic>
        <p:nvPicPr>
          <p:cNvPr id="188420" name="Picture 2"/>
          <p:cNvPicPr>
            <a:picLocks noGrp="1" noChangeAspect="1" noChangeArrowheads="1"/>
          </p:cNvPicPr>
          <p:nvPr>
            <p:ph idx="1"/>
          </p:nvPr>
        </p:nvPicPr>
        <p:blipFill>
          <a:blip r:embed="rId3"/>
          <a:srcRect l="4919" t="30910" r="3981" b="10768"/>
          <a:stretch>
            <a:fillRect/>
          </a:stretch>
        </p:blipFill>
        <p:spPr>
          <a:xfrm>
            <a:off x="838200" y="1828800"/>
            <a:ext cx="7391400" cy="3886200"/>
          </a:xfrm>
        </p:spPr>
      </p:pic>
      <p:sp>
        <p:nvSpPr>
          <p:cNvPr id="5" name="Oval 4"/>
          <p:cNvSpPr/>
          <p:nvPr/>
        </p:nvSpPr>
        <p:spPr>
          <a:xfrm>
            <a:off x="2514600" y="4038600"/>
            <a:ext cx="4572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Rounded Rectangle 10"/>
          <p:cNvSpPr/>
          <p:nvPr/>
        </p:nvSpPr>
        <p:spPr>
          <a:xfrm>
            <a:off x="762000" y="4267200"/>
            <a:ext cx="381000" cy="2286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ed Rectangle 11"/>
          <p:cNvSpPr/>
          <p:nvPr/>
        </p:nvSpPr>
        <p:spPr>
          <a:xfrm>
            <a:off x="1371600" y="4267200"/>
            <a:ext cx="6858000" cy="4572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Rounded Rectangle 12"/>
          <p:cNvSpPr/>
          <p:nvPr/>
        </p:nvSpPr>
        <p:spPr>
          <a:xfrm>
            <a:off x="762000" y="2895600"/>
            <a:ext cx="1676400" cy="22860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Title 1"/>
          <p:cNvSpPr>
            <a:spLocks noGrp="1"/>
          </p:cNvSpPr>
          <p:nvPr>
            <p:ph type="title"/>
          </p:nvPr>
        </p:nvSpPr>
        <p:spPr/>
        <p:txBody>
          <a:bodyPr/>
          <a:lstStyle/>
          <a:p>
            <a:pPr eaLnBrk="1" hangingPunct="1"/>
            <a:r>
              <a:rPr lang="en-US" sz="4000" dirty="0" err="1" smtClean="0"/>
              <a:t>Identidad</a:t>
            </a:r>
            <a:r>
              <a:rPr lang="en-US" sz="4000" dirty="0" smtClean="0"/>
              <a:t> </a:t>
            </a:r>
            <a:r>
              <a:rPr lang="en-US" sz="4000" dirty="0" err="1" smtClean="0"/>
              <a:t>compartida</a:t>
            </a:r>
            <a:r>
              <a:rPr lang="en-US" sz="4000" dirty="0" smtClean="0"/>
              <a:t> (1)</a:t>
            </a:r>
          </a:p>
        </p:txBody>
      </p:sp>
      <p:sp>
        <p:nvSpPr>
          <p:cNvPr id="5" name="Oval 4"/>
          <p:cNvSpPr/>
          <p:nvPr/>
        </p:nvSpPr>
        <p:spPr>
          <a:xfrm>
            <a:off x="1828800" y="3657600"/>
            <a:ext cx="533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90469" name="Picture 2"/>
          <p:cNvPicPr>
            <a:picLocks noGrp="1" noChangeAspect="1" noChangeArrowheads="1"/>
          </p:cNvPicPr>
          <p:nvPr>
            <p:ph idx="1"/>
          </p:nvPr>
        </p:nvPicPr>
        <p:blipFill>
          <a:blip r:embed="rId3"/>
          <a:srcRect l="4741" t="38174" r="4288" b="13039"/>
          <a:stretch>
            <a:fillRect/>
          </a:stretch>
        </p:blipFill>
        <p:spPr>
          <a:xfrm>
            <a:off x="685800" y="1905000"/>
            <a:ext cx="7848600" cy="3581400"/>
          </a:xfrm>
        </p:spPr>
      </p:pic>
      <p:sp>
        <p:nvSpPr>
          <p:cNvPr id="4" name="Oval 3"/>
          <p:cNvSpPr/>
          <p:nvPr/>
        </p:nvSpPr>
        <p:spPr>
          <a:xfrm>
            <a:off x="2133600" y="3124200"/>
            <a:ext cx="5334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Oval 6"/>
          <p:cNvSpPr/>
          <p:nvPr/>
        </p:nvSpPr>
        <p:spPr>
          <a:xfrm>
            <a:off x="2667000" y="3429000"/>
            <a:ext cx="5334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ounded Rectangle 7"/>
          <p:cNvSpPr/>
          <p:nvPr/>
        </p:nvSpPr>
        <p:spPr>
          <a:xfrm>
            <a:off x="685800" y="3733800"/>
            <a:ext cx="304800" cy="2286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ounded Rectangle 8"/>
          <p:cNvSpPr/>
          <p:nvPr/>
        </p:nvSpPr>
        <p:spPr>
          <a:xfrm>
            <a:off x="1371600" y="3733800"/>
            <a:ext cx="7162800" cy="4572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ounded Rectangle 9"/>
          <p:cNvSpPr/>
          <p:nvPr/>
        </p:nvSpPr>
        <p:spPr>
          <a:xfrm>
            <a:off x="685800" y="2514600"/>
            <a:ext cx="1447800" cy="22860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p:txBody>
          <a:bodyPr/>
          <a:lstStyle/>
          <a:p>
            <a:pPr eaLnBrk="1" hangingPunct="1"/>
            <a:r>
              <a:rPr lang="en-US" sz="4000" dirty="0" err="1"/>
              <a:t>Identidad</a:t>
            </a:r>
            <a:r>
              <a:rPr lang="en-US" sz="4000" dirty="0"/>
              <a:t> </a:t>
            </a:r>
            <a:r>
              <a:rPr lang="en-US" sz="4000" dirty="0" err="1" smtClean="0"/>
              <a:t>compartida</a:t>
            </a:r>
            <a:r>
              <a:rPr lang="en-US" sz="4000" dirty="0" smtClean="0"/>
              <a:t> (</a:t>
            </a:r>
            <a:r>
              <a:rPr lang="en-US" sz="4000" dirty="0"/>
              <a:t>2</a:t>
            </a:r>
            <a:r>
              <a:rPr lang="en-US" sz="4000" dirty="0" smtClean="0"/>
              <a:t>)</a:t>
            </a:r>
          </a:p>
        </p:txBody>
      </p:sp>
      <p:sp>
        <p:nvSpPr>
          <p:cNvPr id="5" name="Oval 4"/>
          <p:cNvSpPr/>
          <p:nvPr/>
        </p:nvSpPr>
        <p:spPr>
          <a:xfrm>
            <a:off x="2133600" y="4191000"/>
            <a:ext cx="685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2517" name="Content Placeholder 7"/>
          <p:cNvSpPr>
            <a:spLocks noGrp="1"/>
          </p:cNvSpPr>
          <p:nvPr>
            <p:ph idx="1"/>
          </p:nvPr>
        </p:nvSpPr>
        <p:spPr>
          <a:xfrm>
            <a:off x="609600" y="2590800"/>
            <a:ext cx="7772400" cy="2805113"/>
          </a:xfrm>
        </p:spPr>
        <p:txBody>
          <a:bodyPr/>
          <a:lstStyle/>
          <a:p>
            <a:pPr eaLnBrk="1" hangingPunct="1">
              <a:buFont typeface="Arial" charset="0"/>
              <a:buNone/>
            </a:pPr>
            <a:endParaRPr lang="en-US" smtClean="0"/>
          </a:p>
        </p:txBody>
      </p:sp>
      <p:pic>
        <p:nvPicPr>
          <p:cNvPr id="192518" name="Picture 2"/>
          <p:cNvPicPr>
            <a:picLocks noChangeAspect="1" noChangeArrowheads="1"/>
          </p:cNvPicPr>
          <p:nvPr/>
        </p:nvPicPr>
        <p:blipFill>
          <a:blip r:embed="rId3"/>
          <a:srcRect l="4666" t="62000" r="13557" b="12666"/>
          <a:stretch>
            <a:fillRect/>
          </a:stretch>
        </p:blipFill>
        <p:spPr bwMode="auto">
          <a:xfrm>
            <a:off x="609600" y="2590800"/>
            <a:ext cx="7924800" cy="2805113"/>
          </a:xfrm>
          <a:prstGeom prst="rect">
            <a:avLst/>
          </a:prstGeom>
          <a:noFill/>
          <a:ln w="9525">
            <a:noFill/>
            <a:miter lim="800000"/>
            <a:headEnd/>
            <a:tailEnd/>
          </a:ln>
        </p:spPr>
      </p:pic>
      <p:sp>
        <p:nvSpPr>
          <p:cNvPr id="6" name="Oval 5"/>
          <p:cNvSpPr/>
          <p:nvPr/>
        </p:nvSpPr>
        <p:spPr>
          <a:xfrm>
            <a:off x="2152650" y="3994150"/>
            <a:ext cx="762000" cy="36512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ounded Rectangle 8"/>
          <p:cNvSpPr/>
          <p:nvPr/>
        </p:nvSpPr>
        <p:spPr>
          <a:xfrm>
            <a:off x="609600" y="4433888"/>
            <a:ext cx="304800" cy="366712"/>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ounded Rectangle 9"/>
          <p:cNvSpPr/>
          <p:nvPr/>
        </p:nvSpPr>
        <p:spPr>
          <a:xfrm>
            <a:off x="1371600" y="4433888"/>
            <a:ext cx="6400800" cy="442912"/>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Rounded Rectangle 10"/>
          <p:cNvSpPr/>
          <p:nvPr/>
        </p:nvSpPr>
        <p:spPr>
          <a:xfrm>
            <a:off x="533400" y="3505200"/>
            <a:ext cx="2590800" cy="38100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Title 1"/>
          <p:cNvSpPr>
            <a:spLocks noGrp="1"/>
          </p:cNvSpPr>
          <p:nvPr>
            <p:ph type="title"/>
          </p:nvPr>
        </p:nvSpPr>
        <p:spPr/>
        <p:txBody>
          <a:bodyPr/>
          <a:lstStyle/>
          <a:p>
            <a:pPr eaLnBrk="1" hangingPunct="1"/>
            <a:r>
              <a:rPr lang="en-US" sz="4000" dirty="0" err="1"/>
              <a:t>Identidad</a:t>
            </a:r>
            <a:r>
              <a:rPr lang="en-US" sz="4000" dirty="0"/>
              <a:t> </a:t>
            </a:r>
            <a:r>
              <a:rPr lang="en-US" sz="4000" dirty="0" err="1" smtClean="0"/>
              <a:t>compartida</a:t>
            </a:r>
            <a:r>
              <a:rPr lang="en-US" sz="4000" dirty="0" smtClean="0"/>
              <a:t> (</a:t>
            </a:r>
            <a:r>
              <a:rPr lang="en-US" sz="4000" dirty="0"/>
              <a:t>3</a:t>
            </a:r>
            <a:r>
              <a:rPr lang="en-US" sz="4000" dirty="0" smtClean="0"/>
              <a:t>)</a:t>
            </a:r>
          </a:p>
        </p:txBody>
      </p:sp>
      <p:sp>
        <p:nvSpPr>
          <p:cNvPr id="5" name="Oval 4"/>
          <p:cNvSpPr/>
          <p:nvPr/>
        </p:nvSpPr>
        <p:spPr>
          <a:xfrm>
            <a:off x="1905000" y="4648200"/>
            <a:ext cx="609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4565" name="Content Placeholder 7"/>
          <p:cNvSpPr>
            <a:spLocks noGrp="1"/>
          </p:cNvSpPr>
          <p:nvPr>
            <p:ph idx="1"/>
          </p:nvPr>
        </p:nvSpPr>
        <p:spPr>
          <a:xfrm>
            <a:off x="457200" y="2362200"/>
            <a:ext cx="8229600" cy="3124200"/>
          </a:xfrm>
        </p:spPr>
        <p:txBody>
          <a:bodyPr/>
          <a:lstStyle/>
          <a:p>
            <a:pPr eaLnBrk="1" hangingPunct="1"/>
            <a:endParaRPr lang="en-US" smtClean="0"/>
          </a:p>
        </p:txBody>
      </p:sp>
      <p:pic>
        <p:nvPicPr>
          <p:cNvPr id="194566" name="Picture 2"/>
          <p:cNvPicPr>
            <a:picLocks noChangeAspect="1" noChangeArrowheads="1"/>
          </p:cNvPicPr>
          <p:nvPr/>
        </p:nvPicPr>
        <p:blipFill>
          <a:blip r:embed="rId3"/>
          <a:srcRect l="4668" t="50000" r="13556" b="14000"/>
          <a:stretch>
            <a:fillRect/>
          </a:stretch>
        </p:blipFill>
        <p:spPr bwMode="auto">
          <a:xfrm>
            <a:off x="457200" y="2362200"/>
            <a:ext cx="8229600" cy="3124200"/>
          </a:xfrm>
          <a:prstGeom prst="rect">
            <a:avLst/>
          </a:prstGeom>
          <a:noFill/>
          <a:ln w="9525">
            <a:noFill/>
            <a:miter lim="800000"/>
            <a:headEnd/>
            <a:tailEnd/>
          </a:ln>
        </p:spPr>
      </p:pic>
      <p:sp>
        <p:nvSpPr>
          <p:cNvPr id="4" name="Oval 3"/>
          <p:cNvSpPr/>
          <p:nvPr/>
        </p:nvSpPr>
        <p:spPr>
          <a:xfrm>
            <a:off x="2133600" y="3810000"/>
            <a:ext cx="5334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457200" y="4191000"/>
            <a:ext cx="381000" cy="3048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ounded Rectangle 8"/>
          <p:cNvSpPr/>
          <p:nvPr/>
        </p:nvSpPr>
        <p:spPr>
          <a:xfrm>
            <a:off x="1219200" y="4191000"/>
            <a:ext cx="7162800" cy="3048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ounded Rectangle 9"/>
          <p:cNvSpPr/>
          <p:nvPr/>
        </p:nvSpPr>
        <p:spPr>
          <a:xfrm>
            <a:off x="457200" y="3429000"/>
            <a:ext cx="1828800" cy="34925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err="1" smtClean="0"/>
              <a:t>Registro</a:t>
            </a:r>
            <a:r>
              <a:rPr lang="en-US" dirty="0" smtClean="0"/>
              <a:t> de </a:t>
            </a:r>
            <a:r>
              <a:rPr lang="en-US" dirty="0" err="1" smtClean="0"/>
              <a:t>autoridad</a:t>
            </a:r>
            <a:r>
              <a:rPr lang="en-US" dirty="0" smtClean="0"/>
              <a:t> RDA: </a:t>
            </a:r>
            <a:br>
              <a:rPr lang="en-US" dirty="0" smtClean="0"/>
            </a:br>
            <a:r>
              <a:rPr lang="en-US" dirty="0" err="1" smtClean="0"/>
              <a:t>elementos</a:t>
            </a:r>
            <a:r>
              <a:rPr lang="en-US" dirty="0" smtClean="0"/>
              <a:t> </a:t>
            </a:r>
            <a:r>
              <a:rPr lang="en-US" dirty="0" err="1" smtClean="0">
                <a:solidFill>
                  <a:srgbClr val="FF0000"/>
                </a:solidFill>
              </a:rPr>
              <a:t>núcleos</a:t>
            </a:r>
            <a:r>
              <a:rPr lang="en-US" dirty="0" smtClean="0"/>
              <a:t> </a:t>
            </a:r>
            <a:r>
              <a:rPr lang="en-US" dirty="0"/>
              <a:t>y no </a:t>
            </a:r>
            <a:r>
              <a:rPr lang="en-US" dirty="0" err="1" smtClean="0"/>
              <a:t>núcleo</a:t>
            </a:r>
            <a:r>
              <a:rPr lang="en-US" dirty="0" err="1"/>
              <a:t>s</a:t>
            </a:r>
            <a:endParaRPr lang="en-US" dirty="0"/>
          </a:p>
        </p:txBody>
      </p:sp>
      <p:sp>
        <p:nvSpPr>
          <p:cNvPr id="3" name="Content Placeholder 2"/>
          <p:cNvSpPr>
            <a:spLocks noGrp="1"/>
          </p:cNvSpPr>
          <p:nvPr>
            <p:ph idx="1"/>
          </p:nvPr>
        </p:nvSpPr>
        <p:spPr>
          <a:xfrm>
            <a:off x="457200" y="1600200"/>
            <a:ext cx="8229600" cy="4756150"/>
          </a:xfrm>
        </p:spPr>
        <p:txBody>
          <a:bodyPr rtlCol="0">
            <a:normAutofit fontScale="40000" lnSpcReduction="20000"/>
          </a:bodyPr>
          <a:lstStyle/>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r>
              <a:rPr lang="en-US" sz="3500" dirty="0" smtClean="0"/>
              <a:t>040</a:t>
            </a:r>
            <a:r>
              <a:rPr lang="en-US" sz="3500" dirty="0"/>
              <a:t>		</a:t>
            </a:r>
            <a:r>
              <a:rPr lang="en-US" sz="3500" dirty="0" smtClean="0"/>
              <a:t>UPB </a:t>
            </a:r>
            <a:r>
              <a:rPr lang="en-US" sz="3500" dirty="0"/>
              <a:t>$b eng $e rda $c UPB </a:t>
            </a:r>
          </a:p>
          <a:p>
            <a:pPr eaLnBrk="1" fontAlgn="auto" hangingPunct="1">
              <a:spcAft>
                <a:spcPts val="0"/>
              </a:spcAft>
              <a:buFont typeface="Arial" pitchFamily="34" charset="0"/>
              <a:buNone/>
              <a:defRPr/>
            </a:pPr>
            <a:r>
              <a:rPr lang="en-US" sz="3500" dirty="0"/>
              <a:t>046		$f </a:t>
            </a:r>
            <a:r>
              <a:rPr lang="en-US" sz="3500" dirty="0">
                <a:solidFill>
                  <a:srgbClr val="FF0000"/>
                </a:solidFill>
              </a:rPr>
              <a:t>19140331</a:t>
            </a:r>
            <a:r>
              <a:rPr lang="en-US" sz="3500" dirty="0"/>
              <a:t> $g </a:t>
            </a:r>
            <a:r>
              <a:rPr lang="en-US" sz="3500" dirty="0">
                <a:solidFill>
                  <a:srgbClr val="FF0000"/>
                </a:solidFill>
              </a:rPr>
              <a:t>19980419</a:t>
            </a:r>
          </a:p>
          <a:p>
            <a:pPr eaLnBrk="1" fontAlgn="auto" hangingPunct="1">
              <a:spcAft>
                <a:spcPts val="0"/>
              </a:spcAft>
              <a:buFont typeface="Arial" charset="0"/>
              <a:buNone/>
              <a:defRPr/>
            </a:pPr>
            <a:r>
              <a:rPr lang="en-US" sz="3500" dirty="0"/>
              <a:t>100  </a:t>
            </a:r>
            <a:r>
              <a:rPr lang="en-US" sz="3500" dirty="0" smtClean="0"/>
              <a:t>1_</a:t>
            </a:r>
            <a:r>
              <a:rPr lang="en-US" sz="3500" dirty="0"/>
              <a:t>	</a:t>
            </a:r>
            <a:r>
              <a:rPr lang="en-US" sz="3500" dirty="0" smtClean="0">
                <a:solidFill>
                  <a:srgbClr val="FF0000"/>
                </a:solidFill>
              </a:rPr>
              <a:t>Paz</a:t>
            </a:r>
            <a:r>
              <a:rPr lang="en-US" sz="3500" dirty="0">
                <a:solidFill>
                  <a:srgbClr val="FF0000"/>
                </a:solidFill>
              </a:rPr>
              <a:t>, Octavio</a:t>
            </a:r>
            <a:r>
              <a:rPr lang="en-US" sz="3500" dirty="0"/>
              <a:t>, $d </a:t>
            </a:r>
            <a:r>
              <a:rPr lang="en-US" sz="3500" dirty="0">
                <a:solidFill>
                  <a:srgbClr val="0070C0"/>
                </a:solidFill>
              </a:rPr>
              <a:t>1914-1998</a:t>
            </a:r>
          </a:p>
          <a:p>
            <a:pPr eaLnBrk="1" fontAlgn="auto" hangingPunct="1">
              <a:spcAft>
                <a:spcPts val="0"/>
              </a:spcAft>
              <a:buFont typeface="Arial" pitchFamily="34" charset="0"/>
              <a:buNone/>
              <a:defRPr/>
            </a:pPr>
            <a:r>
              <a:rPr lang="en-US" sz="3500" dirty="0"/>
              <a:t>400  </a:t>
            </a:r>
            <a:r>
              <a:rPr lang="en-US" sz="3500" dirty="0" smtClean="0"/>
              <a:t>1_</a:t>
            </a:r>
            <a:r>
              <a:rPr lang="en-US" sz="3500" dirty="0"/>
              <a:t>	</a:t>
            </a:r>
            <a:r>
              <a:rPr lang="en-US" sz="3500" dirty="0" smtClean="0"/>
              <a:t>Paz </a:t>
            </a:r>
            <a:r>
              <a:rPr lang="en-US" sz="3500" dirty="0"/>
              <a:t>Lozano, Octavio, $d 1914-1998</a:t>
            </a:r>
          </a:p>
          <a:p>
            <a:pPr eaLnBrk="1" fontAlgn="auto" hangingPunct="1">
              <a:spcAft>
                <a:spcPts val="0"/>
              </a:spcAft>
              <a:buFont typeface="Arial" pitchFamily="34" charset="0"/>
              <a:buNone/>
              <a:defRPr/>
            </a:pPr>
            <a:r>
              <a:rPr lang="en-US" sz="3500" dirty="0"/>
              <a:t>400  </a:t>
            </a:r>
            <a:r>
              <a:rPr lang="en-US" sz="3500" dirty="0" smtClean="0"/>
              <a:t>1_</a:t>
            </a:r>
            <a:r>
              <a:rPr lang="en-US" sz="3500" dirty="0"/>
              <a:t>	</a:t>
            </a:r>
            <a:r>
              <a:rPr lang="en-US" sz="3500" dirty="0" smtClean="0"/>
              <a:t>Lozano</a:t>
            </a:r>
            <a:r>
              <a:rPr lang="en-US" sz="3500" dirty="0"/>
              <a:t>, Octavio Paz, $d 1914-1998</a:t>
            </a:r>
          </a:p>
          <a:p>
            <a:pPr eaLnBrk="1" fontAlgn="auto" hangingPunct="1">
              <a:spcAft>
                <a:spcPts val="0"/>
              </a:spcAft>
              <a:buFont typeface="Arial" pitchFamily="34" charset="0"/>
              <a:buNone/>
              <a:defRPr/>
            </a:pPr>
            <a:r>
              <a:rPr lang="en-US" sz="3500" dirty="0"/>
              <a:t>400  </a:t>
            </a:r>
            <a:r>
              <a:rPr lang="en-US" sz="3500" dirty="0" smtClean="0"/>
              <a:t>1_</a:t>
            </a:r>
            <a:r>
              <a:rPr lang="en-US" sz="3500" dirty="0"/>
              <a:t>	</a:t>
            </a:r>
            <a:r>
              <a:rPr lang="en-US" sz="3500" dirty="0" smtClean="0"/>
              <a:t>Paz</a:t>
            </a:r>
            <a:r>
              <a:rPr lang="en-US" sz="3500" dirty="0"/>
              <a:t>, O. $q (Octavio), $d 1914-1998</a:t>
            </a:r>
          </a:p>
          <a:p>
            <a:pPr eaLnBrk="1" fontAlgn="auto" hangingPunct="1">
              <a:spcAft>
                <a:spcPts val="0"/>
              </a:spcAft>
              <a:buFont typeface="Arial" charset="0"/>
              <a:buNone/>
              <a:defRPr/>
            </a:pPr>
            <a:r>
              <a:rPr lang="en-US" sz="3500" dirty="0"/>
              <a:t>370		</a:t>
            </a:r>
            <a:r>
              <a:rPr lang="en-US" sz="3500" dirty="0" smtClean="0"/>
              <a:t>Mexico </a:t>
            </a:r>
            <a:r>
              <a:rPr lang="en-US" sz="3500" dirty="0"/>
              <a:t>City, Mexico $b Mexico City, Mexico $c Spain $c U.S. $c India </a:t>
            </a:r>
          </a:p>
          <a:p>
            <a:pPr eaLnBrk="1" fontAlgn="auto" hangingPunct="1">
              <a:spcAft>
                <a:spcPts val="0"/>
              </a:spcAft>
              <a:buFont typeface="Arial" charset="0"/>
              <a:buNone/>
              <a:defRPr/>
            </a:pPr>
            <a:r>
              <a:rPr lang="en-US" sz="3500" dirty="0"/>
              <a:t>373		</a:t>
            </a:r>
            <a:r>
              <a:rPr lang="en-US" sz="3500" dirty="0" smtClean="0"/>
              <a:t>Cambridge </a:t>
            </a:r>
            <a:r>
              <a:rPr lang="en-US" sz="3500" dirty="0"/>
              <a:t>University $a University of Texas $a Harvard</a:t>
            </a:r>
          </a:p>
          <a:p>
            <a:pPr eaLnBrk="1" fontAlgn="auto" hangingPunct="1">
              <a:spcAft>
                <a:spcPts val="0"/>
              </a:spcAft>
              <a:buFont typeface="Arial" charset="0"/>
              <a:buNone/>
              <a:defRPr/>
            </a:pPr>
            <a:r>
              <a:rPr lang="en-US" sz="3500" dirty="0"/>
              <a:t>374		</a:t>
            </a:r>
            <a:r>
              <a:rPr lang="en-US" sz="3500" dirty="0" smtClean="0"/>
              <a:t>Poet </a:t>
            </a:r>
            <a:r>
              <a:rPr lang="en-US" sz="3500" dirty="0"/>
              <a:t>$a Diplomat</a:t>
            </a:r>
          </a:p>
          <a:p>
            <a:pPr eaLnBrk="1" fontAlgn="auto" hangingPunct="1">
              <a:spcAft>
                <a:spcPts val="0"/>
              </a:spcAft>
              <a:buFont typeface="Arial" charset="0"/>
              <a:buNone/>
              <a:defRPr/>
            </a:pPr>
            <a:r>
              <a:rPr lang="en-US" sz="3500" dirty="0"/>
              <a:t>375		</a:t>
            </a:r>
            <a:r>
              <a:rPr lang="en-US" sz="3500" dirty="0" smtClean="0"/>
              <a:t>male</a:t>
            </a:r>
            <a:endParaRPr lang="en-US" sz="3500" dirty="0"/>
          </a:p>
          <a:p>
            <a:pPr eaLnBrk="1" fontAlgn="auto" hangingPunct="1">
              <a:spcAft>
                <a:spcPts val="0"/>
              </a:spcAft>
              <a:buFont typeface="Arial" charset="0"/>
              <a:buNone/>
              <a:defRPr/>
            </a:pPr>
            <a:r>
              <a:rPr lang="en-US" sz="3500" dirty="0"/>
              <a:t>377		</a:t>
            </a:r>
            <a:r>
              <a:rPr lang="en-US" sz="3500" dirty="0" smtClean="0"/>
              <a:t>spa</a:t>
            </a:r>
            <a:endParaRPr lang="en-US" sz="3500" dirty="0"/>
          </a:p>
          <a:p>
            <a:pPr eaLnBrk="1" fontAlgn="auto" hangingPunct="1">
              <a:spcAft>
                <a:spcPts val="0"/>
              </a:spcAft>
              <a:buFont typeface="Arial" pitchFamily="34" charset="0"/>
              <a:buNone/>
              <a:defRPr/>
            </a:pPr>
            <a:r>
              <a:rPr lang="en-US" sz="3500" dirty="0" smtClean="0"/>
              <a:t>378		Paz Lozano</a:t>
            </a:r>
          </a:p>
          <a:p>
            <a:pPr eaLnBrk="1" fontAlgn="auto" hangingPunct="1">
              <a:spcAft>
                <a:spcPts val="0"/>
              </a:spcAft>
              <a:buFont typeface="Arial" charset="0"/>
              <a:buNone/>
              <a:defRPr/>
            </a:pPr>
            <a:r>
              <a:rPr lang="en-US" sz="3500" dirty="0" smtClean="0"/>
              <a:t>670</a:t>
            </a:r>
            <a:r>
              <a:rPr lang="en-US" sz="3500" dirty="0"/>
              <a:t>		</a:t>
            </a:r>
            <a:r>
              <a:rPr lang="en-US" sz="3500" dirty="0" smtClean="0">
                <a:solidFill>
                  <a:srgbClr val="0070C0"/>
                </a:solidFill>
              </a:rPr>
              <a:t>Piedra de sol, 1957: $b title page (Octavio Paz)</a:t>
            </a:r>
          </a:p>
          <a:p>
            <a:pPr eaLnBrk="1" fontAlgn="auto" hangingPunct="1">
              <a:spcAft>
                <a:spcPts val="0"/>
              </a:spcAft>
              <a:buFont typeface="Arial" charset="0"/>
              <a:buNone/>
              <a:defRPr/>
            </a:pPr>
            <a:r>
              <a:rPr lang="es-ES" sz="3500" dirty="0" smtClean="0"/>
              <a:t>670		</a:t>
            </a:r>
            <a:r>
              <a:rPr lang="en-US" sz="3500" dirty="0" smtClean="0"/>
              <a:t>The collected poems of Octavio Paz, 1957-1987, 1991 $b page xiii (lived in Spain) page xiv (lived in United States) page xv (Mexican Ambassador to India in 1962; taught at Cambridge University, the University of Texas, and Harvard)</a:t>
            </a:r>
          </a:p>
          <a:p>
            <a:pPr eaLnBrk="1" fontAlgn="auto" hangingPunct="1">
              <a:spcAft>
                <a:spcPts val="0"/>
              </a:spcAft>
              <a:buFont typeface="Arial" pitchFamily="34" charset="0"/>
              <a:buNone/>
              <a:defRPr/>
            </a:pPr>
            <a:r>
              <a:rPr lang="en-US" sz="3500" dirty="0" smtClean="0"/>
              <a:t>670</a:t>
            </a:r>
            <a:r>
              <a:rPr lang="en-US" sz="3500" dirty="0"/>
              <a:t>	</a:t>
            </a:r>
            <a:r>
              <a:rPr lang="es-ES" sz="3500" dirty="0"/>
              <a:t> 	</a:t>
            </a:r>
            <a:r>
              <a:rPr lang="es-ES" sz="3500" dirty="0" smtClean="0"/>
              <a:t>Actas </a:t>
            </a:r>
            <a:r>
              <a:rPr lang="es-ES" sz="3500" dirty="0"/>
              <a:t>del Primer Congreso Internacional sobre Luis Cernuda (1902-1963), 1990?: $b </a:t>
            </a:r>
            <a:r>
              <a:rPr lang="en-US" sz="3500" dirty="0" smtClean="0"/>
              <a:t>title</a:t>
            </a:r>
            <a:r>
              <a:rPr lang="es-ES" sz="3500" dirty="0" smtClean="0"/>
              <a:t> </a:t>
            </a:r>
            <a:r>
              <a:rPr lang="es-ES" sz="3500" dirty="0"/>
              <a:t>page (O. Paz) p. 13 (Octavio Paz)</a:t>
            </a:r>
          </a:p>
          <a:p>
            <a:pPr eaLnBrk="1" fontAlgn="auto" hangingPunct="1">
              <a:spcAft>
                <a:spcPts val="0"/>
              </a:spcAft>
              <a:buFont typeface="Arial" charset="0"/>
              <a:buNone/>
              <a:defRPr/>
            </a:pPr>
            <a:r>
              <a:rPr lang="en-US" sz="3500" dirty="0"/>
              <a:t>670		 </a:t>
            </a:r>
            <a:r>
              <a:rPr lang="en-US" sz="3500" dirty="0" smtClean="0"/>
              <a:t>Wikipedia</a:t>
            </a:r>
            <a:r>
              <a:rPr lang="en-US" sz="3500" dirty="0"/>
              <a:t>, November 5, 2012 $b (Octavio Paz Lozano (March 31, 1914- April 19, 1998);  Mexican writer, poet, and diplomat, and the winner of the 1990 Nobel Prize for Literature; lived in U.S., France, Spain, India, etc</a:t>
            </a:r>
            <a:r>
              <a:rPr lang="en-US" sz="3500" dirty="0" smtClean="0"/>
              <a:t>.) </a:t>
            </a:r>
            <a:endParaRPr lang="en-US" sz="3500" dirty="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1"/>
          <p:cNvSpPr>
            <a:spLocks noGrp="1"/>
          </p:cNvSpPr>
          <p:nvPr>
            <p:ph type="title"/>
          </p:nvPr>
        </p:nvSpPr>
        <p:spPr/>
        <p:txBody>
          <a:bodyPr/>
          <a:lstStyle/>
          <a:p>
            <a:pPr eaLnBrk="1" hangingPunct="1"/>
            <a:r>
              <a:rPr lang="en-US" dirty="0" err="1" smtClean="0">
                <a:solidFill>
                  <a:srgbClr val="7030A0"/>
                </a:solidFill>
              </a:rPr>
              <a:t>Ejercicios</a:t>
            </a:r>
            <a:r>
              <a:rPr lang="en-US" dirty="0" smtClean="0">
                <a:solidFill>
                  <a:srgbClr val="7030A0"/>
                </a:solidFill>
              </a:rPr>
              <a:t> 7 y 8</a:t>
            </a:r>
          </a:p>
        </p:txBody>
      </p:sp>
      <p:sp>
        <p:nvSpPr>
          <p:cNvPr id="198658" name="Content Placeholder 2"/>
          <p:cNvSpPr>
            <a:spLocks noGrp="1"/>
          </p:cNvSpPr>
          <p:nvPr>
            <p:ph idx="1"/>
          </p:nvPr>
        </p:nvSpPr>
        <p:spPr>
          <a:xfrm>
            <a:off x="457200" y="1371600"/>
            <a:ext cx="8229600" cy="4525963"/>
          </a:xfrm>
        </p:spPr>
        <p:txBody>
          <a:bodyPr/>
          <a:lstStyle/>
          <a:p>
            <a:pPr eaLnBrk="1" hangingPunct="1"/>
            <a:endParaRPr lang="en-US" dirty="0" smtClean="0"/>
          </a:p>
          <a:p>
            <a:pPr eaLnBrk="1" hangingPunct="1"/>
            <a:r>
              <a:rPr lang="en-US" dirty="0" err="1" smtClean="0"/>
              <a:t>Utilice</a:t>
            </a:r>
            <a:r>
              <a:rPr lang="en-US" dirty="0" smtClean="0"/>
              <a:t> </a:t>
            </a:r>
            <a:r>
              <a:rPr lang="en-US" dirty="0" err="1" smtClean="0"/>
              <a:t>sus</a:t>
            </a:r>
            <a:r>
              <a:rPr lang="en-US" dirty="0" smtClean="0"/>
              <a:t> </a:t>
            </a:r>
            <a:r>
              <a:rPr lang="en-US" dirty="0" err="1" smtClean="0"/>
              <a:t>hojas</a:t>
            </a:r>
            <a:r>
              <a:rPr lang="en-US" dirty="0" smtClean="0"/>
              <a:t> de </a:t>
            </a:r>
            <a:r>
              <a:rPr lang="en-US" dirty="0" err="1" smtClean="0"/>
              <a:t>trabajo</a:t>
            </a:r>
            <a:r>
              <a:rPr lang="en-US" dirty="0" smtClean="0"/>
              <a:t>, </a:t>
            </a:r>
            <a:r>
              <a:rPr lang="en-US" dirty="0" err="1" smtClean="0"/>
              <a:t>cree</a:t>
            </a:r>
            <a:r>
              <a:rPr lang="en-US" dirty="0" smtClean="0"/>
              <a:t> </a:t>
            </a:r>
            <a:r>
              <a:rPr lang="en-US" dirty="0" err="1" smtClean="0"/>
              <a:t>las</a:t>
            </a:r>
            <a:r>
              <a:rPr lang="en-US" dirty="0" smtClean="0"/>
              <a:t> </a:t>
            </a:r>
            <a:r>
              <a:rPr lang="en-US" dirty="0" err="1" smtClean="0"/>
              <a:t>descripciones</a:t>
            </a:r>
            <a:r>
              <a:rPr lang="en-US" dirty="0" smtClean="0"/>
              <a:t> de </a:t>
            </a:r>
            <a:r>
              <a:rPr lang="en-US" dirty="0" err="1" smtClean="0"/>
              <a:t>las</a:t>
            </a:r>
            <a:r>
              <a:rPr lang="en-US" dirty="0" smtClean="0"/>
              <a:t> dos personas de </a:t>
            </a:r>
            <a:r>
              <a:rPr lang="en-US" dirty="0" err="1" smtClean="0"/>
              <a:t>las</a:t>
            </a:r>
            <a:r>
              <a:rPr lang="en-US" dirty="0" smtClean="0"/>
              <a:t> </a:t>
            </a:r>
            <a:r>
              <a:rPr lang="en-US" dirty="0" err="1" smtClean="0"/>
              <a:t>siguientes</a:t>
            </a:r>
            <a:r>
              <a:rPr lang="en-US" dirty="0" smtClean="0"/>
              <a:t> </a:t>
            </a:r>
            <a:r>
              <a:rPr lang="en-US" dirty="0" err="1" smtClean="0"/>
              <a:t>diapositivas</a:t>
            </a:r>
            <a:endParaRPr lang="en-US" dirty="0" smtClean="0"/>
          </a:p>
          <a:p>
            <a:pPr eaLnBrk="1" hangingPunct="1"/>
            <a:r>
              <a:rPr lang="en-US" dirty="0" smtClean="0"/>
              <a:t>Cree </a:t>
            </a:r>
            <a:r>
              <a:rPr lang="en-US" dirty="0" err="1" smtClean="0"/>
              <a:t>las</a:t>
            </a:r>
            <a:r>
              <a:rPr lang="en-US" dirty="0" smtClean="0"/>
              <a:t> </a:t>
            </a:r>
            <a:r>
              <a:rPr lang="en-US" dirty="0" err="1" smtClean="0"/>
              <a:t>descripciones</a:t>
            </a:r>
            <a:r>
              <a:rPr lang="en-US" dirty="0" smtClean="0"/>
              <a:t> </a:t>
            </a:r>
            <a:r>
              <a:rPr lang="en-US" dirty="0" err="1" smtClean="0"/>
              <a:t>para</a:t>
            </a:r>
            <a:r>
              <a:rPr lang="en-US" dirty="0" smtClean="0"/>
              <a:t> </a:t>
            </a:r>
            <a:r>
              <a:rPr lang="en-US" dirty="0" err="1" smtClean="0"/>
              <a:t>otros</a:t>
            </a:r>
            <a:r>
              <a:rPr lang="en-US" dirty="0" smtClean="0"/>
              <a:t> </a:t>
            </a:r>
            <a:r>
              <a:rPr lang="en-US" dirty="0" err="1" smtClean="0"/>
              <a:t>nombres</a:t>
            </a:r>
            <a:r>
              <a:rPr lang="en-US" dirty="0" smtClean="0"/>
              <a:t> </a:t>
            </a:r>
            <a:r>
              <a:rPr lang="en-US" dirty="0" err="1" smtClean="0"/>
              <a:t>asociados</a:t>
            </a:r>
            <a:r>
              <a:rPr lang="en-US" dirty="0" smtClean="0"/>
              <a:t> con los </a:t>
            </a:r>
            <a:r>
              <a:rPr lang="en-US" dirty="0" err="1" smtClean="0"/>
              <a:t>libros</a:t>
            </a:r>
            <a:r>
              <a:rPr lang="en-US" dirty="0" smtClean="0"/>
              <a:t> </a:t>
            </a:r>
            <a:r>
              <a:rPr lang="en-US" dirty="0" err="1" smtClean="0"/>
              <a:t>que</a:t>
            </a:r>
            <a:r>
              <a:rPr lang="en-US" dirty="0" smtClean="0"/>
              <a:t> </a:t>
            </a:r>
            <a:r>
              <a:rPr lang="en-US" dirty="0" err="1" smtClean="0"/>
              <a:t>usted</a:t>
            </a:r>
            <a:r>
              <a:rPr lang="en-US" dirty="0" smtClean="0"/>
              <a:t> </a:t>
            </a:r>
            <a:r>
              <a:rPr lang="en-US" dirty="0" err="1" smtClean="0"/>
              <a:t>trajo</a:t>
            </a:r>
            <a:r>
              <a:rPr lang="en-US" dirty="0" smtClean="0"/>
              <a:t> </a:t>
            </a:r>
            <a:r>
              <a:rPr lang="en-US" dirty="0" err="1" smtClean="0"/>
              <a:t>consigo</a:t>
            </a:r>
            <a:endParaRPr lang="en-US" dirty="0" smtClean="0"/>
          </a:p>
          <a:p>
            <a:pPr eaLnBrk="1" hangingPunct="1"/>
            <a:r>
              <a:rPr lang="en-US" dirty="0" err="1" smtClean="0"/>
              <a:t>Podemos</a:t>
            </a:r>
            <a:r>
              <a:rPr lang="en-US" dirty="0" smtClean="0"/>
              <a:t> </a:t>
            </a:r>
            <a:r>
              <a:rPr lang="en-US" dirty="0" err="1" smtClean="0"/>
              <a:t>trabajar</a:t>
            </a:r>
            <a:r>
              <a:rPr lang="en-US" dirty="0" smtClean="0"/>
              <a:t> </a:t>
            </a:r>
            <a:r>
              <a:rPr lang="en-US" dirty="0" err="1" smtClean="0"/>
              <a:t>algunos</a:t>
            </a:r>
            <a:r>
              <a:rPr lang="en-US" dirty="0" smtClean="0"/>
              <a:t> de </a:t>
            </a:r>
            <a:r>
              <a:rPr lang="en-US" dirty="0" err="1" smtClean="0"/>
              <a:t>éstos</a:t>
            </a:r>
            <a:r>
              <a:rPr lang="en-US" dirty="0" smtClean="0"/>
              <a:t> en forma </a:t>
            </a:r>
            <a:r>
              <a:rPr lang="en-US" dirty="0" err="1" smtClean="0"/>
              <a:t>grupal</a:t>
            </a:r>
            <a:r>
              <a:rPr lang="en-US" dirty="0" smtClean="0"/>
              <a:t> en el </a:t>
            </a:r>
            <a:r>
              <a:rPr lang="en-US" dirty="0" err="1" smtClean="0"/>
              <a:t>Archivo</a:t>
            </a:r>
            <a:r>
              <a:rPr lang="en-US" dirty="0" smtClean="0"/>
              <a:t> de </a:t>
            </a:r>
            <a:r>
              <a:rPr lang="en-US" dirty="0" err="1" smtClean="0"/>
              <a:t>Autoridades</a:t>
            </a:r>
            <a:r>
              <a:rPr lang="en-US" dirty="0" smtClean="0"/>
              <a:t> LC/NACO</a:t>
            </a:r>
          </a:p>
          <a:p>
            <a:pPr eaLnBrk="1" hangingPunct="1"/>
            <a:endParaRPr lang="en-US"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Content Placeholder 2"/>
          <p:cNvSpPr>
            <a:spLocks noGrp="1"/>
          </p:cNvSpPr>
          <p:nvPr>
            <p:ph idx="1"/>
          </p:nvPr>
        </p:nvSpPr>
        <p:spPr/>
        <p:txBody>
          <a:bodyPr/>
          <a:lstStyle/>
          <a:p>
            <a:pPr marL="0" indent="0" eaLnBrk="1" hangingPunct="1">
              <a:buFont typeface="Arial" charset="0"/>
              <a:buNone/>
            </a:pPr>
            <a:r>
              <a:rPr lang="en-US" dirty="0" err="1" smtClean="0"/>
              <a:t>Portada</a:t>
            </a:r>
            <a:endParaRPr lang="en-US" dirty="0" smtClean="0"/>
          </a:p>
          <a:p>
            <a:pPr marL="0" indent="0" eaLnBrk="1" hangingPunct="1">
              <a:buFont typeface="Arial" charset="0"/>
              <a:buNone/>
            </a:pPr>
            <a:r>
              <a:rPr lang="en-US" dirty="0" smtClean="0"/>
              <a:t>(title page)</a:t>
            </a:r>
          </a:p>
          <a:p>
            <a:pPr marL="0" indent="0" eaLnBrk="1" hangingPunct="1">
              <a:buFont typeface="Arial" charset="0"/>
              <a:buNone/>
            </a:pPr>
            <a:endParaRPr lang="en-US" dirty="0" smtClean="0"/>
          </a:p>
          <a:p>
            <a:pPr marL="0" indent="0" eaLnBrk="1" hangingPunct="1">
              <a:buFont typeface="Arial" charset="0"/>
              <a:buNone/>
            </a:pPr>
            <a:r>
              <a:rPr lang="en-US" dirty="0" smtClean="0"/>
              <a:t>Este </a:t>
            </a:r>
            <a:r>
              <a:rPr lang="en-US" dirty="0" err="1" smtClean="0"/>
              <a:t>libro</a:t>
            </a:r>
            <a:r>
              <a:rPr lang="en-US" dirty="0" smtClean="0"/>
              <a:t> se </a:t>
            </a:r>
            <a:r>
              <a:rPr lang="en-US" dirty="0" err="1" smtClean="0"/>
              <a:t>publicó</a:t>
            </a:r>
            <a:r>
              <a:rPr lang="en-US" dirty="0" smtClean="0"/>
              <a:t> en</a:t>
            </a:r>
          </a:p>
          <a:p>
            <a:pPr marL="0" indent="0" eaLnBrk="1" hangingPunct="1">
              <a:buFont typeface="Arial" charset="0"/>
              <a:buNone/>
            </a:pPr>
            <a:r>
              <a:rPr lang="en-US" dirty="0" smtClean="0"/>
              <a:t>2012</a:t>
            </a:r>
          </a:p>
        </p:txBody>
      </p:sp>
      <p:pic>
        <p:nvPicPr>
          <p:cNvPr id="200706" name="Picture 2"/>
          <p:cNvPicPr>
            <a:picLocks noChangeAspect="1" noChangeArrowheads="1"/>
          </p:cNvPicPr>
          <p:nvPr/>
        </p:nvPicPr>
        <p:blipFill>
          <a:blip r:embed="rId3"/>
          <a:srcRect/>
          <a:stretch>
            <a:fillRect/>
          </a:stretch>
        </p:blipFill>
        <p:spPr bwMode="auto">
          <a:xfrm>
            <a:off x="4762500" y="371475"/>
            <a:ext cx="3848100" cy="5984875"/>
          </a:xfrm>
          <a:prstGeom prst="rect">
            <a:avLst/>
          </a:prstGeom>
          <a:noFill/>
          <a:ln w="9525">
            <a:solidFill>
              <a:schemeClr val="tx1"/>
            </a:solidFill>
            <a:miter lim="800000"/>
            <a:headEnd/>
            <a:tailEnd/>
          </a:ln>
        </p:spPr>
      </p:pic>
      <p:sp>
        <p:nvSpPr>
          <p:cNvPr id="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grpSp>
        <p:nvGrpSpPr>
          <p:cNvPr id="4" name="3 Grupo"/>
          <p:cNvGrpSpPr/>
          <p:nvPr/>
        </p:nvGrpSpPr>
        <p:grpSpPr>
          <a:xfrm>
            <a:off x="685800" y="533400"/>
            <a:ext cx="7391400" cy="5276850"/>
            <a:chOff x="685800" y="533400"/>
            <a:chExt cx="7391400" cy="5276850"/>
          </a:xfrm>
        </p:grpSpPr>
        <p:pic>
          <p:nvPicPr>
            <p:cNvPr id="202753" name="Picture 1"/>
            <p:cNvPicPr>
              <a:picLocks noChangeAspect="1"/>
            </p:cNvPicPr>
            <p:nvPr/>
          </p:nvPicPr>
          <p:blipFill>
            <a:blip r:embed="rId3"/>
            <a:srcRect b="10309"/>
            <a:stretch>
              <a:fillRect/>
            </a:stretch>
          </p:blipFill>
          <p:spPr bwMode="auto">
            <a:xfrm>
              <a:off x="685800" y="533400"/>
              <a:ext cx="7391400" cy="5276850"/>
            </a:xfrm>
            <a:prstGeom prst="rect">
              <a:avLst/>
            </a:prstGeom>
            <a:noFill/>
            <a:ln w="9525">
              <a:noFill/>
              <a:miter lim="800000"/>
              <a:headEnd/>
              <a:tailEnd/>
            </a:ln>
          </p:spPr>
        </p:pic>
        <p:sp>
          <p:nvSpPr>
            <p:cNvPr id="2" name="1 CuadroTexto"/>
            <p:cNvSpPr txBox="1"/>
            <p:nvPr/>
          </p:nvSpPr>
          <p:spPr>
            <a:xfrm>
              <a:off x="740384" y="1447800"/>
              <a:ext cx="1545616" cy="954107"/>
            </a:xfrm>
            <a:prstGeom prst="rect">
              <a:avLst/>
            </a:prstGeom>
            <a:noFill/>
          </p:spPr>
          <p:txBody>
            <a:bodyPr wrap="none" rtlCol="0">
              <a:spAutoFit/>
            </a:bodyPr>
            <a:lstStyle/>
            <a:p>
              <a:r>
                <a:rPr lang="es-MX" sz="2800" dirty="0" smtClean="0">
                  <a:latin typeface="Arial" panose="020B0604020202020204" pitchFamily="34" charset="0"/>
                  <a:cs typeface="Arial" panose="020B0604020202020204" pitchFamily="34" charset="0"/>
                </a:rPr>
                <a:t>Cubierta</a:t>
              </a:r>
            </a:p>
            <a:p>
              <a:r>
                <a:rPr lang="es-MX" sz="2800" dirty="0">
                  <a:latin typeface="Arial" panose="020B0604020202020204" pitchFamily="34" charset="0"/>
                  <a:cs typeface="Arial" panose="020B0604020202020204" pitchFamily="34" charset="0"/>
                </a:rPr>
                <a:t> </a:t>
              </a:r>
              <a:r>
                <a:rPr lang="es-MX" sz="2800" dirty="0" smtClean="0">
                  <a:latin typeface="Arial" panose="020B0604020202020204" pitchFamily="34" charset="0"/>
                  <a:cs typeface="Arial" panose="020B0604020202020204" pitchFamily="34" charset="0"/>
                </a:rPr>
                <a:t> (        )</a:t>
              </a:r>
              <a:endParaRPr lang="es-MX" sz="2800" dirty="0">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pPr eaLnBrk="1" hangingPunct="1"/>
            <a:r>
              <a:rPr lang="en-US" dirty="0" err="1" smtClean="0"/>
              <a:t>Colofón</a:t>
            </a:r>
            <a:endParaRPr lang="en-US" dirty="0" smtClean="0"/>
          </a:p>
        </p:txBody>
      </p:sp>
      <p:sp>
        <p:nvSpPr>
          <p:cNvPr id="204802" name="Content Placeholder 2"/>
          <p:cNvSpPr>
            <a:spLocks noGrp="1"/>
          </p:cNvSpPr>
          <p:nvPr>
            <p:ph idx="1"/>
          </p:nvPr>
        </p:nvSpPr>
        <p:spPr/>
        <p:txBody>
          <a:bodyPr/>
          <a:lstStyle/>
          <a:p>
            <a:pPr marL="0" indent="0" eaLnBrk="1" hangingPunct="1">
              <a:buFont typeface="Arial" charset="0"/>
              <a:buNone/>
            </a:pPr>
            <a:r>
              <a:rPr lang="en-US" smtClean="0"/>
              <a:t> </a:t>
            </a:r>
          </a:p>
        </p:txBody>
      </p:sp>
      <p:pic>
        <p:nvPicPr>
          <p:cNvPr id="204803" name="Picture 2"/>
          <p:cNvPicPr>
            <a:picLocks noChangeAspect="1" noChangeArrowheads="1"/>
          </p:cNvPicPr>
          <p:nvPr/>
        </p:nvPicPr>
        <p:blipFill>
          <a:blip r:embed="rId3"/>
          <a:srcRect/>
          <a:stretch>
            <a:fillRect/>
          </a:stretch>
        </p:blipFill>
        <p:spPr bwMode="auto">
          <a:xfrm>
            <a:off x="1689100" y="1401763"/>
            <a:ext cx="6083300" cy="4618037"/>
          </a:xfrm>
          <a:prstGeom prst="rect">
            <a:avLst/>
          </a:prstGeom>
          <a:noFill/>
          <a:ln w="9525">
            <a:solidFill>
              <a:schemeClr val="tx1"/>
            </a:solidFill>
            <a:miter lim="800000"/>
            <a:headEnd/>
            <a:tailEnd/>
          </a:ln>
        </p:spPr>
      </p:pic>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73050"/>
            <a:ext cx="3008313" cy="1162050"/>
          </a:xfrm>
        </p:spPr>
        <p:txBody>
          <a:bodyPr rtlCol="0">
            <a:normAutofit fontScale="90000"/>
          </a:bodyPr>
          <a:lstStyle/>
          <a:p>
            <a:pPr eaLnBrk="1" fontAlgn="auto" hangingPunct="1">
              <a:spcAft>
                <a:spcPts val="0"/>
              </a:spcAft>
              <a:defRPr/>
            </a:pP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endParaRPr lang="en-US" sz="2800" dirty="0"/>
          </a:p>
        </p:txBody>
      </p:sp>
      <p:sp>
        <p:nvSpPr>
          <p:cNvPr id="6" name="Text Placeholder 5"/>
          <p:cNvSpPr>
            <a:spLocks noGrp="1"/>
          </p:cNvSpPr>
          <p:nvPr>
            <p:ph type="body" sz="half" idx="4294967295"/>
          </p:nvPr>
        </p:nvSpPr>
        <p:spPr>
          <a:xfrm>
            <a:off x="484188" y="2108200"/>
            <a:ext cx="3008312" cy="3911600"/>
          </a:xfrm>
        </p:spPr>
        <p:txBody>
          <a:bodyPr rtlCol="0">
            <a:normAutofit/>
          </a:bodyPr>
          <a:lstStyle/>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sz="2800" dirty="0" smtClean="0"/>
          </a:p>
          <a:p>
            <a:pPr eaLnBrk="1" fontAlgn="auto" hangingPunct="1">
              <a:spcAft>
                <a:spcPts val="0"/>
              </a:spcAft>
              <a:buFont typeface="Arial" pitchFamily="34" charset="0"/>
              <a:buChar char="•"/>
              <a:defRPr/>
            </a:pPr>
            <a:r>
              <a:rPr lang="en-US" sz="2800" dirty="0" smtClean="0"/>
              <a:t>Este </a:t>
            </a:r>
            <a:r>
              <a:rPr lang="en-US" sz="2800" dirty="0" err="1" smtClean="0"/>
              <a:t>libro</a:t>
            </a:r>
            <a:r>
              <a:rPr lang="en-US" sz="2800" dirty="0" smtClean="0"/>
              <a:t> se </a:t>
            </a:r>
            <a:r>
              <a:rPr lang="en-US" sz="2800" dirty="0" err="1" smtClean="0"/>
              <a:t>publicó</a:t>
            </a:r>
            <a:r>
              <a:rPr lang="en-US" sz="2800" dirty="0" smtClean="0"/>
              <a:t> en 2011</a:t>
            </a:r>
            <a:endParaRPr lang="en-US" sz="2800" dirty="0"/>
          </a:p>
        </p:txBody>
      </p:sp>
      <p:pic>
        <p:nvPicPr>
          <p:cNvPr id="206852" name="Content Placeholder 6"/>
          <p:cNvPicPr>
            <a:picLocks noGrp="1" noChangeAspect="1"/>
          </p:cNvPicPr>
          <p:nvPr>
            <p:ph idx="4294967295"/>
          </p:nvPr>
        </p:nvPicPr>
        <p:blipFill>
          <a:blip r:embed="rId3"/>
          <a:srcRect/>
          <a:stretch>
            <a:fillRect/>
          </a:stretch>
        </p:blipFill>
        <p:spPr>
          <a:xfrm>
            <a:off x="700088" y="1185863"/>
            <a:ext cx="2322512" cy="928687"/>
          </a:xfrm>
        </p:spPr>
      </p:pic>
      <p:sp>
        <p:nvSpPr>
          <p:cNvPr id="9"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grpSp>
        <p:nvGrpSpPr>
          <p:cNvPr id="5" name="4 Grupo"/>
          <p:cNvGrpSpPr/>
          <p:nvPr/>
        </p:nvGrpSpPr>
        <p:grpSpPr>
          <a:xfrm>
            <a:off x="738450" y="381000"/>
            <a:ext cx="7672125" cy="5961063"/>
            <a:chOff x="738450" y="381000"/>
            <a:chExt cx="7672125" cy="5961063"/>
          </a:xfrm>
        </p:grpSpPr>
        <p:pic>
          <p:nvPicPr>
            <p:cNvPr id="206849" name="Picture 2"/>
            <p:cNvPicPr>
              <a:picLocks noChangeAspect="1"/>
            </p:cNvPicPr>
            <p:nvPr/>
          </p:nvPicPr>
          <p:blipFill>
            <a:blip r:embed="rId4"/>
            <a:srcRect/>
            <a:stretch>
              <a:fillRect/>
            </a:stretch>
          </p:blipFill>
          <p:spPr bwMode="auto">
            <a:xfrm>
              <a:off x="3962400" y="381000"/>
              <a:ext cx="4448175" cy="5961063"/>
            </a:xfrm>
            <a:prstGeom prst="rect">
              <a:avLst/>
            </a:prstGeom>
            <a:noFill/>
            <a:ln w="9525">
              <a:noFill/>
              <a:miter lim="800000"/>
              <a:headEnd/>
              <a:tailEnd/>
            </a:ln>
          </p:spPr>
        </p:pic>
        <p:sp>
          <p:nvSpPr>
            <p:cNvPr id="3" name="2 CuadroTexto"/>
            <p:cNvSpPr txBox="1"/>
            <p:nvPr/>
          </p:nvSpPr>
          <p:spPr>
            <a:xfrm>
              <a:off x="738450" y="771700"/>
              <a:ext cx="2278188" cy="1077218"/>
            </a:xfrm>
            <a:prstGeom prst="rect">
              <a:avLst/>
            </a:prstGeom>
            <a:noFill/>
          </p:spPr>
          <p:txBody>
            <a:bodyPr wrap="none" rtlCol="0">
              <a:spAutoFit/>
            </a:bodyPr>
            <a:lstStyle/>
            <a:p>
              <a:r>
                <a:rPr lang="es-MX" sz="3200" dirty="0" smtClean="0"/>
                <a:t>  Portada   </a:t>
              </a:r>
            </a:p>
            <a:p>
              <a:r>
                <a:rPr lang="es-MX" sz="3200" dirty="0" smtClean="0"/>
                <a:t>(                )</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7" name="Picture 2"/>
          <p:cNvPicPr>
            <a:picLocks noChangeAspect="1"/>
          </p:cNvPicPr>
          <p:nvPr/>
        </p:nvPicPr>
        <p:blipFill>
          <a:blip r:embed="rId3"/>
          <a:srcRect/>
          <a:stretch>
            <a:fillRect/>
          </a:stretch>
        </p:blipFill>
        <p:spPr bwMode="auto">
          <a:xfrm>
            <a:off x="5638800" y="58738"/>
            <a:ext cx="2725738" cy="6772275"/>
          </a:xfrm>
          <a:prstGeom prst="rect">
            <a:avLst/>
          </a:prstGeom>
          <a:noFill/>
          <a:ln w="9525">
            <a:noFill/>
            <a:miter lim="800000"/>
            <a:headEnd/>
            <a:tailEnd/>
          </a:ln>
        </p:spPr>
      </p:pic>
      <p:pic>
        <p:nvPicPr>
          <p:cNvPr id="208898" name="Picture 6"/>
          <p:cNvPicPr>
            <a:picLocks noChangeAspect="1"/>
          </p:cNvPicPr>
          <p:nvPr/>
        </p:nvPicPr>
        <p:blipFill>
          <a:blip r:embed="rId4"/>
          <a:srcRect/>
          <a:stretch>
            <a:fillRect/>
          </a:stretch>
        </p:blipFill>
        <p:spPr bwMode="auto">
          <a:xfrm>
            <a:off x="587375" y="2063750"/>
            <a:ext cx="2878138" cy="1066800"/>
          </a:xfrm>
          <a:prstGeom prst="rect">
            <a:avLst/>
          </a:prstGeom>
          <a:noFill/>
          <a:ln w="9525">
            <a:noFill/>
            <a:miter lim="800000"/>
            <a:headEnd/>
            <a:tailEnd/>
          </a:ln>
        </p:spPr>
      </p:pic>
      <p:sp>
        <p:nvSpPr>
          <p:cNvPr id="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
        <p:nvSpPr>
          <p:cNvPr id="3" name="2 CuadroTexto"/>
          <p:cNvSpPr txBox="1"/>
          <p:nvPr/>
        </p:nvSpPr>
        <p:spPr>
          <a:xfrm flipH="1">
            <a:off x="533344" y="1626525"/>
            <a:ext cx="3176906" cy="1200329"/>
          </a:xfrm>
          <a:prstGeom prst="rect">
            <a:avLst/>
          </a:prstGeom>
          <a:noFill/>
        </p:spPr>
        <p:txBody>
          <a:bodyPr wrap="square" rtlCol="0">
            <a:spAutoFit/>
          </a:bodyPr>
          <a:lstStyle/>
          <a:p>
            <a:r>
              <a:rPr lang="es-MX" sz="3600" dirty="0" smtClean="0"/>
              <a:t>Sobrecubierta</a:t>
            </a:r>
          </a:p>
          <a:p>
            <a:r>
              <a:rPr lang="es-MX" sz="3600" dirty="0"/>
              <a:t> </a:t>
            </a:r>
            <a:r>
              <a:rPr lang="es-MX" sz="3600" dirty="0" smtClean="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915400" cy="1143000"/>
          </a:xfrm>
        </p:spPr>
        <p:txBody>
          <a:bodyPr rtlCol="0">
            <a:normAutofit fontScale="90000"/>
          </a:bodyPr>
          <a:lstStyle/>
          <a:p>
            <a:pPr eaLnBrk="1" fontAlgn="auto" hangingPunct="1">
              <a:spcAft>
                <a:spcPts val="0"/>
              </a:spcAft>
              <a:defRPr/>
            </a:pPr>
            <a:r>
              <a:rPr lang="en-US" dirty="0" err="1" smtClean="0"/>
              <a:t>Nombres</a:t>
            </a:r>
            <a:r>
              <a:rPr lang="en-US" dirty="0" smtClean="0"/>
              <a:t> </a:t>
            </a:r>
            <a:r>
              <a:rPr lang="en-US" dirty="0" err="1" smtClean="0"/>
              <a:t>personales</a:t>
            </a:r>
            <a:r>
              <a:rPr lang="en-US" dirty="0" smtClean="0"/>
              <a:t>: </a:t>
            </a:r>
            <a:r>
              <a:rPr lang="en-US" dirty="0" err="1" smtClean="0">
                <a:solidFill>
                  <a:srgbClr val="FF0000"/>
                </a:solidFill>
              </a:rPr>
              <a:t>Cosas</a:t>
            </a:r>
            <a:r>
              <a:rPr lang="en-US" dirty="0" smtClean="0">
                <a:solidFill>
                  <a:srgbClr val="FF0000"/>
                </a:solidFill>
              </a:rPr>
              <a:t> </a:t>
            </a:r>
            <a:r>
              <a:rPr lang="en-US" dirty="0" err="1" smtClean="0">
                <a:solidFill>
                  <a:srgbClr val="FF0000"/>
                </a:solidFill>
              </a:rPr>
              <a:t>para</a:t>
            </a:r>
            <a:r>
              <a:rPr lang="en-US" dirty="0" smtClean="0">
                <a:solidFill>
                  <a:srgbClr val="FF0000"/>
                </a:solidFill>
              </a:rPr>
              <a:t> </a:t>
            </a:r>
            <a:r>
              <a:rPr lang="en-US" dirty="0" err="1" smtClean="0">
                <a:solidFill>
                  <a:srgbClr val="FF0000"/>
                </a:solidFill>
              </a:rPr>
              <a:t>recordar</a:t>
            </a:r>
            <a:endParaRPr lang="en-US" dirty="0">
              <a:solidFill>
                <a:srgbClr val="FF0000"/>
              </a:solidFill>
            </a:endParaRPr>
          </a:p>
        </p:txBody>
      </p:sp>
      <p:sp>
        <p:nvSpPr>
          <p:cNvPr id="3" name="Content Placeholder 2"/>
          <p:cNvSpPr>
            <a:spLocks noGrp="1"/>
          </p:cNvSpPr>
          <p:nvPr>
            <p:ph idx="1"/>
          </p:nvPr>
        </p:nvSpPr>
        <p:spPr/>
        <p:txBody>
          <a:bodyPr rtlCol="0">
            <a:normAutofit fontScale="85000" lnSpcReduction="20000"/>
          </a:bodyPr>
          <a:lstStyle/>
          <a:p>
            <a:pPr marL="342900" lvl="1" indent="-342900" eaLnBrk="1" fontAlgn="auto" hangingPunct="1">
              <a:spcAft>
                <a:spcPts val="0"/>
              </a:spcAft>
              <a:buFont typeface="Arial" pitchFamily="34" charset="0"/>
              <a:buChar char="•"/>
              <a:defRPr/>
            </a:pPr>
            <a:r>
              <a:rPr lang="en-US" dirty="0" err="1" smtClean="0"/>
              <a:t>Inicie</a:t>
            </a:r>
            <a:r>
              <a:rPr lang="en-US" dirty="0" smtClean="0"/>
              <a:t> con el </a:t>
            </a:r>
            <a:r>
              <a:rPr lang="en-US" dirty="0" err="1" smtClean="0"/>
              <a:t>nombre</a:t>
            </a:r>
            <a:r>
              <a:rPr lang="en-US" dirty="0" smtClean="0"/>
              <a:t> </a:t>
            </a:r>
            <a:r>
              <a:rPr lang="en-US" dirty="0" err="1" smtClean="0"/>
              <a:t>preferido</a:t>
            </a:r>
            <a:endParaRPr lang="en-US" dirty="0" smtClean="0"/>
          </a:p>
          <a:p>
            <a:pPr eaLnBrk="1" fontAlgn="auto" hangingPunct="1">
              <a:spcAft>
                <a:spcPts val="0"/>
              </a:spcAft>
              <a:buFont typeface="Arial" pitchFamily="34" charset="0"/>
              <a:buChar char="•"/>
              <a:defRPr/>
            </a:pPr>
            <a:r>
              <a:rPr lang="en-US" sz="2800" dirty="0" err="1" smtClean="0"/>
              <a:t>Agregue</a:t>
            </a:r>
            <a:r>
              <a:rPr lang="en-US" sz="2800" dirty="0" smtClean="0"/>
              <a:t> </a:t>
            </a:r>
            <a:r>
              <a:rPr lang="en-US" sz="2800" dirty="0" err="1" smtClean="0"/>
              <a:t>fechas</a:t>
            </a:r>
            <a:r>
              <a:rPr lang="en-US" sz="2800" dirty="0" smtClean="0"/>
              <a:t> </a:t>
            </a:r>
            <a:r>
              <a:rPr lang="en-US" sz="2800" dirty="0" err="1" smtClean="0"/>
              <a:t>si</a:t>
            </a:r>
            <a:r>
              <a:rPr lang="en-US" sz="2800" dirty="0" smtClean="0"/>
              <a:t> </a:t>
            </a:r>
            <a:r>
              <a:rPr lang="en-US" sz="2800" dirty="0" err="1" smtClean="0"/>
              <a:t>están</a:t>
            </a:r>
            <a:r>
              <a:rPr lang="en-US" sz="2800" dirty="0" smtClean="0"/>
              <a:t> </a:t>
            </a:r>
            <a:r>
              <a:rPr lang="en-US" sz="2800" dirty="0" err="1" smtClean="0"/>
              <a:t>disponibles</a:t>
            </a:r>
            <a:endParaRPr lang="en-US" sz="2800" dirty="0" smtClean="0"/>
          </a:p>
          <a:p>
            <a:pPr eaLnBrk="1" fontAlgn="auto" hangingPunct="1">
              <a:spcAft>
                <a:spcPts val="0"/>
              </a:spcAft>
              <a:buFont typeface="Arial" pitchFamily="34" charset="0"/>
              <a:buChar char="•"/>
              <a:defRPr/>
            </a:pPr>
            <a:r>
              <a:rPr lang="en-US" sz="2800" dirty="0" err="1" smtClean="0"/>
              <a:t>Realice</a:t>
            </a:r>
            <a:r>
              <a:rPr lang="en-US" sz="2800" dirty="0" smtClean="0"/>
              <a:t> </a:t>
            </a:r>
            <a:r>
              <a:rPr lang="en-US" sz="2800" dirty="0" err="1" smtClean="0"/>
              <a:t>otras</a:t>
            </a:r>
            <a:r>
              <a:rPr lang="en-US" sz="2800" dirty="0" smtClean="0"/>
              <a:t> </a:t>
            </a:r>
            <a:r>
              <a:rPr lang="en-US" sz="2800" dirty="0" err="1" smtClean="0"/>
              <a:t>adiciones</a:t>
            </a:r>
            <a:r>
              <a:rPr lang="en-US" sz="2800" dirty="0" smtClean="0"/>
              <a:t> </a:t>
            </a:r>
            <a:r>
              <a:rPr lang="en-US" sz="2800" dirty="0" err="1" smtClean="0"/>
              <a:t>cuando</a:t>
            </a:r>
            <a:r>
              <a:rPr lang="en-US" sz="2800" dirty="0" smtClean="0"/>
              <a:t> sea </a:t>
            </a:r>
            <a:r>
              <a:rPr lang="en-US" sz="2800" dirty="0" err="1" smtClean="0"/>
              <a:t>necesario</a:t>
            </a:r>
            <a:r>
              <a:rPr lang="en-US" sz="2800" dirty="0" smtClean="0"/>
              <a:t> resolver un </a:t>
            </a:r>
            <a:r>
              <a:rPr lang="en-US" sz="2800" dirty="0" err="1" smtClean="0"/>
              <a:t>conflicto</a:t>
            </a:r>
            <a:endParaRPr lang="en-US" sz="2800" dirty="0" smtClean="0"/>
          </a:p>
          <a:p>
            <a:pPr eaLnBrk="1" fontAlgn="auto" hangingPunct="1">
              <a:spcAft>
                <a:spcPts val="0"/>
              </a:spcAft>
              <a:buFont typeface="Arial" pitchFamily="34" charset="0"/>
              <a:buChar char="•"/>
              <a:defRPr/>
            </a:pPr>
            <a:r>
              <a:rPr lang="en-US" sz="2800" dirty="0" err="1" smtClean="0"/>
              <a:t>Registre</a:t>
            </a:r>
            <a:r>
              <a:rPr lang="en-US" sz="2800" dirty="0" smtClean="0"/>
              <a:t> los </a:t>
            </a:r>
            <a:r>
              <a:rPr lang="en-US" sz="2800" dirty="0" err="1" smtClean="0"/>
              <a:t>puntos</a:t>
            </a:r>
            <a:r>
              <a:rPr lang="en-US" sz="2800" dirty="0" smtClean="0"/>
              <a:t> de </a:t>
            </a:r>
            <a:r>
              <a:rPr lang="en-US" sz="2800" dirty="0" err="1" smtClean="0"/>
              <a:t>acceso</a:t>
            </a:r>
            <a:r>
              <a:rPr lang="en-US" sz="2800" dirty="0" smtClean="0"/>
              <a:t> de </a:t>
            </a:r>
            <a:r>
              <a:rPr lang="en-US" sz="2800" dirty="0" err="1" smtClean="0"/>
              <a:t>variantes</a:t>
            </a:r>
            <a:r>
              <a:rPr lang="en-US" sz="2800" dirty="0" smtClean="0"/>
              <a:t> </a:t>
            </a:r>
            <a:r>
              <a:rPr lang="en-US" sz="2800" dirty="0" err="1" smtClean="0"/>
              <a:t>cuando</a:t>
            </a:r>
            <a:r>
              <a:rPr lang="en-US" sz="2800" dirty="0" smtClean="0"/>
              <a:t> sea </a:t>
            </a:r>
            <a:r>
              <a:rPr lang="en-US" sz="2800" dirty="0" err="1" smtClean="0"/>
              <a:t>necesario</a:t>
            </a:r>
            <a:r>
              <a:rPr lang="en-US" sz="2800" dirty="0" smtClean="0"/>
              <a:t> o </a:t>
            </a:r>
            <a:r>
              <a:rPr lang="en-US" sz="2800" dirty="0" err="1" smtClean="0"/>
              <a:t>deseable</a:t>
            </a:r>
            <a:endParaRPr lang="en-US" sz="2800" dirty="0" smtClean="0"/>
          </a:p>
          <a:p>
            <a:pPr eaLnBrk="1" fontAlgn="auto" hangingPunct="1">
              <a:spcAft>
                <a:spcPts val="0"/>
              </a:spcAft>
              <a:buFont typeface="Arial" pitchFamily="34" charset="0"/>
              <a:buChar char="•"/>
              <a:defRPr/>
            </a:pPr>
            <a:r>
              <a:rPr lang="en-US" sz="2800" dirty="0" err="1" smtClean="0"/>
              <a:t>Registre</a:t>
            </a:r>
            <a:r>
              <a:rPr lang="en-US" sz="2800" dirty="0" smtClean="0"/>
              <a:t> </a:t>
            </a:r>
            <a:r>
              <a:rPr lang="en-US" sz="2800" dirty="0" err="1" smtClean="0"/>
              <a:t>las</a:t>
            </a:r>
            <a:r>
              <a:rPr lang="en-US" sz="2800" dirty="0" smtClean="0"/>
              <a:t> </a:t>
            </a:r>
            <a:r>
              <a:rPr lang="en-US" sz="2800" dirty="0" err="1" smtClean="0"/>
              <a:t>relaciones</a:t>
            </a:r>
            <a:r>
              <a:rPr lang="en-US" sz="2800" dirty="0" smtClean="0"/>
              <a:t> </a:t>
            </a:r>
            <a:r>
              <a:rPr lang="en-US" sz="2800" dirty="0" err="1" smtClean="0"/>
              <a:t>cuando</a:t>
            </a:r>
            <a:r>
              <a:rPr lang="en-US" sz="2800" dirty="0" smtClean="0"/>
              <a:t> </a:t>
            </a:r>
            <a:r>
              <a:rPr lang="en-US" sz="2800" dirty="0" err="1" smtClean="0"/>
              <a:t>sean</a:t>
            </a:r>
            <a:r>
              <a:rPr lang="en-US" sz="2800" dirty="0" smtClean="0"/>
              <a:t> </a:t>
            </a:r>
            <a:r>
              <a:rPr lang="en-US" sz="2800" dirty="0" err="1" smtClean="0"/>
              <a:t>requeridas</a:t>
            </a:r>
            <a:r>
              <a:rPr lang="en-US" sz="2800" dirty="0" smtClean="0"/>
              <a:t> (</a:t>
            </a:r>
            <a:r>
              <a:rPr lang="en-US" sz="2800" dirty="0" err="1" smtClean="0"/>
              <a:t>identidades</a:t>
            </a:r>
            <a:r>
              <a:rPr lang="en-US" sz="2800" dirty="0" smtClean="0"/>
              <a:t> </a:t>
            </a:r>
            <a:r>
              <a:rPr lang="en-US" sz="2800" dirty="0" err="1" smtClean="0"/>
              <a:t>múltiples</a:t>
            </a:r>
            <a:r>
              <a:rPr lang="en-US" sz="2800" dirty="0" smtClean="0"/>
              <a:t>) o </a:t>
            </a:r>
            <a:r>
              <a:rPr lang="en-US" sz="2800" dirty="0" err="1" smtClean="0"/>
              <a:t>deseables</a:t>
            </a:r>
            <a:endParaRPr lang="en-US" sz="2800" dirty="0" smtClean="0"/>
          </a:p>
          <a:p>
            <a:pPr eaLnBrk="1" fontAlgn="auto" hangingPunct="1">
              <a:spcAft>
                <a:spcPts val="0"/>
              </a:spcAft>
              <a:buFont typeface="Arial" pitchFamily="34" charset="0"/>
              <a:buChar char="•"/>
              <a:defRPr/>
            </a:pPr>
            <a:r>
              <a:rPr lang="es-MX" sz="2800" dirty="0"/>
              <a:t>Asegúrese de que los puntos de acceso autorizados y </a:t>
            </a:r>
            <a:r>
              <a:rPr lang="es-MX" sz="2800" dirty="0" smtClean="0"/>
              <a:t>variantes; </a:t>
            </a:r>
            <a:r>
              <a:rPr lang="es-MX" sz="2800" dirty="0"/>
              <a:t>y otra información registrada en varios </a:t>
            </a:r>
            <a:r>
              <a:rPr lang="es-MX" sz="2800" dirty="0" smtClean="0"/>
              <a:t>campos, </a:t>
            </a:r>
            <a:r>
              <a:rPr lang="es-MX" sz="2800" dirty="0"/>
              <a:t>se </a:t>
            </a:r>
            <a:r>
              <a:rPr lang="es-MX" sz="2800" dirty="0" smtClean="0"/>
              <a:t>justifiquen </a:t>
            </a:r>
            <a:r>
              <a:rPr lang="es-MX" sz="2800" dirty="0"/>
              <a:t>en el </a:t>
            </a:r>
            <a:r>
              <a:rPr lang="es-MX" sz="2800" dirty="0" smtClean="0"/>
              <a:t>campo 670 </a:t>
            </a:r>
            <a:r>
              <a:rPr lang="es-MX" sz="2800" dirty="0"/>
              <a:t>(s)</a:t>
            </a:r>
          </a:p>
          <a:p>
            <a:pPr eaLnBrk="1" fontAlgn="auto" hangingPunct="1">
              <a:spcAft>
                <a:spcPts val="0"/>
              </a:spcAft>
              <a:buFont typeface="Arial" pitchFamily="34" charset="0"/>
              <a:buChar char="•"/>
              <a:defRPr/>
            </a:pPr>
            <a:r>
              <a:rPr lang="es-MX" sz="2800" dirty="0" smtClean="0"/>
              <a:t>Registre otros </a:t>
            </a:r>
            <a:r>
              <a:rPr lang="es-MX" sz="2800" dirty="0"/>
              <a:t>atributos en campos especiales MARC si lo </a:t>
            </a:r>
            <a:r>
              <a:rPr lang="es-MX" sz="2800" dirty="0" smtClean="0"/>
              <a:t>desea</a:t>
            </a:r>
            <a:endParaRPr lang="en-US" sz="2800" dirty="0" smtClean="0"/>
          </a:p>
        </p:txBody>
      </p:sp>
      <p:sp>
        <p:nvSpPr>
          <p:cNvPr id="7"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pPr eaLnBrk="1" hangingPunct="1"/>
            <a:r>
              <a:rPr lang="en-US" dirty="0" err="1" smtClean="0"/>
              <a:t>Módulo</a:t>
            </a:r>
            <a:r>
              <a:rPr lang="en-US" dirty="0" smtClean="0"/>
              <a:t> 2: </a:t>
            </a:r>
            <a:r>
              <a:rPr lang="en-US" dirty="0" err="1" smtClean="0"/>
              <a:t>Describiendo</a:t>
            </a:r>
            <a:r>
              <a:rPr lang="en-US" dirty="0" smtClean="0"/>
              <a:t> Personas</a:t>
            </a:r>
          </a:p>
        </p:txBody>
      </p:sp>
      <p:sp>
        <p:nvSpPr>
          <p:cNvPr id="3" name="Content Placeholder 2"/>
          <p:cNvSpPr>
            <a:spLocks noGrp="1"/>
          </p:cNvSpPr>
          <p:nvPr>
            <p:ph idx="1"/>
          </p:nvPr>
        </p:nvSpPr>
        <p:spPr/>
        <p:style>
          <a:lnRef idx="0">
            <a:scrgbClr r="0" g="0" b="0"/>
          </a:lnRef>
          <a:fillRef idx="1003">
            <a:schemeClr val="lt1"/>
          </a:fillRef>
          <a:effectRef idx="0">
            <a:scrgbClr r="0" g="0" b="0"/>
          </a:effectRef>
          <a:fontRef idx="major"/>
        </p:style>
        <p:txBody>
          <a:bodyPr rtlCol="0">
            <a:normAutofit/>
          </a:bodyPr>
          <a:lstStyle/>
          <a:p>
            <a:pPr marL="0" indent="0" algn="ctr" eaLnBrk="1" fontAlgn="auto" hangingPunct="1">
              <a:spcAft>
                <a:spcPts val="0"/>
              </a:spcAft>
              <a:buFont typeface="Arial" pitchFamily="34" charset="0"/>
              <a:buNone/>
              <a:defRPr/>
            </a:pPr>
            <a:endParaRPr lang="en-US" b="1" dirty="0" smtClean="0"/>
          </a:p>
          <a:p>
            <a:pPr marL="0" indent="0" algn="ctr" eaLnBrk="1" fontAlgn="auto" hangingPunct="1">
              <a:spcAft>
                <a:spcPts val="0"/>
              </a:spcAft>
              <a:buFont typeface="Arial" pitchFamily="34" charset="0"/>
              <a:buNone/>
              <a:defRPr/>
            </a:pPr>
            <a:endParaRPr lang="en-US" b="1" dirty="0"/>
          </a:p>
          <a:p>
            <a:pPr marL="0" indent="0" algn="ctr" eaLnBrk="1" fontAlgn="auto" hangingPunct="1">
              <a:spcAft>
                <a:spcPts val="0"/>
              </a:spcAft>
              <a:buFont typeface="Arial" pitchFamily="34" charset="0"/>
              <a:buNone/>
              <a:defRPr/>
            </a:pPr>
            <a:endParaRPr lang="en-US" b="1" dirty="0" smtClean="0"/>
          </a:p>
          <a:p>
            <a:pPr marL="0" indent="0" algn="ctr" eaLnBrk="1" fontAlgn="auto" hangingPunct="1">
              <a:spcAft>
                <a:spcPts val="0"/>
              </a:spcAft>
              <a:buFont typeface="Arial" pitchFamily="34" charset="0"/>
              <a:buNone/>
              <a:defRPr/>
            </a:pPr>
            <a:r>
              <a:rPr lang="en-US" sz="4800" b="1" dirty="0" smtClean="0"/>
              <a:t>¿</a:t>
            </a:r>
            <a:r>
              <a:rPr lang="en-US" sz="4800" b="1" dirty="0" err="1" smtClean="0"/>
              <a:t>Preguntas</a:t>
            </a:r>
            <a:r>
              <a:rPr lang="en-US" sz="4800" b="1" dirty="0" smtClean="0"/>
              <a:t>?</a:t>
            </a:r>
            <a:endParaRPr lang="en-US" sz="4800" b="1" dirty="0"/>
          </a:p>
          <a:p>
            <a:pPr marL="0" indent="0" eaLnBrk="1" fontAlgn="auto" hangingPunct="1">
              <a:spcAft>
                <a:spcPts val="0"/>
              </a:spcAft>
              <a:buFont typeface="Arial" pitchFamily="34" charset="0"/>
              <a:buNone/>
              <a:defRPr/>
            </a:pPr>
            <a:endParaRPr lang="en-US" dirty="0"/>
          </a:p>
        </p:txBody>
      </p:sp>
      <p:sp>
        <p:nvSpPr>
          <p:cNvPr id="6" name="Footer Placeholder 6"/>
          <p:cNvSpPr>
            <a:spLocks noGrp="1"/>
          </p:cNvSpPr>
          <p:nvPr>
            <p:ph type="ftr" sz="quarter" idx="11"/>
          </p:nvPr>
        </p:nvSpPr>
        <p:spPr>
          <a:xfrm>
            <a:off x="3124200" y="6356350"/>
            <a:ext cx="2895600" cy="365125"/>
          </a:xfrm>
        </p:spPr>
        <p:txBody>
          <a:bodyPr/>
          <a:lstStyle/>
          <a:p>
            <a:pPr>
              <a:defRPr/>
            </a:pPr>
            <a:r>
              <a:rPr lang="en-US" smtClean="0"/>
              <a:t>Módulo 2: Describiendo Personas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13404</TotalTime>
  <Words>14165</Words>
  <Application>Microsoft Office PowerPoint</Application>
  <PresentationFormat>On-screen Show (4:3)</PresentationFormat>
  <Paragraphs>1483</Paragraphs>
  <Slides>112</Slides>
  <Notes>112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112</vt:i4>
      </vt:variant>
    </vt:vector>
  </HeadingPairs>
  <TitlesOfParts>
    <vt:vector size="117" baseType="lpstr">
      <vt:lpstr>宋体</vt:lpstr>
      <vt:lpstr>Arial</vt:lpstr>
      <vt:lpstr>Calibri</vt:lpstr>
      <vt:lpstr>Wingdings</vt:lpstr>
      <vt:lpstr>Office Theme</vt:lpstr>
      <vt:lpstr>Describiendo Personas</vt:lpstr>
      <vt:lpstr>PowerPoint Presentation</vt:lpstr>
      <vt:lpstr>Alcance de “Persona”</vt:lpstr>
      <vt:lpstr>PowerPoint Presentation</vt:lpstr>
      <vt:lpstr>Persona: Entidad Real no-humana</vt:lpstr>
      <vt:lpstr>Personaje Ficticio</vt:lpstr>
      <vt:lpstr>Materia: Personaje Ficticio</vt:lpstr>
      <vt:lpstr>PowerPoint Presentation</vt:lpstr>
      <vt:lpstr>Codificación MARC</vt:lpstr>
      <vt:lpstr>PowerPoint Presentation</vt:lpstr>
      <vt:lpstr>PowerPoint Presentation</vt:lpstr>
      <vt:lpstr>Terminología (RDA 8.1.3)</vt:lpstr>
      <vt:lpstr>Elementos Núcleos para Personas  (RDA 0.6.7)</vt:lpstr>
      <vt:lpstr>Elementos Núcleos para Personas  (RDA 0.6.7)</vt:lpstr>
      <vt:lpstr>Transcripción y Uso de Mayúsculas</vt:lpstr>
      <vt:lpstr>Fuentes consultadas (RDA 8.12)</vt:lpstr>
      <vt:lpstr>Ejemplos del campo 670</vt:lpstr>
      <vt:lpstr>Nombre Preferido: Fuentes de información</vt:lpstr>
      <vt:lpstr>Nombre preferido: Ejemplos</vt:lpstr>
      <vt:lpstr>Elección del Nombre Preferido de una Persona</vt:lpstr>
      <vt:lpstr>Elección del Nombre Preferido de una Persona</vt:lpstr>
      <vt:lpstr>Nombre Preferido: Ejercicio 1</vt:lpstr>
      <vt:lpstr>Registrando el Nombre Preferido (RDA 9.2.2.4)</vt:lpstr>
      <vt:lpstr>Formas diferentes del mismo Nombre (RDA 9.2.2.5)</vt:lpstr>
      <vt:lpstr>Formas diferentes: Idioma (RDA 9.2.2.5.2)</vt:lpstr>
      <vt:lpstr>Formas Diferentes: Idioma Nombre de pila</vt:lpstr>
      <vt:lpstr>Formas diferentes: Escritura no preferida (RDA 9.2.2.5.3)</vt:lpstr>
      <vt:lpstr>PowerPoint Presentation</vt:lpstr>
      <vt:lpstr>Cambio de Nombre (RDA 9.2.2.7)</vt:lpstr>
      <vt:lpstr>Más de una Identidad (RDA 9.2.2.8)</vt:lpstr>
      <vt:lpstr>Apellidos compuestos (RDA 9.2.2.10) </vt:lpstr>
      <vt:lpstr>Apellidos con prefijos escritos en forma separada (RDA 9.2.2.11)</vt:lpstr>
      <vt:lpstr>Nombres que contienen títulos de nobleza</vt:lpstr>
      <vt:lpstr>Nombres que no contienen ni apellidos ni títulos de nobleza</vt:lpstr>
      <vt:lpstr>Nombres que consisten en iniciales, letras separadas o numerales</vt:lpstr>
      <vt:lpstr>PowerPoint Presentation</vt:lpstr>
      <vt:lpstr>Nombres que consisten en una frase</vt:lpstr>
      <vt:lpstr>Variantes del Nombre de la Persona (RDA 9.2.3)</vt:lpstr>
      <vt:lpstr>Variantes del Nombre: Ejemplos</vt:lpstr>
      <vt:lpstr>PowerPoint Presentation</vt:lpstr>
      <vt:lpstr>Fechas asociadas con Personas (RDA 9.3) </vt:lpstr>
      <vt:lpstr>Registro de fechas  (LC-PCC PS de 9.3.1.3)</vt:lpstr>
      <vt:lpstr>Fechas asociadas con Personas</vt:lpstr>
      <vt:lpstr>Fechas asociadas con Personas</vt:lpstr>
      <vt:lpstr>Forma más completa del Nombre (RDA 9.5)</vt:lpstr>
      <vt:lpstr>Forma más completa del Nombre: Puntos de Acceso Autorizados (RDA 9.19.1.4)</vt:lpstr>
      <vt:lpstr>Ejercicio 3</vt:lpstr>
      <vt:lpstr>Otra Designación (RDA 9.6)</vt:lpstr>
      <vt:lpstr>Otra Designación (RDA 9.6)</vt:lpstr>
      <vt:lpstr>Otra Designación (RDA 9.6)</vt:lpstr>
      <vt:lpstr>Otra Designación (RDA 9.6)</vt:lpstr>
      <vt:lpstr>Otra Designación (RDA 9.6)</vt:lpstr>
      <vt:lpstr>Profesión u Ocupación (RDA 9.16)</vt:lpstr>
      <vt:lpstr>Profesión u Ocupación</vt:lpstr>
      <vt:lpstr>Profesión u Ocupación (RDA 9.16)</vt:lpstr>
      <vt:lpstr>Profesión u Ocupación(RDA 9.16)</vt:lpstr>
      <vt:lpstr>La política del PCC en los nombres no diferenciados</vt:lpstr>
      <vt:lpstr>La política del PCC en los nombres no diferenciados</vt:lpstr>
      <vt:lpstr>La política del PCC en los nombres no diferenciados</vt:lpstr>
      <vt:lpstr>La política del PCC en los nombres no diferenciados</vt:lpstr>
      <vt:lpstr>La política del PCC en los nombres no diferenciados</vt:lpstr>
      <vt:lpstr>Registro de Otros Atributos </vt:lpstr>
      <vt:lpstr>Lugar asociado (RDA 9.8-9.11)</vt:lpstr>
      <vt:lpstr>Registro de Lugar asociado: Ejercicio 4</vt:lpstr>
      <vt:lpstr>Dirección (RDA 9.12)</vt:lpstr>
      <vt:lpstr>Campo de Actividad (RDA 9.15)</vt:lpstr>
      <vt:lpstr>Campo de Actividad vs. Ocupación</vt:lpstr>
      <vt:lpstr>Grupo Asociado</vt:lpstr>
      <vt:lpstr>Género (RDA 9.7)</vt:lpstr>
      <vt:lpstr>Lengua de la Persona (RDA 9.14)</vt:lpstr>
      <vt:lpstr>Información Biográfica (RDA 9.17)</vt:lpstr>
      <vt:lpstr>Registro de Atributos de una Persona: Ejercicio 5</vt:lpstr>
      <vt:lpstr>Puntos de Acceso que representan Personas</vt:lpstr>
      <vt:lpstr>Puntos de Acceso: Terminología (RDA 8.1.4)</vt:lpstr>
      <vt:lpstr>Construcción de Puntos de Acceso Autorizado (RDA 9.19.1.1)</vt:lpstr>
      <vt:lpstr>Adiciones Obligatorios  al Nombre Preferido</vt:lpstr>
      <vt:lpstr>Adiciones al Nombre Preferido: Otra Designación (RDA 9.19.1.2) </vt:lpstr>
      <vt:lpstr>Adiciones al Nombre Preferido: Ejemplos de Otra Designación</vt:lpstr>
      <vt:lpstr>Adiciones al Nombre Preferido</vt:lpstr>
      <vt:lpstr>Adiciones al Nombre Preferido: Fechas</vt:lpstr>
      <vt:lpstr>Fechas: Registro en RDA</vt:lpstr>
      <vt:lpstr>Adiciones al Nombre Preferido</vt:lpstr>
      <vt:lpstr>Construcción de Puntos de Acceso de Variante (RDA 9.19.2.1)</vt:lpstr>
      <vt:lpstr>Adiciones a la Variante del Nombre</vt:lpstr>
      <vt:lpstr>Ejercicio 6</vt:lpstr>
      <vt:lpstr>¿Nombre preferido?</vt:lpstr>
      <vt:lpstr>Ejercicio 6</vt:lpstr>
      <vt:lpstr>Relaciones</vt:lpstr>
      <vt:lpstr>PowerPoint Presentation</vt:lpstr>
      <vt:lpstr>Relaciones entre Personas, Familias, y Entidades Corporativas</vt:lpstr>
      <vt:lpstr>Designadores de Relación</vt:lpstr>
      <vt:lpstr>Entidades Corporativas Relacionadas (RDA 32)</vt:lpstr>
      <vt:lpstr>Familias Relacionadas (RDA 31)</vt:lpstr>
      <vt:lpstr>Personas Relacionadas (RDA 30)</vt:lpstr>
      <vt:lpstr>Personas Relacionadas (RDA 30)</vt:lpstr>
      <vt:lpstr>Más de dos Identidades</vt:lpstr>
      <vt:lpstr>Más de Dos Identidades</vt:lpstr>
      <vt:lpstr>Más de Dos Identidades: RAN Básico</vt:lpstr>
      <vt:lpstr>Más de Dos Identidades (2)</vt:lpstr>
      <vt:lpstr>Más de Dos Identidades (3)</vt:lpstr>
      <vt:lpstr>Identidad compartida (1)</vt:lpstr>
      <vt:lpstr>Identidad compartida (2)</vt:lpstr>
      <vt:lpstr>Identidad compartida (3)</vt:lpstr>
      <vt:lpstr>Registro de autoridad RDA:  elementos núcleos y no núcleos</vt:lpstr>
      <vt:lpstr>Ejercicios 7 y 8</vt:lpstr>
      <vt:lpstr>PowerPoint Presentation</vt:lpstr>
      <vt:lpstr>PowerPoint Presentation</vt:lpstr>
      <vt:lpstr>Colofón</vt:lpstr>
      <vt:lpstr>    </vt:lpstr>
      <vt:lpstr>PowerPoint Presentation</vt:lpstr>
      <vt:lpstr>Nombres personales: Cosas para recordar</vt:lpstr>
      <vt:lpstr>Módulo 2: Describiendo Personas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Describing Persons</dc:title>
  <dc:creator>Joanna</dc:creator>
  <cp:lastModifiedBy>John Wright</cp:lastModifiedBy>
  <cp:revision>1581</cp:revision>
  <cp:lastPrinted>2013-05-07T14:09:37Z</cp:lastPrinted>
  <dcterms:created xsi:type="dcterms:W3CDTF">2012-10-06T15:27:33Z</dcterms:created>
  <dcterms:modified xsi:type="dcterms:W3CDTF">2017-12-05T20:23:36Z</dcterms:modified>
</cp:coreProperties>
</file>